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328" r:id="rId2"/>
    <p:sldId id="257" r:id="rId3"/>
    <p:sldId id="285" r:id="rId4"/>
    <p:sldId id="345" r:id="rId5"/>
    <p:sldId id="346" r:id="rId6"/>
    <p:sldId id="347" r:id="rId7"/>
    <p:sldId id="286" r:id="rId8"/>
    <p:sldId id="299" r:id="rId9"/>
    <p:sldId id="338" r:id="rId10"/>
    <p:sldId id="301" r:id="rId11"/>
    <p:sldId id="339" r:id="rId12"/>
    <p:sldId id="303" r:id="rId13"/>
    <p:sldId id="340" r:id="rId14"/>
    <p:sldId id="341" r:id="rId15"/>
    <p:sldId id="342" r:id="rId16"/>
    <p:sldId id="343" r:id="rId17"/>
    <p:sldId id="344" r:id="rId18"/>
    <p:sldId id="287" r:id="rId19"/>
    <p:sldId id="307" r:id="rId20"/>
    <p:sldId id="304" r:id="rId21"/>
    <p:sldId id="305" r:id="rId22"/>
    <p:sldId id="308" r:id="rId23"/>
    <p:sldId id="306" r:id="rId24"/>
    <p:sldId id="302" r:id="rId25"/>
    <p:sldId id="310" r:id="rId26"/>
    <p:sldId id="337" r:id="rId27"/>
    <p:sldId id="335" r:id="rId28"/>
    <p:sldId id="336" r:id="rId29"/>
    <p:sldId id="314" r:id="rId30"/>
    <p:sldId id="315" r:id="rId31"/>
    <p:sldId id="316" r:id="rId32"/>
    <p:sldId id="317" r:id="rId33"/>
    <p:sldId id="318" r:id="rId34"/>
    <p:sldId id="300" r:id="rId35"/>
    <p:sldId id="312" r:id="rId36"/>
    <p:sldId id="325" r:id="rId37"/>
    <p:sldId id="332" r:id="rId38"/>
    <p:sldId id="330" r:id="rId39"/>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419C"/>
    <a:srgbClr val="F19658"/>
    <a:srgbClr val="FFC000"/>
    <a:srgbClr val="9DC781"/>
    <a:srgbClr val="FFE699"/>
    <a:srgbClr val="CB8098"/>
    <a:srgbClr val="70AD47"/>
    <a:srgbClr val="ED7D31"/>
    <a:srgbClr val="5C84CC"/>
    <a:srgbClr val="B107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84" autoAdjust="0"/>
    <p:restoredTop sz="90505" autoAdjust="0"/>
  </p:normalViewPr>
  <p:slideViewPr>
    <p:cSldViewPr>
      <p:cViewPr varScale="1">
        <p:scale>
          <a:sx n="100" d="100"/>
          <a:sy n="100" d="100"/>
        </p:scale>
        <p:origin x="42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1F5FCC-2B4E-4E63-AE43-A06AC1BB4691}" type="datetimeFigureOut">
              <a:rPr lang="zh-CN" altLang="en-US" smtClean="0"/>
              <a:t>2025/5/10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A7C2C5-6CB9-4494-AA33-6FA6503D8A6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5156"/>
                </a:solidFill>
                <a:effectLst/>
                <a:latin typeface="arial" panose="020B0604020202020204" pitchFamily="34" charset="0"/>
              </a:rPr>
              <a:t> </a:t>
            </a:r>
            <a:endParaRPr lang="zh-CN" altLang="en-US" dirty="0"/>
          </a:p>
        </p:txBody>
      </p:sp>
      <p:sp>
        <p:nvSpPr>
          <p:cNvPr id="4" name="灯片编号占位符 3"/>
          <p:cNvSpPr>
            <a:spLocks noGrp="1"/>
          </p:cNvSpPr>
          <p:nvPr>
            <p:ph type="sldNum" sz="quarter" idx="5"/>
          </p:nvPr>
        </p:nvSpPr>
        <p:spPr/>
        <p:txBody>
          <a:bodyPr/>
          <a:lstStyle/>
          <a:p>
            <a:fld id="{0B4E569D-EDD6-4BC5-AFEC-DD57613D915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10</a:t>
            </a:fld>
            <a:endParaRPr lang="zh-CN" altLang="en-US"/>
          </a:p>
        </p:txBody>
      </p:sp>
    </p:spTree>
    <p:extLst>
      <p:ext uri="{BB962C8B-B14F-4D97-AF65-F5344CB8AC3E}">
        <p14:creationId xmlns:p14="http://schemas.microsoft.com/office/powerpoint/2010/main" val="363138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11</a:t>
            </a:fld>
            <a:endParaRPr lang="zh-CN" altLang="en-US"/>
          </a:p>
        </p:txBody>
      </p:sp>
    </p:spTree>
    <p:extLst>
      <p:ext uri="{BB962C8B-B14F-4D97-AF65-F5344CB8AC3E}">
        <p14:creationId xmlns:p14="http://schemas.microsoft.com/office/powerpoint/2010/main" val="3059913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12</a:t>
            </a:fld>
            <a:endParaRPr lang="zh-CN" altLang="en-US"/>
          </a:p>
        </p:txBody>
      </p:sp>
    </p:spTree>
    <p:extLst>
      <p:ext uri="{BB962C8B-B14F-4D97-AF65-F5344CB8AC3E}">
        <p14:creationId xmlns:p14="http://schemas.microsoft.com/office/powerpoint/2010/main" val="3587108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13</a:t>
            </a:fld>
            <a:endParaRPr lang="zh-CN" altLang="en-US"/>
          </a:p>
        </p:txBody>
      </p:sp>
    </p:spTree>
    <p:extLst>
      <p:ext uri="{BB962C8B-B14F-4D97-AF65-F5344CB8AC3E}">
        <p14:creationId xmlns:p14="http://schemas.microsoft.com/office/powerpoint/2010/main" val="2254213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14</a:t>
            </a:fld>
            <a:endParaRPr lang="zh-CN" altLang="en-US"/>
          </a:p>
        </p:txBody>
      </p:sp>
    </p:spTree>
    <p:extLst>
      <p:ext uri="{BB962C8B-B14F-4D97-AF65-F5344CB8AC3E}">
        <p14:creationId xmlns:p14="http://schemas.microsoft.com/office/powerpoint/2010/main" val="1099155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15</a:t>
            </a:fld>
            <a:endParaRPr lang="zh-CN" altLang="en-US"/>
          </a:p>
        </p:txBody>
      </p:sp>
    </p:spTree>
    <p:extLst>
      <p:ext uri="{BB962C8B-B14F-4D97-AF65-F5344CB8AC3E}">
        <p14:creationId xmlns:p14="http://schemas.microsoft.com/office/powerpoint/2010/main" val="3867461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16</a:t>
            </a:fld>
            <a:endParaRPr lang="zh-CN" altLang="en-US"/>
          </a:p>
        </p:txBody>
      </p:sp>
    </p:spTree>
    <p:extLst>
      <p:ext uri="{BB962C8B-B14F-4D97-AF65-F5344CB8AC3E}">
        <p14:creationId xmlns:p14="http://schemas.microsoft.com/office/powerpoint/2010/main" val="4097060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17</a:t>
            </a:fld>
            <a:endParaRPr lang="zh-CN" altLang="en-US"/>
          </a:p>
        </p:txBody>
      </p:sp>
    </p:spTree>
    <p:extLst>
      <p:ext uri="{BB962C8B-B14F-4D97-AF65-F5344CB8AC3E}">
        <p14:creationId xmlns:p14="http://schemas.microsoft.com/office/powerpoint/2010/main" val="3331849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18</a:t>
            </a:fld>
            <a:endParaRPr lang="zh-CN" altLang="en-US"/>
          </a:p>
        </p:txBody>
      </p:sp>
    </p:spTree>
    <p:extLst>
      <p:ext uri="{BB962C8B-B14F-4D97-AF65-F5344CB8AC3E}">
        <p14:creationId xmlns:p14="http://schemas.microsoft.com/office/powerpoint/2010/main" val="2814214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19</a:t>
            </a:fld>
            <a:endParaRPr lang="zh-CN" altLang="en-US"/>
          </a:p>
        </p:txBody>
      </p:sp>
    </p:spTree>
    <p:extLst>
      <p:ext uri="{BB962C8B-B14F-4D97-AF65-F5344CB8AC3E}">
        <p14:creationId xmlns:p14="http://schemas.microsoft.com/office/powerpoint/2010/main" val="3046373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2</a:t>
            </a:fld>
            <a:endParaRPr lang="zh-CN" altLang="en-US"/>
          </a:p>
        </p:txBody>
      </p:sp>
    </p:spTree>
    <p:extLst>
      <p:ext uri="{BB962C8B-B14F-4D97-AF65-F5344CB8AC3E}">
        <p14:creationId xmlns:p14="http://schemas.microsoft.com/office/powerpoint/2010/main" val="1418431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20</a:t>
            </a:fld>
            <a:endParaRPr lang="zh-CN" altLang="en-US"/>
          </a:p>
        </p:txBody>
      </p:sp>
    </p:spTree>
    <p:extLst>
      <p:ext uri="{BB962C8B-B14F-4D97-AF65-F5344CB8AC3E}">
        <p14:creationId xmlns:p14="http://schemas.microsoft.com/office/powerpoint/2010/main" val="1281701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21</a:t>
            </a:fld>
            <a:endParaRPr lang="zh-CN" altLang="en-US"/>
          </a:p>
        </p:txBody>
      </p:sp>
    </p:spTree>
    <p:extLst>
      <p:ext uri="{BB962C8B-B14F-4D97-AF65-F5344CB8AC3E}">
        <p14:creationId xmlns:p14="http://schemas.microsoft.com/office/powerpoint/2010/main" val="4180147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22</a:t>
            </a:fld>
            <a:endParaRPr lang="zh-CN" altLang="en-US"/>
          </a:p>
        </p:txBody>
      </p:sp>
    </p:spTree>
    <p:extLst>
      <p:ext uri="{BB962C8B-B14F-4D97-AF65-F5344CB8AC3E}">
        <p14:creationId xmlns:p14="http://schemas.microsoft.com/office/powerpoint/2010/main" val="3586622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23</a:t>
            </a:fld>
            <a:endParaRPr lang="zh-CN" altLang="en-US"/>
          </a:p>
        </p:txBody>
      </p:sp>
    </p:spTree>
    <p:extLst>
      <p:ext uri="{BB962C8B-B14F-4D97-AF65-F5344CB8AC3E}">
        <p14:creationId xmlns:p14="http://schemas.microsoft.com/office/powerpoint/2010/main" val="3361345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24</a:t>
            </a:fld>
            <a:endParaRPr lang="zh-CN" altLang="en-US"/>
          </a:p>
        </p:txBody>
      </p:sp>
    </p:spTree>
    <p:extLst>
      <p:ext uri="{BB962C8B-B14F-4D97-AF65-F5344CB8AC3E}">
        <p14:creationId xmlns:p14="http://schemas.microsoft.com/office/powerpoint/2010/main" val="4261371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25</a:t>
            </a:fld>
            <a:endParaRPr lang="zh-CN" altLang="en-US"/>
          </a:p>
        </p:txBody>
      </p:sp>
    </p:spTree>
    <p:extLst>
      <p:ext uri="{BB962C8B-B14F-4D97-AF65-F5344CB8AC3E}">
        <p14:creationId xmlns:p14="http://schemas.microsoft.com/office/powerpoint/2010/main" val="2157702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26</a:t>
            </a:fld>
            <a:endParaRPr lang="zh-CN" altLang="en-US"/>
          </a:p>
        </p:txBody>
      </p:sp>
    </p:spTree>
    <p:extLst>
      <p:ext uri="{BB962C8B-B14F-4D97-AF65-F5344CB8AC3E}">
        <p14:creationId xmlns:p14="http://schemas.microsoft.com/office/powerpoint/2010/main" val="634606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highlight>
                  <a:srgbClr val="8B0000"/>
                </a:highlight>
                <a:latin typeface="等线" panose="02010600030101010101" pitchFamily="2" charset="-122"/>
                <a:cs typeface="Times New Roman" panose="02020603050405020304" pitchFamily="18" charset="0"/>
              </a:rPr>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27</a:t>
            </a:fld>
            <a:endParaRPr lang="zh-CN" altLang="en-US"/>
          </a:p>
        </p:txBody>
      </p:sp>
    </p:spTree>
    <p:extLst>
      <p:ext uri="{BB962C8B-B14F-4D97-AF65-F5344CB8AC3E}">
        <p14:creationId xmlns:p14="http://schemas.microsoft.com/office/powerpoint/2010/main" val="688916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28</a:t>
            </a:fld>
            <a:endParaRPr lang="zh-CN" altLang="en-US"/>
          </a:p>
        </p:txBody>
      </p:sp>
    </p:spTree>
    <p:extLst>
      <p:ext uri="{BB962C8B-B14F-4D97-AF65-F5344CB8AC3E}">
        <p14:creationId xmlns:p14="http://schemas.microsoft.com/office/powerpoint/2010/main" val="444421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29</a:t>
            </a:fld>
            <a:endParaRPr lang="zh-CN" altLang="en-US"/>
          </a:p>
        </p:txBody>
      </p:sp>
    </p:spTree>
    <p:extLst>
      <p:ext uri="{BB962C8B-B14F-4D97-AF65-F5344CB8AC3E}">
        <p14:creationId xmlns:p14="http://schemas.microsoft.com/office/powerpoint/2010/main" val="1210383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3</a:t>
            </a:fld>
            <a:endParaRPr lang="zh-CN" altLang="en-US"/>
          </a:p>
        </p:txBody>
      </p:sp>
    </p:spTree>
    <p:extLst>
      <p:ext uri="{BB962C8B-B14F-4D97-AF65-F5344CB8AC3E}">
        <p14:creationId xmlns:p14="http://schemas.microsoft.com/office/powerpoint/2010/main" val="2818888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30</a:t>
            </a:fld>
            <a:endParaRPr lang="zh-CN" altLang="en-US"/>
          </a:p>
        </p:txBody>
      </p:sp>
    </p:spTree>
    <p:extLst>
      <p:ext uri="{BB962C8B-B14F-4D97-AF65-F5344CB8AC3E}">
        <p14:creationId xmlns:p14="http://schemas.microsoft.com/office/powerpoint/2010/main" val="84352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31</a:t>
            </a:fld>
            <a:endParaRPr lang="zh-CN" altLang="en-US"/>
          </a:p>
        </p:txBody>
      </p:sp>
    </p:spTree>
    <p:extLst>
      <p:ext uri="{BB962C8B-B14F-4D97-AF65-F5344CB8AC3E}">
        <p14:creationId xmlns:p14="http://schemas.microsoft.com/office/powerpoint/2010/main" val="15441103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32</a:t>
            </a:fld>
            <a:endParaRPr lang="zh-CN" altLang="en-US"/>
          </a:p>
        </p:txBody>
      </p:sp>
    </p:spTree>
    <p:extLst>
      <p:ext uri="{BB962C8B-B14F-4D97-AF65-F5344CB8AC3E}">
        <p14:creationId xmlns:p14="http://schemas.microsoft.com/office/powerpoint/2010/main" val="3551534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33</a:t>
            </a:fld>
            <a:endParaRPr lang="zh-CN" altLang="en-US"/>
          </a:p>
        </p:txBody>
      </p:sp>
    </p:spTree>
    <p:extLst>
      <p:ext uri="{BB962C8B-B14F-4D97-AF65-F5344CB8AC3E}">
        <p14:creationId xmlns:p14="http://schemas.microsoft.com/office/powerpoint/2010/main" val="3432709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34</a:t>
            </a:fld>
            <a:endParaRPr lang="zh-CN" altLang="en-US"/>
          </a:p>
        </p:txBody>
      </p:sp>
    </p:spTree>
    <p:extLst>
      <p:ext uri="{BB962C8B-B14F-4D97-AF65-F5344CB8AC3E}">
        <p14:creationId xmlns:p14="http://schemas.microsoft.com/office/powerpoint/2010/main" val="39341414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35</a:t>
            </a:fld>
            <a:endParaRPr lang="zh-CN" altLang="en-US"/>
          </a:p>
        </p:txBody>
      </p:sp>
    </p:spTree>
    <p:extLst>
      <p:ext uri="{BB962C8B-B14F-4D97-AF65-F5344CB8AC3E}">
        <p14:creationId xmlns:p14="http://schemas.microsoft.com/office/powerpoint/2010/main" val="3015060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36</a:t>
            </a:fld>
            <a:endParaRPr lang="zh-CN" altLang="en-US"/>
          </a:p>
        </p:txBody>
      </p:sp>
    </p:spTree>
    <p:extLst>
      <p:ext uri="{BB962C8B-B14F-4D97-AF65-F5344CB8AC3E}">
        <p14:creationId xmlns:p14="http://schemas.microsoft.com/office/powerpoint/2010/main" val="4121418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37</a:t>
            </a:fld>
            <a:endParaRPr lang="zh-CN" altLang="en-US"/>
          </a:p>
        </p:txBody>
      </p:sp>
    </p:spTree>
    <p:extLst>
      <p:ext uri="{BB962C8B-B14F-4D97-AF65-F5344CB8AC3E}">
        <p14:creationId xmlns:p14="http://schemas.microsoft.com/office/powerpoint/2010/main" val="12992195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B4E569D-EDD6-4BC5-AFEC-DD57613D915D}" type="slidenum">
              <a:rPr lang="zh-CN" altLang="en-US" smtClean="0"/>
              <a:t>38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4</a:t>
            </a:fld>
            <a:endParaRPr lang="zh-CN" altLang="en-US"/>
          </a:p>
        </p:txBody>
      </p:sp>
    </p:spTree>
    <p:extLst>
      <p:ext uri="{BB962C8B-B14F-4D97-AF65-F5344CB8AC3E}">
        <p14:creationId xmlns:p14="http://schemas.microsoft.com/office/powerpoint/2010/main" val="357783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5</a:t>
            </a:fld>
            <a:endParaRPr lang="zh-CN" altLang="en-US"/>
          </a:p>
        </p:txBody>
      </p:sp>
    </p:spTree>
    <p:extLst>
      <p:ext uri="{BB962C8B-B14F-4D97-AF65-F5344CB8AC3E}">
        <p14:creationId xmlns:p14="http://schemas.microsoft.com/office/powerpoint/2010/main" val="2928122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6</a:t>
            </a:fld>
            <a:endParaRPr lang="zh-CN" altLang="en-US"/>
          </a:p>
        </p:txBody>
      </p:sp>
    </p:spTree>
    <p:extLst>
      <p:ext uri="{BB962C8B-B14F-4D97-AF65-F5344CB8AC3E}">
        <p14:creationId xmlns:p14="http://schemas.microsoft.com/office/powerpoint/2010/main" val="848258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7</a:t>
            </a:fld>
            <a:endParaRPr lang="zh-CN" altLang="en-US"/>
          </a:p>
        </p:txBody>
      </p:sp>
    </p:spTree>
    <p:extLst>
      <p:ext uri="{BB962C8B-B14F-4D97-AF65-F5344CB8AC3E}">
        <p14:creationId xmlns:p14="http://schemas.microsoft.com/office/powerpoint/2010/main" val="2512680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8</a:t>
            </a:fld>
            <a:endParaRPr lang="zh-CN" altLang="en-US"/>
          </a:p>
        </p:txBody>
      </p:sp>
    </p:spTree>
    <p:extLst>
      <p:ext uri="{BB962C8B-B14F-4D97-AF65-F5344CB8AC3E}">
        <p14:creationId xmlns:p14="http://schemas.microsoft.com/office/powerpoint/2010/main" val="2928122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9</a:t>
            </a:fld>
            <a:endParaRPr lang="zh-CN" altLang="en-US"/>
          </a:p>
        </p:txBody>
      </p:sp>
    </p:spTree>
    <p:extLst>
      <p:ext uri="{BB962C8B-B14F-4D97-AF65-F5344CB8AC3E}">
        <p14:creationId xmlns:p14="http://schemas.microsoft.com/office/powerpoint/2010/main" val="3567933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3502D5C-AA8C-4595-A33F-B9794B6268AF}" type="datetimeFigureOut">
              <a:rPr lang="zh-CN" altLang="en-US" smtClean="0"/>
              <a:t>2025/5/10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3502D5C-AA8C-4595-A33F-B9794B6268AF}" type="datetimeFigureOut">
              <a:rPr lang="zh-CN" altLang="en-US" smtClean="0"/>
              <a:t>2025/5/10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2">
    <p:bg>
      <p:bgPr>
        <a:solidFill>
          <a:schemeClr val="bg1">
            <a:lumMod val="95000"/>
            <a:alpha val="70000"/>
          </a:schemeClr>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rcRect l="11622" t="27071" r="11622" b="27071"/>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6" name="矩形 5"/>
          <p:cNvSpPr/>
          <p:nvPr userDrawn="1"/>
        </p:nvSpPr>
        <p:spPr>
          <a:xfrm>
            <a:off x="0" y="0"/>
            <a:ext cx="12192000" cy="6858000"/>
          </a:xfrm>
          <a:prstGeom prst="rect">
            <a:avLst/>
          </a:prstGeom>
          <a:solidFill>
            <a:schemeClr val="bg1">
              <a:alpha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latin typeface="微软雅黑" panose="020B0503020204020204" pitchFamily="34" charset="-122"/>
              <a:ea typeface="微软雅黑" panose="020B0503020204020204" pitchFamily="34" charset="-122"/>
            </a:endParaRPr>
          </a:p>
        </p:txBody>
      </p:sp>
      <p:sp>
        <p:nvSpPr>
          <p:cNvPr id="8" name="任意多边形: 形状 7"/>
          <p:cNvSpPr/>
          <p:nvPr userDrawn="1"/>
        </p:nvSpPr>
        <p:spPr>
          <a:xfrm>
            <a:off x="7002690" y="0"/>
            <a:ext cx="5189311" cy="6858000"/>
          </a:xfrm>
          <a:custGeom>
            <a:avLst/>
            <a:gdLst>
              <a:gd name="connsiteX0" fmla="*/ 1590627 w 5189311"/>
              <a:gd name="connsiteY0" fmla="*/ 0 h 6858000"/>
              <a:gd name="connsiteX1" fmla="*/ 5189311 w 5189311"/>
              <a:gd name="connsiteY1" fmla="*/ 0 h 6858000"/>
              <a:gd name="connsiteX2" fmla="*/ 5189311 w 5189311"/>
              <a:gd name="connsiteY2" fmla="*/ 6858000 h 6858000"/>
              <a:gd name="connsiteX3" fmla="*/ 1590627 w 5189311"/>
              <a:gd name="connsiteY3" fmla="*/ 6858000 h 6858000"/>
              <a:gd name="connsiteX4" fmla="*/ 1472331 w 5189311"/>
              <a:gd name="connsiteY4" fmla="*/ 6755530 h 6858000"/>
              <a:gd name="connsiteX5" fmla="*/ 0 w 5189311"/>
              <a:gd name="connsiteY5" fmla="*/ 3429000 h 6858000"/>
              <a:gd name="connsiteX6" fmla="*/ 1472331 w 5189311"/>
              <a:gd name="connsiteY6" fmla="*/ 1024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9311" h="6858000">
                <a:moveTo>
                  <a:pt x="1590627" y="0"/>
                </a:moveTo>
                <a:lnTo>
                  <a:pt x="5189311" y="0"/>
                </a:lnTo>
                <a:lnTo>
                  <a:pt x="5189311" y="6858000"/>
                </a:lnTo>
                <a:lnTo>
                  <a:pt x="1590627" y="6858000"/>
                </a:lnTo>
                <a:lnTo>
                  <a:pt x="1472331" y="6755530"/>
                </a:lnTo>
                <a:cubicBezTo>
                  <a:pt x="567848" y="5933455"/>
                  <a:pt x="0" y="4747541"/>
                  <a:pt x="0" y="3429000"/>
                </a:cubicBezTo>
                <a:cubicBezTo>
                  <a:pt x="0" y="2110459"/>
                  <a:pt x="567848" y="924545"/>
                  <a:pt x="1472331" y="10247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spc="3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5325" y="368300"/>
            <a:ext cx="3215647" cy="740666"/>
          </a:xfrm>
          <a:prstGeom prst="rect">
            <a:avLst/>
          </a:prstGeom>
        </p:spPr>
      </p:pic>
      <p:sp>
        <p:nvSpPr>
          <p:cNvPr id="18" name="任意多边形: 形状 17"/>
          <p:cNvSpPr/>
          <p:nvPr/>
        </p:nvSpPr>
        <p:spPr>
          <a:xfrm>
            <a:off x="703453" y="3604369"/>
            <a:ext cx="5694218" cy="200891"/>
          </a:xfrm>
          <a:custGeom>
            <a:avLst/>
            <a:gdLst>
              <a:gd name="connsiteX0" fmla="*/ 0 w 5694218"/>
              <a:gd name="connsiteY0" fmla="*/ 0 h 200891"/>
              <a:gd name="connsiteX1" fmla="*/ 561109 w 5694218"/>
              <a:gd name="connsiteY1" fmla="*/ 0 h 200891"/>
              <a:gd name="connsiteX2" fmla="*/ 561109 w 5694218"/>
              <a:gd name="connsiteY2" fmla="*/ 200891 h 200891"/>
              <a:gd name="connsiteX3" fmla="*/ 755072 w 5694218"/>
              <a:gd name="connsiteY3" fmla="*/ 6927 h 200891"/>
              <a:gd name="connsiteX4" fmla="*/ 5694218 w 5694218"/>
              <a:gd name="connsiteY4" fmla="*/ 6927 h 200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4218" h="200891">
                <a:moveTo>
                  <a:pt x="0" y="0"/>
                </a:moveTo>
                <a:lnTo>
                  <a:pt x="561109" y="0"/>
                </a:lnTo>
                <a:lnTo>
                  <a:pt x="561109" y="200891"/>
                </a:lnTo>
                <a:lnTo>
                  <a:pt x="755072" y="6927"/>
                </a:lnTo>
                <a:lnTo>
                  <a:pt x="5694218" y="6927"/>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2902" y="6136337"/>
            <a:ext cx="2387607" cy="417020"/>
          </a:xfrm>
          <a:prstGeom prst="rect">
            <a:avLst/>
          </a:prstGeom>
        </p:spPr>
      </p:pic>
      <p:pic>
        <p:nvPicPr>
          <p:cNvPr id="23" name="图片 22"/>
          <p:cNvPicPr>
            <a:picLocks noChangeAspect="1"/>
          </p:cNvPicPr>
          <p:nvPr userDrawn="1"/>
        </p:nvPicPr>
        <p:blipFill>
          <a:blip r:embed="rId5"/>
          <a:stretch>
            <a:fillRect/>
          </a:stretch>
        </p:blipFill>
        <p:spPr>
          <a:xfrm>
            <a:off x="703453" y="4308626"/>
            <a:ext cx="351175" cy="417020"/>
          </a:xfrm>
          <a:prstGeom prst="rect">
            <a:avLst/>
          </a:prstGeom>
        </p:spPr>
      </p:pic>
      <p:sp>
        <p:nvSpPr>
          <p:cNvPr id="25" name="标题 23"/>
          <p:cNvSpPr>
            <a:spLocks noGrp="1"/>
          </p:cNvSpPr>
          <p:nvPr>
            <p:ph type="title" hasCustomPrompt="1"/>
          </p:nvPr>
        </p:nvSpPr>
        <p:spPr>
          <a:xfrm>
            <a:off x="586006" y="2905709"/>
            <a:ext cx="7442830" cy="695843"/>
          </a:xfrm>
          <a:prstGeom prst="rect">
            <a:avLst/>
          </a:prstGeom>
        </p:spPr>
        <p:txBody>
          <a:bodyPr/>
          <a:lstStyle>
            <a:lvl1pPr marL="0" algn="just" defTabSz="914400" rtl="0" eaLnBrk="1" latinLnBrk="0" hangingPunct="1">
              <a:defRPr lang="zh-CN" altLang="en-US" sz="4000" b="1" kern="1200" spc="600" dirty="0">
                <a:solidFill>
                  <a:schemeClr val="accent1"/>
                </a:solidFill>
                <a:latin typeface="微软雅黑" panose="020B0503020204020204" pitchFamily="34" charset="-122"/>
                <a:ea typeface="微软雅黑" panose="020B0503020204020204" pitchFamily="34" charset="-122"/>
                <a:cs typeface="+mn-cs"/>
              </a:defRPr>
            </a:lvl1pPr>
          </a:lstStyle>
          <a:p>
            <a:pPr algn="just"/>
            <a:r>
              <a:rPr lang="zh-CN" altLang="en-US" sz="4000" b="1" spc="600" dirty="0">
                <a:solidFill>
                  <a:schemeClr val="accent1"/>
                </a:solidFill>
                <a:latin typeface="微软雅黑" panose="020B0503020204020204" pitchFamily="34" charset="-122"/>
                <a:ea typeface="微软雅黑" panose="020B0503020204020204" pitchFamily="34" charset="-122"/>
              </a:rPr>
              <a:t>南京理工大学通用模板</a:t>
            </a:r>
          </a:p>
        </p:txBody>
      </p:sp>
      <p:sp>
        <p:nvSpPr>
          <p:cNvPr id="30" name="文本占位符 29"/>
          <p:cNvSpPr>
            <a:spLocks noGrp="1"/>
          </p:cNvSpPr>
          <p:nvPr>
            <p:ph type="body" sz="quarter" idx="10" hasCustomPrompt="1"/>
          </p:nvPr>
        </p:nvSpPr>
        <p:spPr>
          <a:xfrm>
            <a:off x="602902" y="2490184"/>
            <a:ext cx="5510212" cy="423862"/>
          </a:xfrm>
          <a:prstGeom prst="rect">
            <a:avLst/>
          </a:prstGeom>
        </p:spPr>
        <p:txBody>
          <a:bodyPr/>
          <a:lstStyle>
            <a:lvl1pPr marL="0" indent="0" algn="l" defTabSz="914400" rtl="0" eaLnBrk="1" latinLnBrk="0" hangingPunct="1">
              <a:buNone/>
              <a:defRPr lang="en-US" altLang="zh-CN" sz="1800" kern="1200" dirty="0" smtClean="0">
                <a:solidFill>
                  <a:schemeClr val="accent1"/>
                </a:solidFill>
                <a:latin typeface="+mj-ea"/>
                <a:ea typeface="+mj-ea"/>
                <a:cs typeface="+mn-ea"/>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ltLang="zh-CN" dirty="0"/>
              <a:t>Nanjing University of Science and Technology</a:t>
            </a:r>
          </a:p>
        </p:txBody>
      </p:sp>
      <p:sp>
        <p:nvSpPr>
          <p:cNvPr id="40" name="图片占位符 39"/>
          <p:cNvSpPr>
            <a:spLocks noGrp="1"/>
          </p:cNvSpPr>
          <p:nvPr>
            <p:ph type="pic" sz="quarter" idx="11"/>
          </p:nvPr>
        </p:nvSpPr>
        <p:spPr>
          <a:xfrm>
            <a:off x="7229475" y="0"/>
            <a:ext cx="4962525" cy="6858000"/>
          </a:xfrm>
          <a:custGeom>
            <a:avLst/>
            <a:gdLst>
              <a:gd name="connsiteX0" fmla="*/ 1727484 w 4962525"/>
              <a:gd name="connsiteY0" fmla="*/ 0 h 6858000"/>
              <a:gd name="connsiteX1" fmla="*/ 4962525 w 4962525"/>
              <a:gd name="connsiteY1" fmla="*/ 0 h 6858000"/>
              <a:gd name="connsiteX2" fmla="*/ 4962525 w 4962525"/>
              <a:gd name="connsiteY2" fmla="*/ 6858000 h 6858000"/>
              <a:gd name="connsiteX3" fmla="*/ 1727484 w 4962525"/>
              <a:gd name="connsiteY3" fmla="*/ 6858000 h 6858000"/>
              <a:gd name="connsiteX4" fmla="*/ 1714066 w 4962525"/>
              <a:gd name="connsiteY4" fmla="*/ 6848459 h 6858000"/>
              <a:gd name="connsiteX5" fmla="*/ 0 w 4962525"/>
              <a:gd name="connsiteY5" fmla="*/ 3429000 h 6858000"/>
              <a:gd name="connsiteX6" fmla="*/ 1714066 w 4962525"/>
              <a:gd name="connsiteY6" fmla="*/ 95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2525" h="6858000">
                <a:moveTo>
                  <a:pt x="1727484" y="0"/>
                </a:moveTo>
                <a:lnTo>
                  <a:pt x="4962525" y="0"/>
                </a:lnTo>
                <a:lnTo>
                  <a:pt x="4962525" y="6858000"/>
                </a:lnTo>
                <a:lnTo>
                  <a:pt x="1727484" y="6858000"/>
                </a:lnTo>
                <a:lnTo>
                  <a:pt x="1714066" y="6848459"/>
                </a:lnTo>
                <a:cubicBezTo>
                  <a:pt x="673523" y="6070283"/>
                  <a:pt x="0" y="4828296"/>
                  <a:pt x="0" y="3429000"/>
                </a:cubicBezTo>
                <a:cubicBezTo>
                  <a:pt x="0" y="2029704"/>
                  <a:pt x="673523" y="787718"/>
                  <a:pt x="1714066" y="9542"/>
                </a:cubicBezTo>
                <a:close/>
              </a:path>
            </a:pathLst>
          </a:custGeom>
          <a:ln>
            <a:solidFill>
              <a:schemeClr val="accent1"/>
            </a:solidFill>
          </a:ln>
        </p:spPr>
        <p:txBody>
          <a:bodyPr wrap="square" anchor="ctr">
            <a:noAutofit/>
          </a:bodyPr>
          <a:lstStyle>
            <a:lvl1pPr algn="r">
              <a:defRPr/>
            </a:lvl1pPr>
          </a:lstStyle>
          <a:p>
            <a:endParaRPr lang="zh-CN" altLang="en-US" dirty="0"/>
          </a:p>
        </p:txBody>
      </p:sp>
      <p:sp>
        <p:nvSpPr>
          <p:cNvPr id="43" name="文本占位符 41"/>
          <p:cNvSpPr>
            <a:spLocks noGrp="1"/>
          </p:cNvSpPr>
          <p:nvPr>
            <p:ph type="body" sz="quarter" idx="12" hasCustomPrompt="1"/>
          </p:nvPr>
        </p:nvSpPr>
        <p:spPr>
          <a:xfrm>
            <a:off x="1197114" y="4432332"/>
            <a:ext cx="2500312" cy="417513"/>
          </a:xfrm>
          <a:prstGeom prst="rect">
            <a:avLst/>
          </a:prstGeom>
        </p:spPr>
        <p:txBody>
          <a:bodyPr/>
          <a:lstStyle>
            <a:lvl1pPr marL="0" indent="0" algn="l" defTabSz="914400" rtl="0" eaLnBrk="1" latinLnBrk="0" hangingPunct="1">
              <a:buNone/>
              <a:defRPr lang="zh-CN" altLang="en-US" sz="2000" b="0" kern="1200" spc="300" dirty="0" smtClean="0">
                <a:solidFill>
                  <a:schemeClr val="accent1"/>
                </a:solidFill>
                <a:latin typeface="+mn-ea"/>
                <a:ea typeface="+mn-ea"/>
                <a:cs typeface="+mn-cs"/>
              </a:defRPr>
            </a:lvl1pPr>
            <a:lvl2pPr marL="0" indent="0" algn="l" defTabSz="914400" rtl="0" eaLnBrk="1" latinLnBrk="0" hangingPunct="1">
              <a:buNone/>
              <a:defRPr lang="zh-CN" altLang="en-US" sz="2000" b="1" kern="1200" spc="300" dirty="0" smtClean="0">
                <a:solidFill>
                  <a:schemeClr val="accent1"/>
                </a:solidFill>
                <a:latin typeface="微软雅黑" panose="020B0503020204020204" pitchFamily="34" charset="-122"/>
                <a:ea typeface="微软雅黑" panose="020B0503020204020204" pitchFamily="34" charset="-122"/>
                <a:cs typeface="+mn-cs"/>
              </a:defRPr>
            </a:lvl2pPr>
            <a:lvl3pPr marL="0" indent="0" algn="l" defTabSz="914400" rtl="0" eaLnBrk="1" latinLnBrk="0" hangingPunct="1">
              <a:buNone/>
              <a:defRPr lang="zh-CN" altLang="en-US" sz="2000" b="1" kern="1200" spc="300" dirty="0" smtClean="0">
                <a:solidFill>
                  <a:schemeClr val="accent1"/>
                </a:solidFill>
                <a:latin typeface="微软雅黑" panose="020B0503020204020204" pitchFamily="34" charset="-122"/>
                <a:ea typeface="微软雅黑" panose="020B0503020204020204" pitchFamily="34" charset="-122"/>
                <a:cs typeface="+mn-cs"/>
              </a:defRPr>
            </a:lvl3pPr>
            <a:lvl4pPr marL="0" indent="0" algn="l" defTabSz="914400" rtl="0" eaLnBrk="1" latinLnBrk="0" hangingPunct="1">
              <a:buNone/>
              <a:defRPr lang="zh-CN" altLang="en-US" sz="2000" b="1" kern="1200" spc="300" dirty="0" smtClean="0">
                <a:solidFill>
                  <a:schemeClr val="accent1"/>
                </a:solidFill>
                <a:latin typeface="微软雅黑" panose="020B0503020204020204" pitchFamily="34" charset="-122"/>
                <a:ea typeface="微软雅黑" panose="020B0503020204020204" pitchFamily="34" charset="-122"/>
                <a:cs typeface="+mn-cs"/>
              </a:defRPr>
            </a:lvl4pPr>
            <a:lvl5pPr marL="0" indent="0" algn="l" defTabSz="914400" rtl="0" eaLnBrk="1" latinLnBrk="0" hangingPunct="1">
              <a:buNone/>
              <a:defRPr lang="zh-CN" altLang="en-US" sz="2000" b="1" kern="1200" spc="300" dirty="0">
                <a:solidFill>
                  <a:schemeClr val="accent1"/>
                </a:solidFill>
                <a:latin typeface="微软雅黑" panose="020B0503020204020204" pitchFamily="34" charset="-122"/>
                <a:ea typeface="微软雅黑" panose="020B0503020204020204" pitchFamily="34" charset="-122"/>
                <a:cs typeface="+mn-cs"/>
              </a:defRPr>
            </a:lvl5pPr>
          </a:lstStyle>
          <a:p>
            <a:pPr algn="l"/>
            <a:r>
              <a:rPr lang="zh-CN" altLang="en-US" sz="2000" b="1" spc="300" dirty="0">
                <a:solidFill>
                  <a:schemeClr val="accent1"/>
                </a:solidFill>
                <a:latin typeface="微软雅黑" panose="020B0503020204020204" pitchFamily="34" charset="-122"/>
                <a:ea typeface="微软雅黑" panose="020B0503020204020204" pitchFamily="34" charset="-122"/>
              </a:rPr>
              <a:t>汇报人：</a:t>
            </a:r>
            <a:r>
              <a:rPr lang="zh-CN" altLang="en-US" sz="2000" spc="300" dirty="0">
                <a:solidFill>
                  <a:schemeClr val="accent1"/>
                </a:solidFill>
                <a:latin typeface="微软雅黑" panose="020B0503020204020204" pitchFamily="34" charset="-122"/>
                <a:ea typeface="微软雅黑" panose="020B0503020204020204" pitchFamily="34" charset="-122"/>
              </a:rPr>
              <a:t>刘光前</a:t>
            </a:r>
          </a:p>
        </p:txBody>
      </p:sp>
    </p:spTree>
    <p:extLst>
      <p:ext uri="{BB962C8B-B14F-4D97-AF65-F5344CB8AC3E}">
        <p14:creationId xmlns:p14="http://schemas.microsoft.com/office/powerpoint/2010/main" val="3118347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默认">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841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6325901E-03BB-9AA9-8D62-12997F194F1E}"/>
              </a:ext>
            </a:extLst>
          </p:cNvPr>
          <p:cNvSpPr txBox="1"/>
          <p:nvPr userDrawn="1"/>
        </p:nvSpPr>
        <p:spPr>
          <a:xfrm>
            <a:off x="0" y="6732766"/>
            <a:ext cx="407368" cy="107722"/>
          </a:xfrm>
          <a:prstGeom prst="rect">
            <a:avLst/>
          </a:prstGeom>
          <a:noFill/>
        </p:spPr>
        <p:txBody>
          <a:bodyPr wrap="square" rtlCol="0">
            <a:spAutoFit/>
          </a:bodyPr>
          <a:lstStyle/>
          <a:p>
            <a:r>
              <a:rPr lang="zh-CN" altLang="en-US" sz="100" dirty="0">
                <a:solidFill>
                  <a:schemeClr val="bg1"/>
                </a:solidFill>
              </a:rPr>
              <a:t>木卫林</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3502D5C-AA8C-4595-A33F-B9794B6268AF}" type="datetimeFigureOut">
              <a:rPr lang="zh-CN" altLang="en-US" smtClean="0"/>
              <a:t>2025/5/10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3502D5C-AA8C-4595-A33F-B9794B6268AF}" type="datetimeFigureOut">
              <a:rPr lang="zh-CN" altLang="en-US" smtClean="0"/>
              <a:t>2025/5/10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53502D5C-AA8C-4595-A33F-B9794B6268AF}" type="datetimeFigureOut">
              <a:rPr lang="zh-CN" altLang="en-US" smtClean="0"/>
              <a:t>2025/5/10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53502D5C-AA8C-4595-A33F-B9794B6268AF}" type="datetimeFigureOut">
              <a:rPr lang="zh-CN" altLang="en-US" smtClean="0"/>
              <a:t>2025/5/10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3502D5C-AA8C-4595-A33F-B9794B6268AF}" type="datetimeFigureOut">
              <a:rPr lang="zh-CN" altLang="en-US" smtClean="0"/>
              <a:t>2025/5/10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3502D5C-AA8C-4595-A33F-B9794B6268AF}" type="datetimeFigureOut">
              <a:rPr lang="zh-CN" altLang="en-US" smtClean="0"/>
              <a:t>2025/5/10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3502D5C-AA8C-4595-A33F-B9794B6268AF}" type="datetimeFigureOut">
              <a:rPr lang="zh-CN" altLang="en-US" smtClean="0"/>
              <a:t>2025/5/10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688" y="2700674"/>
            <a:ext cx="7466747" cy="539145"/>
          </a:xfrm>
        </p:spPr>
        <p:txBody>
          <a:bodyPr/>
          <a:lstStyle/>
          <a:p>
            <a:pPr algn="ctr"/>
            <a:r>
              <a:rPr lang="en-US" altLang="zh-CN" sz="2600" b="1" spc="600" dirty="0">
                <a:solidFill>
                  <a:schemeClr val="accent1"/>
                </a:solidFill>
                <a:latin typeface="Tisa Offc Serif Pro" panose="02010504030101020102" pitchFamily="2" charset="0"/>
                <a:cs typeface="+mn-ea"/>
                <a:sym typeface="+mn-lt"/>
              </a:rPr>
              <a:t>Seq2Seq Model For NER Task</a:t>
            </a:r>
            <a:endParaRPr lang="zh-CN" altLang="en-US" sz="2600" b="1" spc="600" dirty="0">
              <a:solidFill>
                <a:schemeClr val="accent1"/>
              </a:solidFill>
              <a:latin typeface="Tisa Offc Serif Pro" panose="02010504030101020102" pitchFamily="2" charset="0"/>
              <a:cs typeface="+mn-ea"/>
              <a:sym typeface="+mn-lt"/>
            </a:endParaRPr>
          </a:p>
        </p:txBody>
      </p:sp>
      <p:pic>
        <p:nvPicPr>
          <p:cNvPr id="6" name="图片占位符 5"/>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l="9018" r="50278"/>
          <a:stretch>
            <a:fillRect/>
          </a:stretch>
        </p:blipFill>
        <p:spPr>
          <a:xfrm>
            <a:off x="7229475" y="0"/>
            <a:ext cx="4962525" cy="6858000"/>
          </a:xfrm>
        </p:spPr>
      </p:pic>
      <p:sp>
        <p:nvSpPr>
          <p:cNvPr id="3" name="灯片编号占位符 2"/>
          <p:cNvSpPr>
            <a:spLocks noGrp="1"/>
          </p:cNvSpPr>
          <p:nvPr>
            <p:ph type="sldNum" sz="quarter" idx="4"/>
          </p:nvPr>
        </p:nvSpPr>
        <p:spPr>
          <a:xfrm>
            <a:off x="8877600" y="6314400"/>
            <a:ext cx="2700000" cy="316800"/>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400" kern="1200" baseline="0">
                <a:solidFill>
                  <a:srgbClr val="9227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pPr/>
              <a:t>1</a:t>
            </a:fld>
            <a:endParaRPr lang="zh-CN" altLang="en-US" dirty="0"/>
          </a:p>
        </p:txBody>
      </p:sp>
      <p:sp>
        <p:nvSpPr>
          <p:cNvPr id="5" name="矩形 4"/>
          <p:cNvSpPr/>
          <p:nvPr/>
        </p:nvSpPr>
        <p:spPr>
          <a:xfrm>
            <a:off x="1515120" y="3284984"/>
            <a:ext cx="4864415" cy="25947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endParaRPr lang="zh-CN" altLang="en-US" sz="16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8" name="文本框 7"/>
          <p:cNvSpPr txBox="1"/>
          <p:nvPr/>
        </p:nvSpPr>
        <p:spPr>
          <a:xfrm>
            <a:off x="1408798" y="4121785"/>
            <a:ext cx="5654789" cy="1156855"/>
          </a:xfrm>
          <a:prstGeom prst="rect">
            <a:avLst/>
          </a:prstGeom>
          <a:noFill/>
        </p:spPr>
        <p:txBody>
          <a:bodyPr wrap="square" rtlCol="0">
            <a:spAutoFit/>
          </a:bodyPr>
          <a:lstStyle/>
          <a:p>
            <a:pPr fontAlgn="auto">
              <a:lnSpc>
                <a:spcPct val="150000"/>
              </a:lnSpc>
            </a:pPr>
            <a:r>
              <a:rPr lang="zh-CN" altLang="en-US" sz="1600" b="1" spc="300" dirty="0">
                <a:solidFill>
                  <a:schemeClr val="accent1"/>
                </a:solidFill>
                <a:latin typeface="+mj-ea"/>
                <a:ea typeface="+mj-ea"/>
                <a:cs typeface="+mn-ea"/>
                <a:sym typeface="+mn-lt"/>
              </a:rPr>
              <a:t>小组成员：沈贝宁 顾翔 季诚</a:t>
            </a:r>
            <a:endParaRPr lang="en-US" altLang="zh-CN" sz="1600" b="1" spc="300" dirty="0">
              <a:solidFill>
                <a:schemeClr val="accent1"/>
              </a:solidFill>
              <a:latin typeface="+mj-ea"/>
              <a:ea typeface="+mj-ea"/>
              <a:cs typeface="+mn-ea"/>
              <a:sym typeface="+mn-lt"/>
            </a:endParaRPr>
          </a:p>
          <a:p>
            <a:pPr fontAlgn="auto">
              <a:lnSpc>
                <a:spcPct val="150000"/>
              </a:lnSpc>
            </a:pPr>
            <a:r>
              <a:rPr lang="zh-CN" altLang="en-US" sz="1600" b="1" spc="300" dirty="0">
                <a:solidFill>
                  <a:schemeClr val="accent1"/>
                </a:solidFill>
                <a:latin typeface="+mj-ea"/>
                <a:ea typeface="+mj-ea"/>
                <a:cs typeface="+mn-ea"/>
                <a:sym typeface="+mn-lt"/>
              </a:rPr>
              <a:t>专业：数据科学与大数据技术</a:t>
            </a:r>
            <a:endParaRPr lang="en-US" altLang="zh-CN" sz="1600" b="1" spc="300" dirty="0">
              <a:solidFill>
                <a:schemeClr val="accent1"/>
              </a:solidFill>
              <a:latin typeface="+mj-ea"/>
              <a:ea typeface="+mj-ea"/>
              <a:cs typeface="+mn-ea"/>
              <a:sym typeface="+mn-lt"/>
            </a:endParaRPr>
          </a:p>
          <a:p>
            <a:pPr fontAlgn="auto">
              <a:lnSpc>
                <a:spcPct val="150000"/>
              </a:lnSpc>
            </a:pPr>
            <a:r>
              <a:rPr lang="zh-CN" altLang="en-US" sz="1600" b="1" spc="300" dirty="0">
                <a:solidFill>
                  <a:schemeClr val="accent1"/>
                </a:solidFill>
                <a:latin typeface="+mj-ea"/>
                <a:ea typeface="+mj-ea"/>
                <a:cs typeface="+mn-ea"/>
                <a:sym typeface="+mn-lt"/>
              </a:rPr>
              <a:t>日期：</a:t>
            </a:r>
            <a:r>
              <a:rPr lang="en-US" altLang="zh-CN" sz="1600" b="1" spc="300" dirty="0">
                <a:solidFill>
                  <a:schemeClr val="accent1"/>
                </a:solidFill>
                <a:latin typeface="+mj-ea"/>
                <a:ea typeface="+mj-ea"/>
                <a:cs typeface="+mn-ea"/>
                <a:sym typeface="+mn-lt"/>
              </a:rPr>
              <a:t>2024</a:t>
            </a:r>
            <a:r>
              <a:rPr lang="zh-CN" altLang="en-US" sz="1600" b="1" spc="300" dirty="0">
                <a:solidFill>
                  <a:schemeClr val="accent1"/>
                </a:solidFill>
                <a:latin typeface="+mj-ea"/>
                <a:ea typeface="+mj-ea"/>
                <a:cs typeface="+mn-ea"/>
                <a:sym typeface="+mn-lt"/>
              </a:rPr>
              <a:t>年</a:t>
            </a:r>
            <a:r>
              <a:rPr lang="en-US" altLang="zh-CN" sz="1600" b="1" spc="300" dirty="0">
                <a:solidFill>
                  <a:schemeClr val="accent1"/>
                </a:solidFill>
                <a:latin typeface="+mj-ea"/>
                <a:ea typeface="+mj-ea"/>
                <a:cs typeface="+mn-ea"/>
                <a:sym typeface="+mn-lt"/>
              </a:rPr>
              <a:t>3</a:t>
            </a:r>
            <a:r>
              <a:rPr lang="zh-CN" altLang="en-US" sz="1600" b="1" spc="300" dirty="0">
                <a:solidFill>
                  <a:schemeClr val="accent1"/>
                </a:solidFill>
                <a:latin typeface="+mj-ea"/>
                <a:ea typeface="+mj-ea"/>
                <a:cs typeface="+mn-ea"/>
                <a:sym typeface="+mn-lt"/>
              </a:rPr>
              <a:t>月</a:t>
            </a:r>
            <a:r>
              <a:rPr lang="en-US" altLang="zh-CN" sz="1600" b="1" spc="300" dirty="0">
                <a:solidFill>
                  <a:schemeClr val="accent1"/>
                </a:solidFill>
                <a:latin typeface="+mj-ea"/>
                <a:ea typeface="+mj-ea"/>
                <a:cs typeface="+mn-ea"/>
                <a:sym typeface="+mn-lt"/>
              </a:rPr>
              <a:t>28</a:t>
            </a:r>
            <a:r>
              <a:rPr lang="zh-CN" altLang="en-US" sz="1600" b="1" spc="300" dirty="0">
                <a:solidFill>
                  <a:schemeClr val="accent1"/>
                </a:solidFill>
                <a:latin typeface="+mj-ea"/>
                <a:ea typeface="+mj-ea"/>
                <a:cs typeface="+mn-ea"/>
                <a:sym typeface="+mn-lt"/>
              </a:rPr>
              <a:t>日</a:t>
            </a:r>
          </a:p>
        </p:txBody>
      </p:sp>
    </p:spTree>
  </p:cSld>
  <p:clrMapOvr>
    <a:masterClrMapping/>
  </p:clrMapOvr>
  <p:transition advTm="1353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56CC4895-6D9B-431F-926C-FD07CB6FBFE9}"/>
              </a:ext>
            </a:extLst>
          </p:cNvPr>
          <p:cNvSpPr txBox="1"/>
          <p:nvPr/>
        </p:nvSpPr>
        <p:spPr>
          <a:xfrm>
            <a:off x="2677644" y="1556792"/>
            <a:ext cx="656730" cy="207045"/>
          </a:xfrm>
          <a:prstGeom prst="rect">
            <a:avLst/>
          </a:prstGeom>
          <a:noFill/>
        </p:spPr>
        <p:txBody>
          <a:bodyPr wrap="square">
            <a:spAutoFit/>
          </a:bodyPr>
          <a:lstStyle/>
          <a:p>
            <a:pPr algn="ctr"/>
            <a:endParaRPr lang="en-US" altLang="zh-CN" sz="1800" b="1" dirty="0">
              <a:solidFill>
                <a:schemeClr val="tx1"/>
              </a:solidFill>
              <a:latin typeface="Times New Roman" panose="02020603050405020304" pitchFamily="18" charset="0"/>
              <a:cs typeface="Times New Roman" panose="02020603050405020304" pitchFamily="18" charset="0"/>
            </a:endParaRPr>
          </a:p>
        </p:txBody>
      </p:sp>
      <p:sp>
        <p:nvSpPr>
          <p:cNvPr id="41" name="iṡ1íḋe">
            <a:extLst>
              <a:ext uri="{FF2B5EF4-FFF2-40B4-BE49-F238E27FC236}">
                <a16:creationId xmlns:a16="http://schemas.microsoft.com/office/drawing/2014/main" id="{B46C00E4-DC8B-D128-6224-2B5B2D51DC35}"/>
              </a:ext>
            </a:extLst>
          </p:cNvPr>
          <p:cNvSpPr/>
          <p:nvPr/>
        </p:nvSpPr>
        <p:spPr>
          <a:xfrm>
            <a:off x="0" y="5661248"/>
            <a:ext cx="12215105" cy="1189404"/>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sp>
        <p:nvSpPr>
          <p:cNvPr id="123" name="Rectangle 4">
            <a:extLst>
              <a:ext uri="{FF2B5EF4-FFF2-40B4-BE49-F238E27FC236}">
                <a16:creationId xmlns:a16="http://schemas.microsoft.com/office/drawing/2014/main" id="{26DC6A97-FE58-479A-B163-4CF3D10A8B98}"/>
              </a:ext>
            </a:extLst>
          </p:cNvPr>
          <p:cNvSpPr>
            <a:spLocks noChangeArrowheads="1"/>
          </p:cNvSpPr>
          <p:nvPr/>
        </p:nvSpPr>
        <p:spPr bwMode="auto">
          <a:xfrm>
            <a:off x="498912" y="9291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矩形 42">
            <a:extLst>
              <a:ext uri="{FF2B5EF4-FFF2-40B4-BE49-F238E27FC236}">
                <a16:creationId xmlns:a16="http://schemas.microsoft.com/office/drawing/2014/main" id="{B8BF2E88-FA1B-47C5-8B98-3A92D3D084D4}"/>
              </a:ext>
            </a:extLst>
          </p:cNvPr>
          <p:cNvSpPr/>
          <p:nvPr/>
        </p:nvSpPr>
        <p:spPr>
          <a:xfrm>
            <a:off x="341617"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9902D212-FE93-4ED2-B69F-4DAD63B99C1C}"/>
              </a:ext>
            </a:extLst>
          </p:cNvPr>
          <p:cNvSpPr/>
          <p:nvPr/>
        </p:nvSpPr>
        <p:spPr>
          <a:xfrm>
            <a:off x="8960038" y="518689"/>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BE59D681-73CA-C299-DC8A-745285EF619C}"/>
              </a:ext>
            </a:extLst>
          </p:cNvPr>
          <p:cNvSpPr txBox="1"/>
          <p:nvPr/>
        </p:nvSpPr>
        <p:spPr>
          <a:xfrm>
            <a:off x="-23806" y="185648"/>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原理简介</a:t>
            </a:r>
          </a:p>
        </p:txBody>
      </p:sp>
      <p:sp>
        <p:nvSpPr>
          <p:cNvPr id="5" name="矩形: 圆角 4">
            <a:extLst>
              <a:ext uri="{FF2B5EF4-FFF2-40B4-BE49-F238E27FC236}">
                <a16:creationId xmlns:a16="http://schemas.microsoft.com/office/drawing/2014/main" id="{A497DF20-6372-4193-8212-2ED5C4E3AB5B}"/>
              </a:ext>
            </a:extLst>
          </p:cNvPr>
          <p:cNvSpPr/>
          <p:nvPr/>
        </p:nvSpPr>
        <p:spPr>
          <a:xfrm>
            <a:off x="496764" y="956863"/>
            <a:ext cx="2572858" cy="409842"/>
          </a:xfrm>
          <a:prstGeom prst="roundRect">
            <a:avLst/>
          </a:prstGeom>
          <a:solidFill>
            <a:srgbClr val="F1F1F1"/>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Times New Roman" panose="02020603050405020304" pitchFamily="18" charset="0"/>
                <a:cs typeface="Times New Roman" panose="02020603050405020304" pitchFamily="18" charset="0"/>
              </a:rPr>
              <a:t>LSTM &amp; BiLSTM</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07CB1C6-A3A1-9EBF-7185-69532765E6D9}"/>
                  </a:ext>
                </a:extLst>
              </p:cNvPr>
              <p:cNvSpPr txBox="1"/>
              <p:nvPr/>
            </p:nvSpPr>
            <p:spPr>
              <a:xfrm>
                <a:off x="343574" y="1700808"/>
                <a:ext cx="4306304" cy="419839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i="0" dirty="0">
                    <a:solidFill>
                      <a:schemeClr val="tx1">
                        <a:lumMod val="65000"/>
                        <a:lumOff val="35000"/>
                      </a:schemeClr>
                    </a:solidFill>
                    <a:effectLst/>
                    <a:latin typeface="+mn-ea"/>
                  </a:rPr>
                  <a:t>忘记门：扔掉信息</a:t>
                </a:r>
                <a:r>
                  <a:rPr lang="zh-CN" altLang="en-US" dirty="0">
                    <a:solidFill>
                      <a:schemeClr val="tx1">
                        <a:lumMod val="65000"/>
                        <a:lumOff val="35000"/>
                      </a:schemeClr>
                    </a:solidFill>
                    <a:latin typeface="+mn-ea"/>
                  </a:rPr>
                  <a:t>，</a:t>
                </a:r>
                <a:r>
                  <a:rPr lang="zh-CN" altLang="en-US" i="0" dirty="0">
                    <a:solidFill>
                      <a:schemeClr val="tx1">
                        <a:lumMod val="65000"/>
                        <a:lumOff val="35000"/>
                      </a:schemeClr>
                    </a:solidFill>
                    <a:effectLst/>
                    <a:latin typeface="+mn-ea"/>
                  </a:rPr>
                  <a:t>第一步是决定扔掉什么信息。将上一步状态中的信息选择性的遗忘。</a:t>
                </a:r>
                <a:endParaRPr lang="en-US" altLang="zh-CN" i="0" dirty="0">
                  <a:solidFill>
                    <a:schemeClr val="tx1">
                      <a:lumMod val="65000"/>
                      <a:lumOff val="35000"/>
                    </a:schemeClr>
                  </a:solidFill>
                  <a:effectLst/>
                  <a:latin typeface="+mn-ea"/>
                </a:endParaRPr>
              </a:p>
              <a:p>
                <a:pPr marL="742950" lvl="1" indent="-285750">
                  <a:lnSpc>
                    <a:spcPct val="150000"/>
                  </a:lnSpc>
                  <a:buFont typeface="Arial" panose="020B0604020202020204" pitchFamily="34" charset="0"/>
                  <a:buChar char="•"/>
                </a:pPr>
                <a:r>
                  <a:rPr lang="zh-CN" altLang="en-US" i="0" dirty="0">
                    <a:solidFill>
                      <a:schemeClr val="tx1">
                        <a:lumMod val="65000"/>
                        <a:lumOff val="35000"/>
                      </a:schemeClr>
                    </a:solidFill>
                    <a:effectLst/>
                    <a:latin typeface="+mn-ea"/>
                  </a:rPr>
                  <a:t>通过</a:t>
                </a:r>
                <a:r>
                  <a:rPr lang="en-US" altLang="zh-CN" i="0" dirty="0">
                    <a:solidFill>
                      <a:schemeClr val="tx1">
                        <a:lumMod val="65000"/>
                        <a:lumOff val="35000"/>
                      </a:schemeClr>
                    </a:solidFill>
                    <a:effectLst/>
                    <a:latin typeface="+mn-ea"/>
                  </a:rPr>
                  <a:t>sigmoid</a:t>
                </a:r>
                <a:r>
                  <a:rPr lang="zh-CN" altLang="en-US" i="0" dirty="0">
                    <a:solidFill>
                      <a:schemeClr val="tx1">
                        <a:lumMod val="65000"/>
                        <a:lumOff val="35000"/>
                      </a:schemeClr>
                    </a:solidFill>
                    <a:effectLst/>
                    <a:latin typeface="+mn-ea"/>
                  </a:rPr>
                  <a:t>层实现的“忘记门”。以上一步的</a:t>
                </a:r>
                <a14:m>
                  <m:oMath xmlns:m="http://schemas.openxmlformats.org/officeDocument/2006/math">
                    <m:sSub>
                      <m:sSubPr>
                        <m:ctrlPr>
                          <a:rPr lang="en-US" altLang="zh-CN" b="0" i="1" smtClean="0">
                            <a:solidFill>
                              <a:schemeClr val="tx1">
                                <a:lumMod val="65000"/>
                                <a:lumOff val="35000"/>
                              </a:schemeClr>
                            </a:solidFill>
                            <a:effectLst/>
                            <a:latin typeface="Cambria Math" panose="02040503050406030204" pitchFamily="18" charset="0"/>
                          </a:rPr>
                        </m:ctrlPr>
                      </m:sSubPr>
                      <m:e>
                        <m:r>
                          <a:rPr lang="en-US" altLang="zh-CN" b="0" i="1" smtClean="0">
                            <a:solidFill>
                              <a:schemeClr val="tx1">
                                <a:lumMod val="65000"/>
                                <a:lumOff val="35000"/>
                              </a:schemeClr>
                            </a:solidFill>
                            <a:effectLst/>
                            <a:latin typeface="Cambria Math" panose="02040503050406030204" pitchFamily="18" charset="0"/>
                          </a:rPr>
                          <m:t>h</m:t>
                        </m:r>
                      </m:e>
                      <m:sub>
                        <m:r>
                          <a:rPr lang="en-US" altLang="zh-CN" b="0" i="1" smtClean="0">
                            <a:solidFill>
                              <a:schemeClr val="tx1">
                                <a:lumMod val="65000"/>
                                <a:lumOff val="35000"/>
                              </a:schemeClr>
                            </a:solidFill>
                            <a:effectLst/>
                            <a:latin typeface="Cambria Math" panose="02040503050406030204" pitchFamily="18" charset="0"/>
                          </a:rPr>
                          <m:t>𝑡</m:t>
                        </m:r>
                        <m:r>
                          <a:rPr lang="en-US" altLang="zh-CN" b="0" i="1" smtClean="0">
                            <a:solidFill>
                              <a:schemeClr val="tx1">
                                <a:lumMod val="65000"/>
                                <a:lumOff val="35000"/>
                              </a:schemeClr>
                            </a:solidFill>
                            <a:effectLst/>
                            <a:latin typeface="Cambria Math" panose="02040503050406030204" pitchFamily="18" charset="0"/>
                          </a:rPr>
                          <m:t>−1</m:t>
                        </m:r>
                      </m:sub>
                    </m:sSub>
                  </m:oMath>
                </a14:m>
                <a:r>
                  <a:rPr lang="zh-CN" altLang="en-US" i="0" dirty="0">
                    <a:solidFill>
                      <a:schemeClr val="tx1">
                        <a:lumMod val="65000"/>
                        <a:lumOff val="35000"/>
                      </a:schemeClr>
                    </a:solidFill>
                    <a:effectLst/>
                    <a:latin typeface="+mn-ea"/>
                  </a:rPr>
                  <a:t>和这一步的</a:t>
                </a:r>
                <a14:m>
                  <m:oMath xmlns:m="http://schemas.openxmlformats.org/officeDocument/2006/math">
                    <m:sSub>
                      <m:sSubPr>
                        <m:ctrlPr>
                          <a:rPr lang="en-US" altLang="zh-CN" b="0" i="1" dirty="0" smtClean="0">
                            <a:solidFill>
                              <a:schemeClr val="tx1">
                                <a:lumMod val="65000"/>
                                <a:lumOff val="35000"/>
                              </a:schemeClr>
                            </a:solidFill>
                            <a:effectLst/>
                            <a:latin typeface="Cambria Math" panose="02040503050406030204" pitchFamily="18" charset="0"/>
                          </a:rPr>
                        </m:ctrlPr>
                      </m:sSubPr>
                      <m:e>
                        <m:r>
                          <a:rPr lang="en-US" altLang="zh-CN" i="1" dirty="0" smtClean="0">
                            <a:solidFill>
                              <a:schemeClr val="tx1">
                                <a:lumMod val="65000"/>
                                <a:lumOff val="35000"/>
                              </a:schemeClr>
                            </a:solidFill>
                            <a:effectLst/>
                            <a:latin typeface="Cambria Math" panose="02040503050406030204" pitchFamily="18" charset="0"/>
                          </a:rPr>
                          <m:t>𝑥</m:t>
                        </m:r>
                      </m:e>
                      <m:sub>
                        <m:r>
                          <a:rPr lang="en-US" altLang="zh-CN" b="0" i="1" dirty="0" smtClean="0">
                            <a:solidFill>
                              <a:schemeClr val="tx1">
                                <a:lumMod val="65000"/>
                                <a:lumOff val="35000"/>
                              </a:schemeClr>
                            </a:solidFill>
                            <a:effectLst/>
                            <a:latin typeface="Cambria Math" panose="02040503050406030204" pitchFamily="18" charset="0"/>
                          </a:rPr>
                          <m:t>𝑡</m:t>
                        </m:r>
                      </m:sub>
                    </m:sSub>
                    <m:r>
                      <a:rPr lang="en-US" altLang="zh-CN" i="1" dirty="0" smtClean="0">
                        <a:solidFill>
                          <a:schemeClr val="tx1">
                            <a:lumMod val="65000"/>
                            <a:lumOff val="35000"/>
                          </a:schemeClr>
                        </a:solidFill>
                        <a:effectLst/>
                        <a:latin typeface="Cambria Math" panose="02040503050406030204" pitchFamily="18" charset="0"/>
                      </a:rPr>
                      <m:t>​</m:t>
                    </m:r>
                  </m:oMath>
                </a14:m>
                <a:r>
                  <a:rPr lang="zh-CN" altLang="en-US" i="0" dirty="0">
                    <a:solidFill>
                      <a:schemeClr val="tx1">
                        <a:lumMod val="65000"/>
                        <a:lumOff val="35000"/>
                      </a:schemeClr>
                    </a:solidFill>
                    <a:effectLst/>
                    <a:latin typeface="+mn-ea"/>
                  </a:rPr>
                  <a:t>作为输入，然后为</a:t>
                </a:r>
                <a14:m>
                  <m:oMath xmlns:m="http://schemas.openxmlformats.org/officeDocument/2006/math">
                    <m:sSub>
                      <m:sSubPr>
                        <m:ctrlPr>
                          <a:rPr lang="en-US" altLang="zh-CN" b="0" i="1" smtClean="0">
                            <a:solidFill>
                              <a:schemeClr val="tx1">
                                <a:lumMod val="65000"/>
                                <a:lumOff val="35000"/>
                              </a:schemeClr>
                            </a:solidFill>
                            <a:effectLst/>
                            <a:latin typeface="Cambria Math" panose="02040503050406030204" pitchFamily="18" charset="0"/>
                          </a:rPr>
                        </m:ctrlPr>
                      </m:sSubPr>
                      <m:e>
                        <m:r>
                          <a:rPr lang="en-US" altLang="zh-CN" b="0" i="1" smtClean="0">
                            <a:solidFill>
                              <a:schemeClr val="tx1">
                                <a:lumMod val="65000"/>
                                <a:lumOff val="35000"/>
                              </a:schemeClr>
                            </a:solidFill>
                            <a:effectLst/>
                            <a:latin typeface="Cambria Math" panose="02040503050406030204" pitchFamily="18" charset="0"/>
                          </a:rPr>
                          <m:t>𝐶</m:t>
                        </m:r>
                      </m:e>
                      <m:sub>
                        <m:r>
                          <a:rPr lang="en-US" altLang="zh-CN" b="0" i="1" smtClean="0">
                            <a:solidFill>
                              <a:schemeClr val="tx1">
                                <a:lumMod val="65000"/>
                                <a:lumOff val="35000"/>
                              </a:schemeClr>
                            </a:solidFill>
                            <a:effectLst/>
                            <a:latin typeface="Cambria Math" panose="02040503050406030204" pitchFamily="18" charset="0"/>
                          </a:rPr>
                          <m:t>𝑡</m:t>
                        </m:r>
                        <m:r>
                          <a:rPr lang="en-US" altLang="zh-CN" b="0" i="1" smtClean="0">
                            <a:solidFill>
                              <a:schemeClr val="tx1">
                                <a:lumMod val="65000"/>
                                <a:lumOff val="35000"/>
                              </a:schemeClr>
                            </a:solidFill>
                            <a:effectLst/>
                            <a:latin typeface="Cambria Math" panose="02040503050406030204" pitchFamily="18" charset="0"/>
                          </a:rPr>
                          <m:t>−1</m:t>
                        </m:r>
                      </m:sub>
                    </m:sSub>
                  </m:oMath>
                </a14:m>
                <a:r>
                  <a:rPr lang="en-US" altLang="zh-CN" i="0" dirty="0">
                    <a:solidFill>
                      <a:schemeClr val="tx1">
                        <a:lumMod val="65000"/>
                        <a:lumOff val="35000"/>
                      </a:schemeClr>
                    </a:solidFill>
                    <a:effectLst/>
                    <a:latin typeface="+mn-ea"/>
                  </a:rPr>
                  <a:t>​</a:t>
                </a:r>
                <a:r>
                  <a:rPr lang="zh-CN" altLang="en-US" i="0" dirty="0">
                    <a:solidFill>
                      <a:schemeClr val="tx1">
                        <a:lumMod val="65000"/>
                        <a:lumOff val="35000"/>
                      </a:schemeClr>
                    </a:solidFill>
                    <a:effectLst/>
                    <a:latin typeface="+mn-ea"/>
                  </a:rPr>
                  <a:t>里的每个数字输出一个</a:t>
                </a:r>
                <a:r>
                  <a:rPr lang="en-US" altLang="zh-CN" i="0" dirty="0">
                    <a:solidFill>
                      <a:schemeClr val="tx1">
                        <a:lumMod val="65000"/>
                        <a:lumOff val="35000"/>
                      </a:schemeClr>
                    </a:solidFill>
                    <a:effectLst/>
                    <a:latin typeface="+mn-ea"/>
                  </a:rPr>
                  <a:t>0-1</a:t>
                </a:r>
                <a:r>
                  <a:rPr lang="zh-CN" altLang="en-US" i="0" dirty="0">
                    <a:solidFill>
                      <a:schemeClr val="tx1">
                        <a:lumMod val="65000"/>
                        <a:lumOff val="35000"/>
                      </a:schemeClr>
                    </a:solidFill>
                    <a:effectLst/>
                    <a:latin typeface="+mn-ea"/>
                  </a:rPr>
                  <a:t>间的值，记为</a:t>
                </a:r>
                <a14:m>
                  <m:oMath xmlns:m="http://schemas.openxmlformats.org/officeDocument/2006/math">
                    <m:sSub>
                      <m:sSubPr>
                        <m:ctrlPr>
                          <a:rPr lang="en-US" altLang="zh-CN" b="0" i="1" smtClean="0">
                            <a:solidFill>
                              <a:schemeClr val="tx1">
                                <a:lumMod val="65000"/>
                                <a:lumOff val="35000"/>
                              </a:schemeClr>
                            </a:solidFill>
                            <a:effectLst/>
                            <a:latin typeface="Cambria Math" panose="02040503050406030204" pitchFamily="18" charset="0"/>
                          </a:rPr>
                        </m:ctrlPr>
                      </m:sSubPr>
                      <m:e>
                        <m:r>
                          <a:rPr lang="en-US" altLang="zh-CN" b="0" i="1" smtClean="0">
                            <a:solidFill>
                              <a:schemeClr val="tx1">
                                <a:lumMod val="65000"/>
                                <a:lumOff val="35000"/>
                              </a:schemeClr>
                            </a:solidFill>
                            <a:effectLst/>
                            <a:latin typeface="Cambria Math" panose="02040503050406030204" pitchFamily="18" charset="0"/>
                          </a:rPr>
                          <m:t>𝑓</m:t>
                        </m:r>
                      </m:e>
                      <m:sub>
                        <m:r>
                          <a:rPr lang="en-US" altLang="zh-CN" b="0" i="1" smtClean="0">
                            <a:solidFill>
                              <a:schemeClr val="tx1">
                                <a:lumMod val="65000"/>
                                <a:lumOff val="35000"/>
                              </a:schemeClr>
                            </a:solidFill>
                            <a:effectLst/>
                            <a:latin typeface="Cambria Math" panose="02040503050406030204" pitchFamily="18" charset="0"/>
                          </a:rPr>
                          <m:t>𝑡</m:t>
                        </m:r>
                      </m:sub>
                    </m:sSub>
                  </m:oMath>
                </a14:m>
                <a:r>
                  <a:rPr lang="zh-CN" altLang="en-US" i="0" dirty="0">
                    <a:solidFill>
                      <a:schemeClr val="tx1">
                        <a:lumMod val="65000"/>
                        <a:lumOff val="35000"/>
                      </a:schemeClr>
                    </a:solidFill>
                    <a:effectLst/>
                    <a:latin typeface="+mn-ea"/>
                  </a:rPr>
                  <a:t>，表示保留多少信息（</a:t>
                </a:r>
                <a:r>
                  <a:rPr lang="en-US" altLang="zh-CN" i="0" dirty="0">
                    <a:solidFill>
                      <a:schemeClr val="tx1">
                        <a:lumMod val="65000"/>
                        <a:lumOff val="35000"/>
                      </a:schemeClr>
                    </a:solidFill>
                    <a:effectLst/>
                    <a:latin typeface="+mn-ea"/>
                  </a:rPr>
                  <a:t>1</a:t>
                </a:r>
                <a:r>
                  <a:rPr lang="zh-CN" altLang="en-US" i="0" dirty="0">
                    <a:solidFill>
                      <a:schemeClr val="tx1">
                        <a:lumMod val="65000"/>
                        <a:lumOff val="35000"/>
                      </a:schemeClr>
                    </a:solidFill>
                    <a:effectLst/>
                    <a:latin typeface="+mn-ea"/>
                  </a:rPr>
                  <a:t>代表完全保留，</a:t>
                </a:r>
                <a:r>
                  <a:rPr lang="en-US" altLang="zh-CN" i="0" dirty="0">
                    <a:solidFill>
                      <a:schemeClr val="tx1">
                        <a:lumMod val="65000"/>
                        <a:lumOff val="35000"/>
                      </a:schemeClr>
                    </a:solidFill>
                    <a:effectLst/>
                    <a:latin typeface="+mn-ea"/>
                  </a:rPr>
                  <a:t>0</a:t>
                </a:r>
                <a:r>
                  <a:rPr lang="zh-CN" altLang="en-US" i="0" dirty="0">
                    <a:solidFill>
                      <a:schemeClr val="tx1">
                        <a:lumMod val="65000"/>
                        <a:lumOff val="35000"/>
                      </a:schemeClr>
                    </a:solidFill>
                    <a:effectLst/>
                    <a:latin typeface="+mn-ea"/>
                  </a:rPr>
                  <a:t>表示完全舍弃）</a:t>
                </a:r>
                <a:endParaRPr lang="en-US" altLang="zh-CN" i="0" dirty="0">
                  <a:solidFill>
                    <a:schemeClr val="tx1">
                      <a:lumMod val="65000"/>
                      <a:lumOff val="35000"/>
                    </a:schemeClr>
                  </a:solidFill>
                  <a:effectLst/>
                  <a:latin typeface="+mn-ea"/>
                </a:endParaRPr>
              </a:p>
              <a:p>
                <a:pPr marL="285750" indent="-285750">
                  <a:lnSpc>
                    <a:spcPct val="150000"/>
                  </a:lnSpc>
                  <a:buFont typeface="Arial" panose="020B0604020202020204" pitchFamily="34" charset="0"/>
                  <a:buChar char="•"/>
                </a:pPr>
                <a:endParaRPr lang="zh-CN" altLang="en-US" dirty="0">
                  <a:solidFill>
                    <a:schemeClr val="tx1">
                      <a:lumMod val="65000"/>
                      <a:lumOff val="35000"/>
                    </a:schemeClr>
                  </a:solidFill>
                  <a:latin typeface="+mn-ea"/>
                </a:endParaRPr>
              </a:p>
            </p:txBody>
          </p:sp>
        </mc:Choice>
        <mc:Fallback xmlns="">
          <p:sp>
            <p:nvSpPr>
              <p:cNvPr id="17" name="文本框 16">
                <a:extLst>
                  <a:ext uri="{FF2B5EF4-FFF2-40B4-BE49-F238E27FC236}">
                    <a16:creationId xmlns:a16="http://schemas.microsoft.com/office/drawing/2014/main" id="{D07CB1C6-A3A1-9EBF-7185-69532765E6D9}"/>
                  </a:ext>
                </a:extLst>
              </p:cNvPr>
              <p:cNvSpPr txBox="1">
                <a:spLocks noRot="1" noChangeAspect="1" noMove="1" noResize="1" noEditPoints="1" noAdjustHandles="1" noChangeArrowheads="1" noChangeShapeType="1" noTextEdit="1"/>
              </p:cNvSpPr>
              <p:nvPr/>
            </p:nvSpPr>
            <p:spPr>
              <a:xfrm>
                <a:off x="343574" y="1700808"/>
                <a:ext cx="4306304" cy="4198393"/>
              </a:xfrm>
              <a:prstGeom prst="rect">
                <a:avLst/>
              </a:prstGeom>
              <a:blipFill>
                <a:blip r:embed="rId3"/>
                <a:stretch>
                  <a:fillRect l="-849" r="-1132"/>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F90B6C73-A5C0-8B3A-B61C-F7F3E8A325CF}"/>
              </a:ext>
            </a:extLst>
          </p:cNvPr>
          <p:cNvSpPr txBox="1"/>
          <p:nvPr/>
        </p:nvSpPr>
        <p:spPr>
          <a:xfrm>
            <a:off x="8040216" y="4011544"/>
            <a:ext cx="2088232" cy="369332"/>
          </a:xfrm>
          <a:prstGeom prst="rect">
            <a:avLst/>
          </a:prstGeom>
          <a:noFill/>
        </p:spPr>
        <p:txBody>
          <a:bodyPr wrap="square" rtlCol="0">
            <a:spAutoFit/>
          </a:bodyPr>
          <a:lstStyle/>
          <a:p>
            <a:r>
              <a:rPr lang="zh-CN" altLang="en-US" b="1" dirty="0">
                <a:solidFill>
                  <a:schemeClr val="tx1">
                    <a:lumMod val="65000"/>
                    <a:lumOff val="35000"/>
                  </a:schemeClr>
                </a:solidFill>
                <a:latin typeface="+mn-ea"/>
              </a:rPr>
              <a:t>忘记门</a:t>
            </a:r>
            <a:endParaRPr lang="zh-CN" altLang="en-US" dirty="0">
              <a:solidFill>
                <a:schemeClr val="tx1">
                  <a:lumMod val="65000"/>
                  <a:lumOff val="35000"/>
                </a:schemeClr>
              </a:solidFill>
              <a:latin typeface="+mn-ea"/>
            </a:endParaRPr>
          </a:p>
        </p:txBody>
      </p:sp>
      <p:pic>
        <p:nvPicPr>
          <p:cNvPr id="18" name="图片 17" descr="图示&#10;&#10;描述已自动生成">
            <a:extLst>
              <a:ext uri="{FF2B5EF4-FFF2-40B4-BE49-F238E27FC236}">
                <a16:creationId xmlns:a16="http://schemas.microsoft.com/office/drawing/2014/main" id="{57713A4B-808F-5580-9B4B-31BDB4A7D0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9878" y="1720270"/>
            <a:ext cx="7494794" cy="2314931"/>
          </a:xfrm>
          <a:prstGeom prst="rect">
            <a:avLst/>
          </a:prstGeom>
        </p:spPr>
      </p:pic>
      <p:grpSp>
        <p:nvGrpSpPr>
          <p:cNvPr id="2" name="组合 1">
            <a:extLst>
              <a:ext uri="{FF2B5EF4-FFF2-40B4-BE49-F238E27FC236}">
                <a16:creationId xmlns:a16="http://schemas.microsoft.com/office/drawing/2014/main" id="{02E81BB3-5C74-CB74-16C3-1F8FF73DB964}"/>
              </a:ext>
            </a:extLst>
          </p:cNvPr>
          <p:cNvGrpSpPr/>
          <p:nvPr/>
        </p:nvGrpSpPr>
        <p:grpSpPr>
          <a:xfrm>
            <a:off x="-23806" y="7348"/>
            <a:ext cx="12192000" cy="685300"/>
            <a:chOff x="-23806" y="7348"/>
            <a:chExt cx="12192000" cy="685300"/>
          </a:xfrm>
        </p:grpSpPr>
        <p:grpSp>
          <p:nvGrpSpPr>
            <p:cNvPr id="3" name="组合 2">
              <a:extLst>
                <a:ext uri="{FF2B5EF4-FFF2-40B4-BE49-F238E27FC236}">
                  <a16:creationId xmlns:a16="http://schemas.microsoft.com/office/drawing/2014/main" id="{39E1D700-AA46-400D-ADEC-15D05092E934}"/>
                </a:ext>
              </a:extLst>
            </p:cNvPr>
            <p:cNvGrpSpPr/>
            <p:nvPr/>
          </p:nvGrpSpPr>
          <p:grpSpPr>
            <a:xfrm>
              <a:off x="-23806" y="7348"/>
              <a:ext cx="12192000" cy="685300"/>
              <a:chOff x="-23806" y="7348"/>
              <a:chExt cx="12192000" cy="685300"/>
            </a:xfrm>
          </p:grpSpPr>
          <p:grpSp>
            <p:nvGrpSpPr>
              <p:cNvPr id="8" name="组合 7">
                <a:extLst>
                  <a:ext uri="{FF2B5EF4-FFF2-40B4-BE49-F238E27FC236}">
                    <a16:creationId xmlns:a16="http://schemas.microsoft.com/office/drawing/2014/main" id="{5C2D5D6C-B78B-EEE8-7A52-363165C49B8D}"/>
                  </a:ext>
                </a:extLst>
              </p:cNvPr>
              <p:cNvGrpSpPr/>
              <p:nvPr/>
            </p:nvGrpSpPr>
            <p:grpSpPr>
              <a:xfrm>
                <a:off x="-23806" y="7348"/>
                <a:ext cx="12192000" cy="650874"/>
                <a:chOff x="-23806" y="7348"/>
                <a:chExt cx="12192000" cy="650874"/>
              </a:xfrm>
            </p:grpSpPr>
            <p:sp>
              <p:nvSpPr>
                <p:cNvPr id="10" name="矩形 9">
                  <a:extLst>
                    <a:ext uri="{FF2B5EF4-FFF2-40B4-BE49-F238E27FC236}">
                      <a16:creationId xmlns:a16="http://schemas.microsoft.com/office/drawing/2014/main" id="{768EE78D-65B2-6325-ECFD-AD7814A086D8}"/>
                    </a:ext>
                  </a:extLst>
                </p:cNvPr>
                <p:cNvSpPr/>
                <p:nvPr/>
              </p:nvSpPr>
              <p:spPr>
                <a:xfrm>
                  <a:off x="-23806" y="7348"/>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87216E04-3959-A3FB-1FAC-C62F3BC25393}"/>
                    </a:ext>
                  </a:extLst>
                </p:cNvPr>
                <p:cNvGrpSpPr/>
                <p:nvPr/>
              </p:nvGrpSpPr>
              <p:grpSpPr>
                <a:xfrm>
                  <a:off x="7087719" y="182812"/>
                  <a:ext cx="4665529" cy="389911"/>
                  <a:chOff x="6744819" y="322512"/>
                  <a:chExt cx="4665529" cy="389911"/>
                </a:xfrm>
              </p:grpSpPr>
              <p:sp>
                <p:nvSpPr>
                  <p:cNvPr id="13" name="文本框 12">
                    <a:extLst>
                      <a:ext uri="{FF2B5EF4-FFF2-40B4-BE49-F238E27FC236}">
                        <a16:creationId xmlns:a16="http://schemas.microsoft.com/office/drawing/2014/main" id="{9F1E0DB8-BA59-F855-8EFF-65FE8D1579D7}"/>
                      </a:ext>
                    </a:extLst>
                  </p:cNvPr>
                  <p:cNvSpPr txBox="1"/>
                  <p:nvPr/>
                </p:nvSpPr>
                <p:spPr>
                  <a:xfrm>
                    <a:off x="6744819" y="322512"/>
                    <a:ext cx="1315296" cy="369332"/>
                  </a:xfrm>
                  <a:prstGeom prst="rect">
                    <a:avLst/>
                  </a:prstGeom>
                  <a:noFill/>
                </p:spPr>
                <p:txBody>
                  <a:bodyPr wrap="squar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backbone</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14" name="文本框 13">
                    <a:extLst>
                      <a:ext uri="{FF2B5EF4-FFF2-40B4-BE49-F238E27FC236}">
                        <a16:creationId xmlns:a16="http://schemas.microsoft.com/office/drawing/2014/main" id="{F37BC731-7F04-F305-6028-9076DD23CCFB}"/>
                      </a:ext>
                    </a:extLst>
                  </p:cNvPr>
                  <p:cNvSpPr txBox="1"/>
                  <p:nvPr/>
                </p:nvSpPr>
                <p:spPr>
                  <a:xfrm>
                    <a:off x="8060116" y="343091"/>
                    <a:ext cx="2049279"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LSTM &amp; BiLSTM</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15" name="文本框 14">
                    <a:extLst>
                      <a:ext uri="{FF2B5EF4-FFF2-40B4-BE49-F238E27FC236}">
                        <a16:creationId xmlns:a16="http://schemas.microsoft.com/office/drawing/2014/main" id="{57504963-5E53-5794-28A9-3F6F45D4608F}"/>
                      </a:ext>
                    </a:extLst>
                  </p:cNvPr>
                  <p:cNvSpPr txBox="1"/>
                  <p:nvPr/>
                </p:nvSpPr>
                <p:spPr>
                  <a:xfrm>
                    <a:off x="10055810" y="329391"/>
                    <a:ext cx="1354538"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 Attention</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16" name="直接连接符 15">
                    <a:extLst>
                      <a:ext uri="{FF2B5EF4-FFF2-40B4-BE49-F238E27FC236}">
                        <a16:creationId xmlns:a16="http://schemas.microsoft.com/office/drawing/2014/main" id="{4B426066-766D-A516-6776-D6A3BBE874C7}"/>
                      </a:ext>
                    </a:extLst>
                  </p:cNvPr>
                  <p:cNvCxnSpPr>
                    <a:cxnSpLocks/>
                  </p:cNvCxnSpPr>
                  <p:nvPr/>
                </p:nvCxnSpPr>
                <p:spPr>
                  <a:xfrm>
                    <a:off x="8060116" y="363204"/>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22C3720-C7E3-C368-139B-5C67986F697A}"/>
                      </a:ext>
                    </a:extLst>
                  </p:cNvPr>
                  <p:cNvCxnSpPr>
                    <a:cxnSpLocks/>
                  </p:cNvCxnSpPr>
                  <p:nvPr/>
                </p:nvCxnSpPr>
                <p:spPr>
                  <a:xfrm>
                    <a:off x="10073580" y="351957"/>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9" name="等腰三角形 8">
                <a:extLst>
                  <a:ext uri="{FF2B5EF4-FFF2-40B4-BE49-F238E27FC236}">
                    <a16:creationId xmlns:a16="http://schemas.microsoft.com/office/drawing/2014/main" id="{0B704B45-79E8-8470-1F2D-C65F4D2275A9}"/>
                  </a:ext>
                </a:extLst>
              </p:cNvPr>
              <p:cNvSpPr/>
              <p:nvPr/>
            </p:nvSpPr>
            <p:spPr>
              <a:xfrm>
                <a:off x="9057722" y="543422"/>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文本框 5">
              <a:extLst>
                <a:ext uri="{FF2B5EF4-FFF2-40B4-BE49-F238E27FC236}">
                  <a16:creationId xmlns:a16="http://schemas.microsoft.com/office/drawing/2014/main" id="{263D06D4-12D1-A9DA-33FD-AEE3A1DA2879}"/>
                </a:ext>
              </a:extLst>
            </p:cNvPr>
            <p:cNvSpPr txBox="1"/>
            <p:nvPr/>
          </p:nvSpPr>
          <p:spPr>
            <a:xfrm>
              <a:off x="749807" y="144630"/>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原理简介</a:t>
              </a:r>
            </a:p>
          </p:txBody>
        </p:sp>
        <p:pic>
          <p:nvPicPr>
            <p:cNvPr id="7" name="图片 6">
              <a:extLst>
                <a:ext uri="{FF2B5EF4-FFF2-40B4-BE49-F238E27FC236}">
                  <a16:creationId xmlns:a16="http://schemas.microsoft.com/office/drawing/2014/main" id="{66A74E0E-3B7F-B79A-4E66-CE200D42E10C}"/>
                </a:ext>
              </a:extLst>
            </p:cNvPr>
            <p:cNvPicPr>
              <a:picLocks noChangeAspect="1"/>
            </p:cNvPicPr>
            <p:nvPr/>
          </p:nvPicPr>
          <p:blipFill>
            <a:blip r:embed="rId5"/>
            <a:stretch>
              <a:fillRect/>
            </a:stretch>
          </p:blipFill>
          <p:spPr>
            <a:xfrm>
              <a:off x="148038" y="112688"/>
              <a:ext cx="457200" cy="457200"/>
            </a:xfrm>
            <a:prstGeom prst="rect">
              <a:avLst/>
            </a:prstGeom>
          </p:spPr>
        </p:pic>
      </p:grpSp>
    </p:spTree>
    <p:extLst>
      <p:ext uri="{BB962C8B-B14F-4D97-AF65-F5344CB8AC3E}">
        <p14:creationId xmlns:p14="http://schemas.microsoft.com/office/powerpoint/2010/main" val="30583805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56CC4895-6D9B-431F-926C-FD07CB6FBFE9}"/>
              </a:ext>
            </a:extLst>
          </p:cNvPr>
          <p:cNvSpPr txBox="1"/>
          <p:nvPr/>
        </p:nvSpPr>
        <p:spPr>
          <a:xfrm>
            <a:off x="2677644" y="1556792"/>
            <a:ext cx="656730" cy="207045"/>
          </a:xfrm>
          <a:prstGeom prst="rect">
            <a:avLst/>
          </a:prstGeom>
          <a:noFill/>
        </p:spPr>
        <p:txBody>
          <a:bodyPr wrap="square">
            <a:spAutoFit/>
          </a:bodyPr>
          <a:lstStyle/>
          <a:p>
            <a:pPr algn="ctr"/>
            <a:endParaRPr lang="en-US" altLang="zh-CN" sz="1800" b="1" dirty="0">
              <a:solidFill>
                <a:schemeClr val="tx1"/>
              </a:solidFill>
              <a:latin typeface="Times New Roman" panose="02020603050405020304" pitchFamily="18" charset="0"/>
              <a:cs typeface="Times New Roman" panose="02020603050405020304" pitchFamily="18" charset="0"/>
            </a:endParaRPr>
          </a:p>
        </p:txBody>
      </p:sp>
      <p:sp>
        <p:nvSpPr>
          <p:cNvPr id="41" name="iṡ1íḋe">
            <a:extLst>
              <a:ext uri="{FF2B5EF4-FFF2-40B4-BE49-F238E27FC236}">
                <a16:creationId xmlns:a16="http://schemas.microsoft.com/office/drawing/2014/main" id="{B46C00E4-DC8B-D128-6224-2B5B2D51DC35}"/>
              </a:ext>
            </a:extLst>
          </p:cNvPr>
          <p:cNvSpPr/>
          <p:nvPr/>
        </p:nvSpPr>
        <p:spPr>
          <a:xfrm>
            <a:off x="0" y="5661248"/>
            <a:ext cx="12215105" cy="1189404"/>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sp>
        <p:nvSpPr>
          <p:cNvPr id="123" name="Rectangle 4">
            <a:extLst>
              <a:ext uri="{FF2B5EF4-FFF2-40B4-BE49-F238E27FC236}">
                <a16:creationId xmlns:a16="http://schemas.microsoft.com/office/drawing/2014/main" id="{26DC6A97-FE58-479A-B163-4CF3D10A8B98}"/>
              </a:ext>
            </a:extLst>
          </p:cNvPr>
          <p:cNvSpPr>
            <a:spLocks noChangeArrowheads="1"/>
          </p:cNvSpPr>
          <p:nvPr/>
        </p:nvSpPr>
        <p:spPr bwMode="auto">
          <a:xfrm>
            <a:off x="498912" y="9291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矩形 42">
            <a:extLst>
              <a:ext uri="{FF2B5EF4-FFF2-40B4-BE49-F238E27FC236}">
                <a16:creationId xmlns:a16="http://schemas.microsoft.com/office/drawing/2014/main" id="{B8BF2E88-FA1B-47C5-8B98-3A92D3D084D4}"/>
              </a:ext>
            </a:extLst>
          </p:cNvPr>
          <p:cNvSpPr/>
          <p:nvPr/>
        </p:nvSpPr>
        <p:spPr>
          <a:xfrm>
            <a:off x="341617"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9902D212-FE93-4ED2-B69F-4DAD63B99C1C}"/>
              </a:ext>
            </a:extLst>
          </p:cNvPr>
          <p:cNvSpPr/>
          <p:nvPr/>
        </p:nvSpPr>
        <p:spPr>
          <a:xfrm>
            <a:off x="8960038" y="518689"/>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BE59D681-73CA-C299-DC8A-745285EF619C}"/>
              </a:ext>
            </a:extLst>
          </p:cNvPr>
          <p:cNvSpPr txBox="1"/>
          <p:nvPr/>
        </p:nvSpPr>
        <p:spPr>
          <a:xfrm>
            <a:off x="-23806" y="185648"/>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原理简介</a:t>
            </a:r>
          </a:p>
        </p:txBody>
      </p:sp>
      <p:sp>
        <p:nvSpPr>
          <p:cNvPr id="5" name="矩形: 圆角 4">
            <a:extLst>
              <a:ext uri="{FF2B5EF4-FFF2-40B4-BE49-F238E27FC236}">
                <a16:creationId xmlns:a16="http://schemas.microsoft.com/office/drawing/2014/main" id="{A497DF20-6372-4193-8212-2ED5C4E3AB5B}"/>
              </a:ext>
            </a:extLst>
          </p:cNvPr>
          <p:cNvSpPr/>
          <p:nvPr/>
        </p:nvSpPr>
        <p:spPr>
          <a:xfrm>
            <a:off x="496764" y="956863"/>
            <a:ext cx="2572858" cy="409842"/>
          </a:xfrm>
          <a:prstGeom prst="roundRect">
            <a:avLst/>
          </a:prstGeom>
          <a:solidFill>
            <a:srgbClr val="F1F1F1"/>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Times New Roman" panose="02020603050405020304" pitchFamily="18" charset="0"/>
                <a:cs typeface="Times New Roman" panose="02020603050405020304" pitchFamily="18" charset="0"/>
              </a:rPr>
              <a:t>LSTM &amp; BiLSTM</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07CB1C6-A3A1-9EBF-7185-69532765E6D9}"/>
                  </a:ext>
                </a:extLst>
              </p:cNvPr>
              <p:cNvSpPr txBox="1"/>
              <p:nvPr/>
            </p:nvSpPr>
            <p:spPr>
              <a:xfrm>
                <a:off x="83690" y="1763837"/>
                <a:ext cx="4068094" cy="379597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solidFill>
                      <a:schemeClr val="tx1">
                        <a:lumMod val="65000"/>
                        <a:lumOff val="35000"/>
                      </a:schemeClr>
                    </a:solidFill>
                    <a:latin typeface="+mn-ea"/>
                  </a:rPr>
                  <a:t>输入门：存储信息，第二步是决定在状态里存什么。将新的信息选择性的记录到状态中。 </a:t>
                </a:r>
              </a:p>
              <a:p>
                <a:pPr marL="742950" lvl="1" indent="-285750">
                  <a:lnSpc>
                    <a:spcPct val="150000"/>
                  </a:lnSpc>
                  <a:buFont typeface="Arial" panose="020B0604020202020204" pitchFamily="34" charset="0"/>
                  <a:buChar char="•"/>
                </a:pPr>
                <a:r>
                  <a:rPr lang="en-US" altLang="zh-CN" dirty="0">
                    <a:solidFill>
                      <a:schemeClr val="tx1">
                        <a:lumMod val="65000"/>
                        <a:lumOff val="35000"/>
                      </a:schemeClr>
                    </a:solidFill>
                    <a:latin typeface="+mn-ea"/>
                  </a:rPr>
                  <a:t>sigmoid</a:t>
                </a:r>
                <a:r>
                  <a:rPr lang="zh-CN" altLang="en-US" dirty="0">
                    <a:solidFill>
                      <a:schemeClr val="tx1">
                        <a:lumMod val="65000"/>
                        <a:lumOff val="35000"/>
                      </a:schemeClr>
                    </a:solidFill>
                    <a:latin typeface="+mn-ea"/>
                  </a:rPr>
                  <a:t>层决定要更新什么值，这个概率表示为</a:t>
                </a:r>
                <a14:m>
                  <m:oMath xmlns:m="http://schemas.openxmlformats.org/officeDocument/2006/math">
                    <m:sSub>
                      <m:sSubPr>
                        <m:ctrlPr>
                          <a:rPr lang="en-US" altLang="zh-CN" b="0" i="1" smtClean="0">
                            <a:solidFill>
                              <a:schemeClr val="tx1">
                                <a:lumMod val="65000"/>
                                <a:lumOff val="35000"/>
                              </a:schemeClr>
                            </a:solidFill>
                            <a:latin typeface="Cambria Math" panose="02040503050406030204" pitchFamily="18" charset="0"/>
                          </a:rPr>
                        </m:ctrlPr>
                      </m:sSubPr>
                      <m:e>
                        <m:r>
                          <a:rPr lang="en-US" altLang="zh-CN" b="0" i="1" smtClean="0">
                            <a:solidFill>
                              <a:schemeClr val="tx1">
                                <a:lumMod val="65000"/>
                                <a:lumOff val="35000"/>
                              </a:schemeClr>
                            </a:solidFill>
                            <a:latin typeface="Cambria Math" panose="02040503050406030204" pitchFamily="18" charset="0"/>
                          </a:rPr>
                          <m:t>𝑖</m:t>
                        </m:r>
                      </m:e>
                      <m:sub>
                        <m:r>
                          <a:rPr lang="en-US" altLang="zh-CN" b="0" i="1" smtClean="0">
                            <a:solidFill>
                              <a:schemeClr val="tx1">
                                <a:lumMod val="65000"/>
                                <a:lumOff val="35000"/>
                              </a:schemeClr>
                            </a:solidFill>
                            <a:latin typeface="Cambria Math" panose="02040503050406030204" pitchFamily="18" charset="0"/>
                          </a:rPr>
                          <m:t>𝑡</m:t>
                        </m:r>
                      </m:sub>
                    </m:sSub>
                  </m:oMath>
                </a14:m>
                <a:endParaRPr lang="en-US" altLang="zh-CN" dirty="0">
                  <a:solidFill>
                    <a:schemeClr val="tx1">
                      <a:lumMod val="65000"/>
                      <a:lumOff val="35000"/>
                    </a:schemeClr>
                  </a:solidFill>
                  <a:latin typeface="+mn-ea"/>
                </a:endParaRPr>
              </a:p>
              <a:p>
                <a:pPr marL="742950" lvl="1" indent="-285750">
                  <a:lnSpc>
                    <a:spcPct val="150000"/>
                  </a:lnSpc>
                  <a:buFont typeface="Arial" panose="020B0604020202020204" pitchFamily="34" charset="0"/>
                  <a:buChar char="•"/>
                </a:pPr>
                <a:r>
                  <a:rPr lang="en-US" altLang="zh-CN" dirty="0">
                    <a:solidFill>
                      <a:schemeClr val="tx1">
                        <a:lumMod val="65000"/>
                        <a:lumOff val="35000"/>
                      </a:schemeClr>
                    </a:solidFill>
                    <a:latin typeface="+mn-ea"/>
                  </a:rPr>
                  <a:t>tanh</a:t>
                </a:r>
                <a:r>
                  <a:rPr lang="zh-CN" altLang="en-US" dirty="0">
                    <a:solidFill>
                      <a:schemeClr val="tx1">
                        <a:lumMod val="65000"/>
                        <a:lumOff val="35000"/>
                      </a:schemeClr>
                    </a:solidFill>
                    <a:latin typeface="+mn-ea"/>
                  </a:rPr>
                  <a:t>层创建一个候选值向量</a:t>
                </a:r>
                <a14:m>
                  <m:oMath xmlns:m="http://schemas.openxmlformats.org/officeDocument/2006/math">
                    <m:acc>
                      <m:accPr>
                        <m:chr m:val="̃"/>
                        <m:ctrlPr>
                          <a:rPr lang="en-US" altLang="zh-CN" i="1" smtClean="0">
                            <a:solidFill>
                              <a:schemeClr val="tx1">
                                <a:lumMod val="65000"/>
                                <a:lumOff val="35000"/>
                              </a:schemeClr>
                            </a:solidFill>
                            <a:latin typeface="Cambria Math" panose="02040503050406030204" pitchFamily="18" charset="0"/>
                          </a:rPr>
                        </m:ctrlPr>
                      </m:accPr>
                      <m:e>
                        <m:sSub>
                          <m:sSubPr>
                            <m:ctrlPr>
                              <a:rPr lang="en-US" altLang="zh-CN" i="1" smtClean="0">
                                <a:solidFill>
                                  <a:schemeClr val="tx1">
                                    <a:lumMod val="65000"/>
                                    <a:lumOff val="35000"/>
                                  </a:schemeClr>
                                </a:solidFill>
                                <a:latin typeface="Cambria Math" panose="02040503050406030204" pitchFamily="18" charset="0"/>
                              </a:rPr>
                            </m:ctrlPr>
                          </m:sSubPr>
                          <m:e>
                            <m:r>
                              <a:rPr lang="en-US" altLang="zh-CN" i="1" smtClean="0">
                                <a:solidFill>
                                  <a:schemeClr val="tx1">
                                    <a:lumMod val="65000"/>
                                    <a:lumOff val="35000"/>
                                  </a:schemeClr>
                                </a:solidFill>
                                <a:latin typeface="Cambria Math" panose="02040503050406030204" pitchFamily="18" charset="0"/>
                              </a:rPr>
                              <m:t>𝐶</m:t>
                            </m:r>
                          </m:e>
                          <m:sub>
                            <m:r>
                              <a:rPr lang="en-US" altLang="zh-CN" i="1" smtClean="0">
                                <a:solidFill>
                                  <a:schemeClr val="tx1">
                                    <a:lumMod val="65000"/>
                                    <a:lumOff val="35000"/>
                                  </a:schemeClr>
                                </a:solidFill>
                                <a:latin typeface="Cambria Math" panose="02040503050406030204" pitchFamily="18" charset="0"/>
                              </a:rPr>
                              <m:t>𝑡</m:t>
                            </m:r>
                          </m:sub>
                        </m:sSub>
                      </m:e>
                    </m:acc>
                  </m:oMath>
                </a14:m>
                <a:r>
                  <a:rPr lang="en-US" altLang="zh-CN" dirty="0">
                    <a:solidFill>
                      <a:schemeClr val="tx1">
                        <a:lumMod val="65000"/>
                        <a:lumOff val="35000"/>
                      </a:schemeClr>
                    </a:solidFill>
                    <a:latin typeface="+mn-ea"/>
                  </a:rPr>
                  <a:t>,</a:t>
                </a:r>
                <a:r>
                  <a:rPr lang="zh-CN" altLang="en-US" dirty="0">
                    <a:solidFill>
                      <a:schemeClr val="tx1">
                        <a:lumMod val="65000"/>
                        <a:lumOff val="35000"/>
                      </a:schemeClr>
                    </a:solidFill>
                    <a:latin typeface="+mn-ea"/>
                  </a:rPr>
                  <a:t>将会被增加到状态中。 在下一步把这两个结合起来更新状态。</a:t>
                </a:r>
                <a:endParaRPr lang="en-US" altLang="zh-CN" dirty="0">
                  <a:solidFill>
                    <a:schemeClr val="tx1">
                      <a:lumMod val="65000"/>
                      <a:lumOff val="35000"/>
                    </a:schemeClr>
                  </a:solidFill>
                  <a:latin typeface="+mn-ea"/>
                </a:endParaRPr>
              </a:p>
              <a:p>
                <a:pPr marL="742950" lvl="1" indent="-285750">
                  <a:lnSpc>
                    <a:spcPct val="150000"/>
                  </a:lnSpc>
                  <a:buFont typeface="Arial" panose="020B0604020202020204" pitchFamily="34" charset="0"/>
                  <a:buChar char="•"/>
                </a:pPr>
                <a:endParaRPr lang="zh-CN" altLang="en-US" dirty="0">
                  <a:solidFill>
                    <a:schemeClr val="tx1">
                      <a:lumMod val="65000"/>
                      <a:lumOff val="35000"/>
                    </a:schemeClr>
                  </a:solidFill>
                  <a:latin typeface="+mn-ea"/>
                </a:endParaRPr>
              </a:p>
            </p:txBody>
          </p:sp>
        </mc:Choice>
        <mc:Fallback xmlns="">
          <p:sp>
            <p:nvSpPr>
              <p:cNvPr id="17" name="文本框 16">
                <a:extLst>
                  <a:ext uri="{FF2B5EF4-FFF2-40B4-BE49-F238E27FC236}">
                    <a16:creationId xmlns:a16="http://schemas.microsoft.com/office/drawing/2014/main" id="{D07CB1C6-A3A1-9EBF-7185-69532765E6D9}"/>
                  </a:ext>
                </a:extLst>
              </p:cNvPr>
              <p:cNvSpPr txBox="1">
                <a:spLocks noRot="1" noChangeAspect="1" noMove="1" noResize="1" noEditPoints="1" noAdjustHandles="1" noChangeArrowheads="1" noChangeShapeType="1" noTextEdit="1"/>
              </p:cNvSpPr>
              <p:nvPr/>
            </p:nvSpPr>
            <p:spPr>
              <a:xfrm>
                <a:off x="83690" y="1763837"/>
                <a:ext cx="4068094" cy="3795976"/>
              </a:xfrm>
              <a:prstGeom prst="rect">
                <a:avLst/>
              </a:prstGeom>
              <a:blipFill>
                <a:blip r:embed="rId3"/>
                <a:stretch>
                  <a:fillRect l="-1049" r="-5397"/>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F90B6C73-A5C0-8B3A-B61C-F7F3E8A325CF}"/>
              </a:ext>
            </a:extLst>
          </p:cNvPr>
          <p:cNvSpPr txBox="1"/>
          <p:nvPr/>
        </p:nvSpPr>
        <p:spPr>
          <a:xfrm>
            <a:off x="7915401" y="4358898"/>
            <a:ext cx="902080" cy="369332"/>
          </a:xfrm>
          <a:prstGeom prst="rect">
            <a:avLst/>
          </a:prstGeom>
          <a:noFill/>
        </p:spPr>
        <p:txBody>
          <a:bodyPr wrap="square" rtlCol="0">
            <a:spAutoFit/>
          </a:bodyPr>
          <a:lstStyle/>
          <a:p>
            <a:r>
              <a:rPr lang="zh-CN" altLang="en-US" b="1" dirty="0">
                <a:solidFill>
                  <a:schemeClr val="tx1">
                    <a:lumMod val="65000"/>
                    <a:lumOff val="35000"/>
                  </a:schemeClr>
                </a:solidFill>
                <a:latin typeface="+mn-ea"/>
              </a:rPr>
              <a:t>输入门</a:t>
            </a:r>
            <a:endParaRPr lang="zh-CN" altLang="en-US" dirty="0">
              <a:solidFill>
                <a:schemeClr val="tx1">
                  <a:lumMod val="65000"/>
                  <a:lumOff val="35000"/>
                </a:schemeClr>
              </a:solidFill>
              <a:latin typeface="+mn-ea"/>
            </a:endParaRPr>
          </a:p>
        </p:txBody>
      </p:sp>
      <p:pic>
        <p:nvPicPr>
          <p:cNvPr id="3" name="图片 2" descr="图示&#10;&#10;描述已自动生成">
            <a:extLst>
              <a:ext uri="{FF2B5EF4-FFF2-40B4-BE49-F238E27FC236}">
                <a16:creationId xmlns:a16="http://schemas.microsoft.com/office/drawing/2014/main" id="{40026136-0429-C7D3-B7FE-8089C5F71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8598" y="1723200"/>
            <a:ext cx="7904066" cy="2441344"/>
          </a:xfrm>
          <a:prstGeom prst="rect">
            <a:avLst/>
          </a:prstGeom>
        </p:spPr>
      </p:pic>
      <p:grpSp>
        <p:nvGrpSpPr>
          <p:cNvPr id="2" name="组合 1">
            <a:extLst>
              <a:ext uri="{FF2B5EF4-FFF2-40B4-BE49-F238E27FC236}">
                <a16:creationId xmlns:a16="http://schemas.microsoft.com/office/drawing/2014/main" id="{CF2900C3-181D-4A08-DE07-51964258038B}"/>
              </a:ext>
            </a:extLst>
          </p:cNvPr>
          <p:cNvGrpSpPr/>
          <p:nvPr/>
        </p:nvGrpSpPr>
        <p:grpSpPr>
          <a:xfrm>
            <a:off x="-23806" y="7348"/>
            <a:ext cx="12192000" cy="685300"/>
            <a:chOff x="-23806" y="7348"/>
            <a:chExt cx="12192000" cy="685300"/>
          </a:xfrm>
        </p:grpSpPr>
        <p:grpSp>
          <p:nvGrpSpPr>
            <p:cNvPr id="6" name="组合 5">
              <a:extLst>
                <a:ext uri="{FF2B5EF4-FFF2-40B4-BE49-F238E27FC236}">
                  <a16:creationId xmlns:a16="http://schemas.microsoft.com/office/drawing/2014/main" id="{6F48F2C7-A6D1-A737-377A-3D9B120A7C1D}"/>
                </a:ext>
              </a:extLst>
            </p:cNvPr>
            <p:cNvGrpSpPr/>
            <p:nvPr/>
          </p:nvGrpSpPr>
          <p:grpSpPr>
            <a:xfrm>
              <a:off x="-23806" y="7348"/>
              <a:ext cx="12192000" cy="685300"/>
              <a:chOff x="-23806" y="7348"/>
              <a:chExt cx="12192000" cy="685300"/>
            </a:xfrm>
          </p:grpSpPr>
          <p:grpSp>
            <p:nvGrpSpPr>
              <p:cNvPr id="9" name="组合 8">
                <a:extLst>
                  <a:ext uri="{FF2B5EF4-FFF2-40B4-BE49-F238E27FC236}">
                    <a16:creationId xmlns:a16="http://schemas.microsoft.com/office/drawing/2014/main" id="{88C9F5D2-2622-611B-7C6C-1AA341B7EC7A}"/>
                  </a:ext>
                </a:extLst>
              </p:cNvPr>
              <p:cNvGrpSpPr/>
              <p:nvPr/>
            </p:nvGrpSpPr>
            <p:grpSpPr>
              <a:xfrm>
                <a:off x="-23806" y="7348"/>
                <a:ext cx="12192000" cy="650874"/>
                <a:chOff x="-23806" y="7348"/>
                <a:chExt cx="12192000" cy="650874"/>
              </a:xfrm>
            </p:grpSpPr>
            <p:sp>
              <p:nvSpPr>
                <p:cNvPr id="11" name="矩形 10">
                  <a:extLst>
                    <a:ext uri="{FF2B5EF4-FFF2-40B4-BE49-F238E27FC236}">
                      <a16:creationId xmlns:a16="http://schemas.microsoft.com/office/drawing/2014/main" id="{69886FD6-34F2-20D5-741F-67892A937B9B}"/>
                    </a:ext>
                  </a:extLst>
                </p:cNvPr>
                <p:cNvSpPr/>
                <p:nvPr/>
              </p:nvSpPr>
              <p:spPr>
                <a:xfrm>
                  <a:off x="-23806" y="7348"/>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C0A4EC8A-A261-FBC0-B2F1-07D88E8FCF7E}"/>
                    </a:ext>
                  </a:extLst>
                </p:cNvPr>
                <p:cNvGrpSpPr/>
                <p:nvPr/>
              </p:nvGrpSpPr>
              <p:grpSpPr>
                <a:xfrm>
                  <a:off x="7087719" y="182812"/>
                  <a:ext cx="4665529" cy="389911"/>
                  <a:chOff x="6744819" y="322512"/>
                  <a:chExt cx="4665529" cy="389911"/>
                </a:xfrm>
              </p:grpSpPr>
              <p:sp>
                <p:nvSpPr>
                  <p:cNvPr id="14" name="文本框 13">
                    <a:extLst>
                      <a:ext uri="{FF2B5EF4-FFF2-40B4-BE49-F238E27FC236}">
                        <a16:creationId xmlns:a16="http://schemas.microsoft.com/office/drawing/2014/main" id="{01779DDD-91A2-2E47-6776-85F83B9EFB52}"/>
                      </a:ext>
                    </a:extLst>
                  </p:cNvPr>
                  <p:cNvSpPr txBox="1"/>
                  <p:nvPr/>
                </p:nvSpPr>
                <p:spPr>
                  <a:xfrm>
                    <a:off x="6744819" y="322512"/>
                    <a:ext cx="1315296" cy="369332"/>
                  </a:xfrm>
                  <a:prstGeom prst="rect">
                    <a:avLst/>
                  </a:prstGeom>
                  <a:noFill/>
                </p:spPr>
                <p:txBody>
                  <a:bodyPr wrap="squar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backbone</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15" name="文本框 14">
                    <a:extLst>
                      <a:ext uri="{FF2B5EF4-FFF2-40B4-BE49-F238E27FC236}">
                        <a16:creationId xmlns:a16="http://schemas.microsoft.com/office/drawing/2014/main" id="{DD43B5E0-E69C-7039-B697-58A540869567}"/>
                      </a:ext>
                    </a:extLst>
                  </p:cNvPr>
                  <p:cNvSpPr txBox="1"/>
                  <p:nvPr/>
                </p:nvSpPr>
                <p:spPr>
                  <a:xfrm>
                    <a:off x="8060116" y="343091"/>
                    <a:ext cx="2049279"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LSTM &amp; BiLSTM</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16" name="文本框 15">
                    <a:extLst>
                      <a:ext uri="{FF2B5EF4-FFF2-40B4-BE49-F238E27FC236}">
                        <a16:creationId xmlns:a16="http://schemas.microsoft.com/office/drawing/2014/main" id="{BE18F01E-80D1-4352-FF81-D986941953C0}"/>
                      </a:ext>
                    </a:extLst>
                  </p:cNvPr>
                  <p:cNvSpPr txBox="1"/>
                  <p:nvPr/>
                </p:nvSpPr>
                <p:spPr>
                  <a:xfrm>
                    <a:off x="10055810" y="329391"/>
                    <a:ext cx="1354538"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 Attention</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18" name="直接连接符 17">
                    <a:extLst>
                      <a:ext uri="{FF2B5EF4-FFF2-40B4-BE49-F238E27FC236}">
                        <a16:creationId xmlns:a16="http://schemas.microsoft.com/office/drawing/2014/main" id="{3DD861AE-3242-621F-51D8-E6032975C437}"/>
                      </a:ext>
                    </a:extLst>
                  </p:cNvPr>
                  <p:cNvCxnSpPr>
                    <a:cxnSpLocks/>
                  </p:cNvCxnSpPr>
                  <p:nvPr/>
                </p:nvCxnSpPr>
                <p:spPr>
                  <a:xfrm>
                    <a:off x="8060116" y="363204"/>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F57F50C-E238-4D8A-41F0-31F825203AE7}"/>
                      </a:ext>
                    </a:extLst>
                  </p:cNvPr>
                  <p:cNvCxnSpPr>
                    <a:cxnSpLocks/>
                  </p:cNvCxnSpPr>
                  <p:nvPr/>
                </p:nvCxnSpPr>
                <p:spPr>
                  <a:xfrm>
                    <a:off x="10073580" y="351957"/>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0" name="等腰三角形 9">
                <a:extLst>
                  <a:ext uri="{FF2B5EF4-FFF2-40B4-BE49-F238E27FC236}">
                    <a16:creationId xmlns:a16="http://schemas.microsoft.com/office/drawing/2014/main" id="{8BF246E3-7EA5-D76A-1CD5-C3E63B85964D}"/>
                  </a:ext>
                </a:extLst>
              </p:cNvPr>
              <p:cNvSpPr/>
              <p:nvPr/>
            </p:nvSpPr>
            <p:spPr>
              <a:xfrm>
                <a:off x="9057722" y="543422"/>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6">
              <a:extLst>
                <a:ext uri="{FF2B5EF4-FFF2-40B4-BE49-F238E27FC236}">
                  <a16:creationId xmlns:a16="http://schemas.microsoft.com/office/drawing/2014/main" id="{DB0AF5D7-504D-8E0E-0351-A093079D7F92}"/>
                </a:ext>
              </a:extLst>
            </p:cNvPr>
            <p:cNvSpPr txBox="1"/>
            <p:nvPr/>
          </p:nvSpPr>
          <p:spPr>
            <a:xfrm>
              <a:off x="749807" y="144630"/>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原理简介</a:t>
              </a:r>
            </a:p>
          </p:txBody>
        </p:sp>
        <p:pic>
          <p:nvPicPr>
            <p:cNvPr id="8" name="图片 7">
              <a:extLst>
                <a:ext uri="{FF2B5EF4-FFF2-40B4-BE49-F238E27FC236}">
                  <a16:creationId xmlns:a16="http://schemas.microsoft.com/office/drawing/2014/main" id="{E7846803-AD2C-B928-196E-C1C76A2D1F20}"/>
                </a:ext>
              </a:extLst>
            </p:cNvPr>
            <p:cNvPicPr>
              <a:picLocks noChangeAspect="1"/>
            </p:cNvPicPr>
            <p:nvPr/>
          </p:nvPicPr>
          <p:blipFill>
            <a:blip r:embed="rId5"/>
            <a:stretch>
              <a:fillRect/>
            </a:stretch>
          </p:blipFill>
          <p:spPr>
            <a:xfrm>
              <a:off x="148038" y="112688"/>
              <a:ext cx="457200" cy="457200"/>
            </a:xfrm>
            <a:prstGeom prst="rect">
              <a:avLst/>
            </a:prstGeom>
          </p:spPr>
        </p:pic>
      </p:grpSp>
    </p:spTree>
    <p:extLst>
      <p:ext uri="{BB962C8B-B14F-4D97-AF65-F5344CB8AC3E}">
        <p14:creationId xmlns:p14="http://schemas.microsoft.com/office/powerpoint/2010/main" val="29339850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56CC4895-6D9B-431F-926C-FD07CB6FBFE9}"/>
              </a:ext>
            </a:extLst>
          </p:cNvPr>
          <p:cNvSpPr txBox="1"/>
          <p:nvPr/>
        </p:nvSpPr>
        <p:spPr>
          <a:xfrm>
            <a:off x="2677644" y="1556792"/>
            <a:ext cx="656730" cy="207045"/>
          </a:xfrm>
          <a:prstGeom prst="rect">
            <a:avLst/>
          </a:prstGeom>
          <a:noFill/>
        </p:spPr>
        <p:txBody>
          <a:bodyPr wrap="square">
            <a:spAutoFit/>
          </a:bodyPr>
          <a:lstStyle/>
          <a:p>
            <a:pPr algn="ctr"/>
            <a:endParaRPr lang="en-US" altLang="zh-CN" sz="1800" b="1" dirty="0">
              <a:solidFill>
                <a:schemeClr val="tx1"/>
              </a:solidFill>
              <a:latin typeface="Times New Roman" panose="02020603050405020304" pitchFamily="18" charset="0"/>
              <a:cs typeface="Times New Roman" panose="02020603050405020304" pitchFamily="18" charset="0"/>
            </a:endParaRPr>
          </a:p>
        </p:txBody>
      </p:sp>
      <p:sp>
        <p:nvSpPr>
          <p:cNvPr id="41" name="iṡ1íḋe">
            <a:extLst>
              <a:ext uri="{FF2B5EF4-FFF2-40B4-BE49-F238E27FC236}">
                <a16:creationId xmlns:a16="http://schemas.microsoft.com/office/drawing/2014/main" id="{B46C00E4-DC8B-D128-6224-2B5B2D51DC35}"/>
              </a:ext>
            </a:extLst>
          </p:cNvPr>
          <p:cNvSpPr/>
          <p:nvPr/>
        </p:nvSpPr>
        <p:spPr>
          <a:xfrm>
            <a:off x="0" y="5661248"/>
            <a:ext cx="12215105" cy="1189404"/>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sp>
        <p:nvSpPr>
          <p:cNvPr id="123" name="Rectangle 4">
            <a:extLst>
              <a:ext uri="{FF2B5EF4-FFF2-40B4-BE49-F238E27FC236}">
                <a16:creationId xmlns:a16="http://schemas.microsoft.com/office/drawing/2014/main" id="{26DC6A97-FE58-479A-B163-4CF3D10A8B98}"/>
              </a:ext>
            </a:extLst>
          </p:cNvPr>
          <p:cNvSpPr>
            <a:spLocks noChangeArrowheads="1"/>
          </p:cNvSpPr>
          <p:nvPr/>
        </p:nvSpPr>
        <p:spPr bwMode="auto">
          <a:xfrm>
            <a:off x="498912" y="9291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矩形 42">
            <a:extLst>
              <a:ext uri="{FF2B5EF4-FFF2-40B4-BE49-F238E27FC236}">
                <a16:creationId xmlns:a16="http://schemas.microsoft.com/office/drawing/2014/main" id="{B8BF2E88-FA1B-47C5-8B98-3A92D3D084D4}"/>
              </a:ext>
            </a:extLst>
          </p:cNvPr>
          <p:cNvSpPr/>
          <p:nvPr/>
        </p:nvSpPr>
        <p:spPr>
          <a:xfrm>
            <a:off x="341617"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9902D212-FE93-4ED2-B69F-4DAD63B99C1C}"/>
              </a:ext>
            </a:extLst>
          </p:cNvPr>
          <p:cNvSpPr/>
          <p:nvPr/>
        </p:nvSpPr>
        <p:spPr>
          <a:xfrm>
            <a:off x="8960038" y="518689"/>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BE59D681-73CA-C299-DC8A-745285EF619C}"/>
              </a:ext>
            </a:extLst>
          </p:cNvPr>
          <p:cNvSpPr txBox="1"/>
          <p:nvPr/>
        </p:nvSpPr>
        <p:spPr>
          <a:xfrm>
            <a:off x="-23806" y="185648"/>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原理简介</a:t>
            </a:r>
          </a:p>
        </p:txBody>
      </p:sp>
      <p:sp>
        <p:nvSpPr>
          <p:cNvPr id="5" name="矩形: 圆角 4">
            <a:extLst>
              <a:ext uri="{FF2B5EF4-FFF2-40B4-BE49-F238E27FC236}">
                <a16:creationId xmlns:a16="http://schemas.microsoft.com/office/drawing/2014/main" id="{A497DF20-6372-4193-8212-2ED5C4E3AB5B}"/>
              </a:ext>
            </a:extLst>
          </p:cNvPr>
          <p:cNvSpPr/>
          <p:nvPr/>
        </p:nvSpPr>
        <p:spPr>
          <a:xfrm>
            <a:off x="496764" y="956863"/>
            <a:ext cx="2572858" cy="409842"/>
          </a:xfrm>
          <a:prstGeom prst="roundRect">
            <a:avLst/>
          </a:prstGeom>
          <a:solidFill>
            <a:srgbClr val="F1F1F1"/>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Times New Roman" panose="02020603050405020304" pitchFamily="18" charset="0"/>
                <a:cs typeface="Times New Roman" panose="02020603050405020304" pitchFamily="18" charset="0"/>
              </a:rPr>
              <a:t>LSTM &amp; BiLSTM</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07CB1C6-A3A1-9EBF-7185-69532765E6D9}"/>
                  </a:ext>
                </a:extLst>
              </p:cNvPr>
              <p:cNvSpPr txBox="1"/>
              <p:nvPr/>
            </p:nvSpPr>
            <p:spPr>
              <a:xfrm>
                <a:off x="341617" y="1887632"/>
                <a:ext cx="3862745" cy="254948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solidFill>
                      <a:schemeClr val="tx1">
                        <a:lumMod val="65000"/>
                        <a:lumOff val="35000"/>
                      </a:schemeClr>
                    </a:solidFill>
                    <a:latin typeface="+mn-ea"/>
                  </a:rPr>
                  <a:t>更新状态</a:t>
                </a:r>
                <a:endParaRPr lang="en-US" altLang="zh-CN" dirty="0">
                  <a:solidFill>
                    <a:schemeClr val="tx1">
                      <a:lumMod val="65000"/>
                      <a:lumOff val="35000"/>
                    </a:schemeClr>
                  </a:solidFill>
                  <a:latin typeface="+mn-ea"/>
                </a:endParaRPr>
              </a:p>
              <a:p>
                <a:pPr marL="742950" lvl="1" indent="-285750">
                  <a:lnSpc>
                    <a:spcPct val="150000"/>
                  </a:lnSpc>
                  <a:buFont typeface="Arial" panose="020B0604020202020204" pitchFamily="34" charset="0"/>
                  <a:buChar char="•"/>
                </a:pPr>
                <a14:m>
                  <m:oMath xmlns:m="http://schemas.openxmlformats.org/officeDocument/2006/math">
                    <m:sSub>
                      <m:sSubPr>
                        <m:ctrlPr>
                          <a:rPr lang="en-US" altLang="zh-CN" b="0" i="1" smtClean="0">
                            <a:solidFill>
                              <a:schemeClr val="tx1">
                                <a:lumMod val="65000"/>
                                <a:lumOff val="35000"/>
                              </a:schemeClr>
                            </a:solidFill>
                            <a:effectLst/>
                            <a:latin typeface="Cambria Math" panose="02040503050406030204" pitchFamily="18" charset="0"/>
                          </a:rPr>
                        </m:ctrlPr>
                      </m:sSubPr>
                      <m:e>
                        <m:r>
                          <a:rPr lang="en-US" altLang="zh-CN" b="0" i="1" smtClean="0">
                            <a:solidFill>
                              <a:schemeClr val="tx1">
                                <a:lumMod val="65000"/>
                                <a:lumOff val="35000"/>
                              </a:schemeClr>
                            </a:solidFill>
                            <a:effectLst/>
                            <a:latin typeface="Cambria Math" panose="02040503050406030204" pitchFamily="18" charset="0"/>
                          </a:rPr>
                          <m:t>𝑓</m:t>
                        </m:r>
                      </m:e>
                      <m:sub>
                        <m:r>
                          <a:rPr lang="en-US" altLang="zh-CN" b="0" i="1" smtClean="0">
                            <a:solidFill>
                              <a:schemeClr val="tx1">
                                <a:lumMod val="65000"/>
                                <a:lumOff val="35000"/>
                              </a:schemeClr>
                            </a:solidFill>
                            <a:effectLst/>
                            <a:latin typeface="Cambria Math" panose="02040503050406030204" pitchFamily="18" charset="0"/>
                          </a:rPr>
                          <m:t>𝑡</m:t>
                        </m:r>
                      </m:sub>
                    </m:sSub>
                  </m:oMath>
                </a14:m>
                <a:r>
                  <a:rPr lang="zh-CN" altLang="en-US" dirty="0">
                    <a:solidFill>
                      <a:schemeClr val="tx1">
                        <a:lumMod val="65000"/>
                        <a:lumOff val="35000"/>
                      </a:schemeClr>
                    </a:solidFill>
                    <a:latin typeface="+mn-ea"/>
                  </a:rPr>
                  <a:t>表示忘记上一次的信息</a:t>
                </a:r>
                <a14:m>
                  <m:oMath xmlns:m="http://schemas.openxmlformats.org/officeDocument/2006/math">
                    <m:sSub>
                      <m:sSubPr>
                        <m:ctrlPr>
                          <a:rPr lang="en-US" altLang="zh-CN" i="1">
                            <a:solidFill>
                              <a:schemeClr val="tx1">
                                <a:lumMod val="65000"/>
                                <a:lumOff val="35000"/>
                              </a:schemeClr>
                            </a:solidFill>
                            <a:latin typeface="Cambria Math" panose="02040503050406030204" pitchFamily="18" charset="0"/>
                          </a:rPr>
                        </m:ctrlPr>
                      </m:sSubPr>
                      <m:e>
                        <m:r>
                          <a:rPr lang="en-US" altLang="zh-CN" i="1">
                            <a:solidFill>
                              <a:schemeClr val="tx1">
                                <a:lumMod val="65000"/>
                                <a:lumOff val="35000"/>
                              </a:schemeClr>
                            </a:solidFill>
                            <a:latin typeface="Cambria Math" panose="02040503050406030204" pitchFamily="18" charset="0"/>
                          </a:rPr>
                          <m:t>𝐶</m:t>
                        </m:r>
                      </m:e>
                      <m:sub>
                        <m:r>
                          <a:rPr lang="en-US" altLang="zh-CN" i="1">
                            <a:solidFill>
                              <a:schemeClr val="tx1">
                                <a:lumMod val="65000"/>
                                <a:lumOff val="35000"/>
                              </a:schemeClr>
                            </a:solidFill>
                            <a:latin typeface="Cambria Math" panose="02040503050406030204" pitchFamily="18" charset="0"/>
                          </a:rPr>
                          <m:t>𝑡</m:t>
                        </m:r>
                        <m:r>
                          <a:rPr lang="en-US" altLang="zh-CN" i="1">
                            <a:solidFill>
                              <a:schemeClr val="tx1">
                                <a:lumMod val="65000"/>
                                <a:lumOff val="35000"/>
                              </a:schemeClr>
                            </a:solidFill>
                            <a:latin typeface="Cambria Math" panose="02040503050406030204" pitchFamily="18" charset="0"/>
                          </a:rPr>
                          <m:t>−1</m:t>
                        </m:r>
                      </m:sub>
                    </m:sSub>
                  </m:oMath>
                </a14:m>
                <a:r>
                  <a:rPr lang="zh-CN" altLang="en-US" dirty="0">
                    <a:solidFill>
                      <a:schemeClr val="tx1">
                        <a:lumMod val="65000"/>
                        <a:lumOff val="35000"/>
                      </a:schemeClr>
                    </a:solidFill>
                    <a:latin typeface="+mn-ea"/>
                  </a:rPr>
                  <a:t>的程度，</a:t>
                </a:r>
                <a:r>
                  <a:rPr lang="en-US" altLang="zh-CN" dirty="0">
                    <a:solidFill>
                      <a:schemeClr val="tx1">
                        <a:lumMod val="65000"/>
                        <a:lumOff val="35000"/>
                      </a:schemeClr>
                    </a:solidFill>
                  </a:rPr>
                  <a:t> </a:t>
                </a:r>
                <a14:m>
                  <m:oMath xmlns:m="http://schemas.openxmlformats.org/officeDocument/2006/math">
                    <m:sSub>
                      <m:sSubPr>
                        <m:ctrlPr>
                          <a:rPr lang="en-US" altLang="zh-CN" i="1">
                            <a:solidFill>
                              <a:schemeClr val="tx1">
                                <a:lumMod val="65000"/>
                                <a:lumOff val="35000"/>
                              </a:schemeClr>
                            </a:solidFill>
                            <a:latin typeface="Cambria Math" panose="02040503050406030204" pitchFamily="18" charset="0"/>
                          </a:rPr>
                        </m:ctrlPr>
                      </m:sSubPr>
                      <m:e>
                        <m:r>
                          <a:rPr lang="en-US" altLang="zh-CN" i="1">
                            <a:solidFill>
                              <a:schemeClr val="tx1">
                                <a:lumMod val="65000"/>
                                <a:lumOff val="35000"/>
                              </a:schemeClr>
                            </a:solidFill>
                            <a:latin typeface="Cambria Math" panose="02040503050406030204" pitchFamily="18" charset="0"/>
                          </a:rPr>
                          <m:t>𝑖</m:t>
                        </m:r>
                      </m:e>
                      <m:sub>
                        <m:r>
                          <a:rPr lang="en-US" altLang="zh-CN" i="1">
                            <a:solidFill>
                              <a:schemeClr val="tx1">
                                <a:lumMod val="65000"/>
                                <a:lumOff val="35000"/>
                              </a:schemeClr>
                            </a:solidFill>
                            <a:latin typeface="Cambria Math" panose="02040503050406030204" pitchFamily="18" charset="0"/>
                          </a:rPr>
                          <m:t>𝑡</m:t>
                        </m:r>
                      </m:sub>
                    </m:sSub>
                  </m:oMath>
                </a14:m>
                <a:r>
                  <a:rPr lang="zh-CN" altLang="en-US" dirty="0">
                    <a:solidFill>
                      <a:schemeClr val="tx1">
                        <a:lumMod val="65000"/>
                        <a:lumOff val="35000"/>
                      </a:schemeClr>
                    </a:solidFill>
                    <a:latin typeface="+mn-ea"/>
                  </a:rPr>
                  <a:t>表示要将候选值</a:t>
                </a:r>
                <a14:m>
                  <m:oMath xmlns:m="http://schemas.openxmlformats.org/officeDocument/2006/math">
                    <m:acc>
                      <m:accPr>
                        <m:chr m:val="̃"/>
                        <m:ctrlPr>
                          <a:rPr lang="en-US" altLang="zh-CN" i="1">
                            <a:solidFill>
                              <a:schemeClr val="tx1">
                                <a:lumMod val="65000"/>
                                <a:lumOff val="35000"/>
                              </a:schemeClr>
                            </a:solidFill>
                            <a:latin typeface="Cambria Math" panose="02040503050406030204" pitchFamily="18" charset="0"/>
                          </a:rPr>
                        </m:ctrlPr>
                      </m:accPr>
                      <m:e>
                        <m:sSub>
                          <m:sSubPr>
                            <m:ctrlPr>
                              <a:rPr lang="en-US" altLang="zh-CN" i="1">
                                <a:solidFill>
                                  <a:schemeClr val="tx1">
                                    <a:lumMod val="65000"/>
                                    <a:lumOff val="35000"/>
                                  </a:schemeClr>
                                </a:solidFill>
                                <a:latin typeface="Cambria Math" panose="02040503050406030204" pitchFamily="18" charset="0"/>
                              </a:rPr>
                            </m:ctrlPr>
                          </m:sSubPr>
                          <m:e>
                            <m:r>
                              <a:rPr lang="en-US" altLang="zh-CN" i="1">
                                <a:solidFill>
                                  <a:schemeClr val="tx1">
                                    <a:lumMod val="65000"/>
                                    <a:lumOff val="35000"/>
                                  </a:schemeClr>
                                </a:solidFill>
                                <a:latin typeface="Cambria Math" panose="02040503050406030204" pitchFamily="18" charset="0"/>
                              </a:rPr>
                              <m:t>𝐶</m:t>
                            </m:r>
                          </m:e>
                          <m:sub>
                            <m:r>
                              <a:rPr lang="en-US" altLang="zh-CN" i="1">
                                <a:solidFill>
                                  <a:schemeClr val="tx1">
                                    <a:lumMod val="65000"/>
                                    <a:lumOff val="35000"/>
                                  </a:schemeClr>
                                </a:solidFill>
                                <a:latin typeface="Cambria Math" panose="02040503050406030204" pitchFamily="18" charset="0"/>
                              </a:rPr>
                              <m:t>𝑡</m:t>
                            </m:r>
                          </m:sub>
                        </m:sSub>
                      </m:e>
                    </m:acc>
                  </m:oMath>
                </a14:m>
                <a:r>
                  <a:rPr lang="zh-CN" altLang="en-US" dirty="0">
                    <a:solidFill>
                      <a:schemeClr val="tx1">
                        <a:lumMod val="65000"/>
                        <a:lumOff val="35000"/>
                      </a:schemeClr>
                    </a:solidFill>
                    <a:latin typeface="+mn-ea"/>
                  </a:rPr>
                  <a:t>加入的程度， 这一步移除旧的信息，增加新信息，最后得到了本细胞的状态</a:t>
                </a:r>
                <a14:m>
                  <m:oMath xmlns:m="http://schemas.openxmlformats.org/officeDocument/2006/math">
                    <m:sSub>
                      <m:sSubPr>
                        <m:ctrlPr>
                          <a:rPr lang="en-US" altLang="zh-CN" i="1">
                            <a:solidFill>
                              <a:schemeClr val="tx1">
                                <a:lumMod val="65000"/>
                                <a:lumOff val="35000"/>
                              </a:schemeClr>
                            </a:solidFill>
                            <a:latin typeface="Cambria Math" panose="02040503050406030204" pitchFamily="18" charset="0"/>
                          </a:rPr>
                        </m:ctrlPr>
                      </m:sSubPr>
                      <m:e>
                        <m:r>
                          <a:rPr lang="en-US" altLang="zh-CN" i="1">
                            <a:solidFill>
                              <a:schemeClr val="tx1">
                                <a:lumMod val="65000"/>
                                <a:lumOff val="35000"/>
                              </a:schemeClr>
                            </a:solidFill>
                            <a:latin typeface="Cambria Math" panose="02040503050406030204" pitchFamily="18" charset="0"/>
                          </a:rPr>
                          <m:t>𝐶</m:t>
                        </m:r>
                      </m:e>
                      <m:sub>
                        <m:r>
                          <a:rPr lang="en-US" altLang="zh-CN" i="1">
                            <a:solidFill>
                              <a:schemeClr val="tx1">
                                <a:lumMod val="65000"/>
                                <a:lumOff val="35000"/>
                              </a:schemeClr>
                            </a:solidFill>
                            <a:latin typeface="Cambria Math" panose="02040503050406030204" pitchFamily="18" charset="0"/>
                          </a:rPr>
                          <m:t>𝑡</m:t>
                        </m:r>
                      </m:sub>
                    </m:sSub>
                  </m:oMath>
                </a14:m>
                <a:r>
                  <a:rPr lang="en-US" altLang="zh-CN" dirty="0">
                    <a:solidFill>
                      <a:schemeClr val="tx1">
                        <a:lumMod val="65000"/>
                        <a:lumOff val="35000"/>
                      </a:schemeClr>
                    </a:solidFill>
                    <a:latin typeface="+mn-ea"/>
                  </a:rPr>
                  <a:t>.</a:t>
                </a:r>
              </a:p>
            </p:txBody>
          </p:sp>
        </mc:Choice>
        <mc:Fallback xmlns="">
          <p:sp>
            <p:nvSpPr>
              <p:cNvPr id="17" name="文本框 16">
                <a:extLst>
                  <a:ext uri="{FF2B5EF4-FFF2-40B4-BE49-F238E27FC236}">
                    <a16:creationId xmlns:a16="http://schemas.microsoft.com/office/drawing/2014/main" id="{D07CB1C6-A3A1-9EBF-7185-69532765E6D9}"/>
                  </a:ext>
                </a:extLst>
              </p:cNvPr>
              <p:cNvSpPr txBox="1">
                <a:spLocks noRot="1" noChangeAspect="1" noMove="1" noResize="1" noEditPoints="1" noAdjustHandles="1" noChangeArrowheads="1" noChangeShapeType="1" noTextEdit="1"/>
              </p:cNvSpPr>
              <p:nvPr/>
            </p:nvSpPr>
            <p:spPr>
              <a:xfrm>
                <a:off x="341617" y="1887632"/>
                <a:ext cx="3862745" cy="2549480"/>
              </a:xfrm>
              <a:prstGeom prst="rect">
                <a:avLst/>
              </a:prstGeom>
              <a:blipFill>
                <a:blip r:embed="rId3"/>
                <a:stretch>
                  <a:fillRect l="-946" b="-2871"/>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F90B6C73-A5C0-8B3A-B61C-F7F3E8A325CF}"/>
              </a:ext>
            </a:extLst>
          </p:cNvPr>
          <p:cNvSpPr txBox="1"/>
          <p:nvPr/>
        </p:nvSpPr>
        <p:spPr>
          <a:xfrm>
            <a:off x="6708687" y="4162285"/>
            <a:ext cx="2699681" cy="366245"/>
          </a:xfrm>
          <a:prstGeom prst="rect">
            <a:avLst/>
          </a:prstGeom>
          <a:noFill/>
        </p:spPr>
        <p:txBody>
          <a:bodyPr wrap="square" rtlCol="0">
            <a:spAutoFit/>
          </a:bodyPr>
          <a:lstStyle/>
          <a:p>
            <a:r>
              <a:rPr lang="zh-CN" altLang="en-US" b="1" dirty="0">
                <a:solidFill>
                  <a:schemeClr val="tx1">
                    <a:lumMod val="65000"/>
                    <a:lumOff val="35000"/>
                  </a:schemeClr>
                </a:solidFill>
                <a:latin typeface="+mn-ea"/>
              </a:rPr>
              <a:t>状态更新（</a:t>
            </a:r>
            <a:r>
              <a:rPr lang="en-US" altLang="zh-CN" b="1" dirty="0">
                <a:solidFill>
                  <a:schemeClr val="tx1">
                    <a:lumMod val="65000"/>
                    <a:lumOff val="35000"/>
                  </a:schemeClr>
                </a:solidFill>
                <a:latin typeface="+mn-ea"/>
              </a:rPr>
              <a:t>*</a:t>
            </a:r>
            <a:r>
              <a:rPr lang="zh-CN" altLang="en-US" b="1" dirty="0">
                <a:solidFill>
                  <a:schemeClr val="tx1">
                    <a:lumMod val="65000"/>
                    <a:lumOff val="35000"/>
                  </a:schemeClr>
                </a:solidFill>
                <a:latin typeface="+mn-ea"/>
              </a:rPr>
              <a:t>为按元素乘）</a:t>
            </a:r>
            <a:endParaRPr lang="zh-CN" altLang="en-US" dirty="0">
              <a:solidFill>
                <a:schemeClr val="tx1">
                  <a:lumMod val="65000"/>
                  <a:lumOff val="35000"/>
                </a:schemeClr>
              </a:solidFill>
              <a:latin typeface="+mn-ea"/>
            </a:endParaRPr>
          </a:p>
        </p:txBody>
      </p:sp>
      <p:pic>
        <p:nvPicPr>
          <p:cNvPr id="6" name="图片 5" descr="图示&#10;&#10;描述已自动生成">
            <a:extLst>
              <a:ext uri="{FF2B5EF4-FFF2-40B4-BE49-F238E27FC236}">
                <a16:creationId xmlns:a16="http://schemas.microsoft.com/office/drawing/2014/main" id="{F01121D2-D67E-A1F1-B13D-241C9B0B29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3832" y="1690871"/>
            <a:ext cx="7293678" cy="2252812"/>
          </a:xfrm>
          <a:prstGeom prst="rect">
            <a:avLst/>
          </a:prstGeom>
        </p:spPr>
      </p:pic>
      <p:grpSp>
        <p:nvGrpSpPr>
          <p:cNvPr id="2" name="组合 1">
            <a:extLst>
              <a:ext uri="{FF2B5EF4-FFF2-40B4-BE49-F238E27FC236}">
                <a16:creationId xmlns:a16="http://schemas.microsoft.com/office/drawing/2014/main" id="{FD8DF68B-AF91-3241-527E-989A2AF672B0}"/>
              </a:ext>
            </a:extLst>
          </p:cNvPr>
          <p:cNvGrpSpPr/>
          <p:nvPr/>
        </p:nvGrpSpPr>
        <p:grpSpPr>
          <a:xfrm>
            <a:off x="-23806" y="7348"/>
            <a:ext cx="12192000" cy="685300"/>
            <a:chOff x="-23806" y="7348"/>
            <a:chExt cx="12192000" cy="685300"/>
          </a:xfrm>
        </p:grpSpPr>
        <p:grpSp>
          <p:nvGrpSpPr>
            <p:cNvPr id="3" name="组合 2">
              <a:extLst>
                <a:ext uri="{FF2B5EF4-FFF2-40B4-BE49-F238E27FC236}">
                  <a16:creationId xmlns:a16="http://schemas.microsoft.com/office/drawing/2014/main" id="{8E986400-53DE-3B72-E2A1-E7078A0666EC}"/>
                </a:ext>
              </a:extLst>
            </p:cNvPr>
            <p:cNvGrpSpPr/>
            <p:nvPr/>
          </p:nvGrpSpPr>
          <p:grpSpPr>
            <a:xfrm>
              <a:off x="-23806" y="7348"/>
              <a:ext cx="12192000" cy="685300"/>
              <a:chOff x="-23806" y="7348"/>
              <a:chExt cx="12192000" cy="685300"/>
            </a:xfrm>
          </p:grpSpPr>
          <p:grpSp>
            <p:nvGrpSpPr>
              <p:cNvPr id="9" name="组合 8">
                <a:extLst>
                  <a:ext uri="{FF2B5EF4-FFF2-40B4-BE49-F238E27FC236}">
                    <a16:creationId xmlns:a16="http://schemas.microsoft.com/office/drawing/2014/main" id="{D80367C8-B0CE-2390-744B-406B646475B3}"/>
                  </a:ext>
                </a:extLst>
              </p:cNvPr>
              <p:cNvGrpSpPr/>
              <p:nvPr/>
            </p:nvGrpSpPr>
            <p:grpSpPr>
              <a:xfrm>
                <a:off x="-23806" y="7348"/>
                <a:ext cx="12192000" cy="650874"/>
                <a:chOff x="-23806" y="7348"/>
                <a:chExt cx="12192000" cy="650874"/>
              </a:xfrm>
            </p:grpSpPr>
            <p:sp>
              <p:nvSpPr>
                <p:cNvPr id="11" name="矩形 10">
                  <a:extLst>
                    <a:ext uri="{FF2B5EF4-FFF2-40B4-BE49-F238E27FC236}">
                      <a16:creationId xmlns:a16="http://schemas.microsoft.com/office/drawing/2014/main" id="{15F6E789-F3E1-1594-75D8-24C02553440D}"/>
                    </a:ext>
                  </a:extLst>
                </p:cNvPr>
                <p:cNvSpPr/>
                <p:nvPr/>
              </p:nvSpPr>
              <p:spPr>
                <a:xfrm>
                  <a:off x="-23806" y="7348"/>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F9AC635C-B048-17F7-FC94-B79F38C2CC23}"/>
                    </a:ext>
                  </a:extLst>
                </p:cNvPr>
                <p:cNvGrpSpPr/>
                <p:nvPr/>
              </p:nvGrpSpPr>
              <p:grpSpPr>
                <a:xfrm>
                  <a:off x="7087719" y="182812"/>
                  <a:ext cx="4665529" cy="389911"/>
                  <a:chOff x="6744819" y="322512"/>
                  <a:chExt cx="4665529" cy="389911"/>
                </a:xfrm>
              </p:grpSpPr>
              <p:sp>
                <p:nvSpPr>
                  <p:cNvPr id="14" name="文本框 13">
                    <a:extLst>
                      <a:ext uri="{FF2B5EF4-FFF2-40B4-BE49-F238E27FC236}">
                        <a16:creationId xmlns:a16="http://schemas.microsoft.com/office/drawing/2014/main" id="{60E7579B-C83D-0566-6F1B-0ACEDA57862C}"/>
                      </a:ext>
                    </a:extLst>
                  </p:cNvPr>
                  <p:cNvSpPr txBox="1"/>
                  <p:nvPr/>
                </p:nvSpPr>
                <p:spPr>
                  <a:xfrm>
                    <a:off x="6744819" y="322512"/>
                    <a:ext cx="1315296" cy="369332"/>
                  </a:xfrm>
                  <a:prstGeom prst="rect">
                    <a:avLst/>
                  </a:prstGeom>
                  <a:noFill/>
                </p:spPr>
                <p:txBody>
                  <a:bodyPr wrap="squar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backbone</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15" name="文本框 14">
                    <a:extLst>
                      <a:ext uri="{FF2B5EF4-FFF2-40B4-BE49-F238E27FC236}">
                        <a16:creationId xmlns:a16="http://schemas.microsoft.com/office/drawing/2014/main" id="{DE0B9ED8-3A46-491B-F05A-FCCE9B87F263}"/>
                      </a:ext>
                    </a:extLst>
                  </p:cNvPr>
                  <p:cNvSpPr txBox="1"/>
                  <p:nvPr/>
                </p:nvSpPr>
                <p:spPr>
                  <a:xfrm>
                    <a:off x="8060116" y="343091"/>
                    <a:ext cx="2049279"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LSTM &amp; BiLSTM</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16" name="文本框 15">
                    <a:extLst>
                      <a:ext uri="{FF2B5EF4-FFF2-40B4-BE49-F238E27FC236}">
                        <a16:creationId xmlns:a16="http://schemas.microsoft.com/office/drawing/2014/main" id="{F8E84592-D49F-FC7D-ACB9-B2E548180A95}"/>
                      </a:ext>
                    </a:extLst>
                  </p:cNvPr>
                  <p:cNvSpPr txBox="1"/>
                  <p:nvPr/>
                </p:nvSpPr>
                <p:spPr>
                  <a:xfrm>
                    <a:off x="10055810" y="329391"/>
                    <a:ext cx="1354538"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 Attention</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18" name="直接连接符 17">
                    <a:extLst>
                      <a:ext uri="{FF2B5EF4-FFF2-40B4-BE49-F238E27FC236}">
                        <a16:creationId xmlns:a16="http://schemas.microsoft.com/office/drawing/2014/main" id="{0CC86E3F-7680-4B0E-5CAA-65632EDEDFFE}"/>
                      </a:ext>
                    </a:extLst>
                  </p:cNvPr>
                  <p:cNvCxnSpPr>
                    <a:cxnSpLocks/>
                  </p:cNvCxnSpPr>
                  <p:nvPr/>
                </p:nvCxnSpPr>
                <p:spPr>
                  <a:xfrm>
                    <a:off x="8060116" y="363204"/>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05692D72-F564-C8A3-D0E0-4A00CA75F418}"/>
                      </a:ext>
                    </a:extLst>
                  </p:cNvPr>
                  <p:cNvCxnSpPr>
                    <a:cxnSpLocks/>
                  </p:cNvCxnSpPr>
                  <p:nvPr/>
                </p:nvCxnSpPr>
                <p:spPr>
                  <a:xfrm>
                    <a:off x="10073580" y="351957"/>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0" name="等腰三角形 9">
                <a:extLst>
                  <a:ext uri="{FF2B5EF4-FFF2-40B4-BE49-F238E27FC236}">
                    <a16:creationId xmlns:a16="http://schemas.microsoft.com/office/drawing/2014/main" id="{F05B3C14-49E0-8865-376B-282CB0644673}"/>
                  </a:ext>
                </a:extLst>
              </p:cNvPr>
              <p:cNvSpPr/>
              <p:nvPr/>
            </p:nvSpPr>
            <p:spPr>
              <a:xfrm>
                <a:off x="9057722" y="543422"/>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6">
              <a:extLst>
                <a:ext uri="{FF2B5EF4-FFF2-40B4-BE49-F238E27FC236}">
                  <a16:creationId xmlns:a16="http://schemas.microsoft.com/office/drawing/2014/main" id="{59934A4B-2028-48C3-9E1D-3DF06D4EF3AF}"/>
                </a:ext>
              </a:extLst>
            </p:cNvPr>
            <p:cNvSpPr txBox="1"/>
            <p:nvPr/>
          </p:nvSpPr>
          <p:spPr>
            <a:xfrm>
              <a:off x="749807" y="144630"/>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原理简介</a:t>
              </a:r>
            </a:p>
          </p:txBody>
        </p:sp>
        <p:pic>
          <p:nvPicPr>
            <p:cNvPr id="8" name="图片 7">
              <a:extLst>
                <a:ext uri="{FF2B5EF4-FFF2-40B4-BE49-F238E27FC236}">
                  <a16:creationId xmlns:a16="http://schemas.microsoft.com/office/drawing/2014/main" id="{2C01A51E-A13E-6C56-5310-8559F3126340}"/>
                </a:ext>
              </a:extLst>
            </p:cNvPr>
            <p:cNvPicPr>
              <a:picLocks noChangeAspect="1"/>
            </p:cNvPicPr>
            <p:nvPr/>
          </p:nvPicPr>
          <p:blipFill>
            <a:blip r:embed="rId5"/>
            <a:stretch>
              <a:fillRect/>
            </a:stretch>
          </p:blipFill>
          <p:spPr>
            <a:xfrm>
              <a:off x="148038" y="112688"/>
              <a:ext cx="457200" cy="457200"/>
            </a:xfrm>
            <a:prstGeom prst="rect">
              <a:avLst/>
            </a:prstGeom>
          </p:spPr>
        </p:pic>
      </p:grpSp>
    </p:spTree>
    <p:extLst>
      <p:ext uri="{BB962C8B-B14F-4D97-AF65-F5344CB8AC3E}">
        <p14:creationId xmlns:p14="http://schemas.microsoft.com/office/powerpoint/2010/main" val="10323338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56CC4895-6D9B-431F-926C-FD07CB6FBFE9}"/>
              </a:ext>
            </a:extLst>
          </p:cNvPr>
          <p:cNvSpPr txBox="1"/>
          <p:nvPr/>
        </p:nvSpPr>
        <p:spPr>
          <a:xfrm>
            <a:off x="2677644" y="1556792"/>
            <a:ext cx="656730" cy="207045"/>
          </a:xfrm>
          <a:prstGeom prst="rect">
            <a:avLst/>
          </a:prstGeom>
          <a:noFill/>
        </p:spPr>
        <p:txBody>
          <a:bodyPr wrap="square">
            <a:spAutoFit/>
          </a:bodyPr>
          <a:lstStyle/>
          <a:p>
            <a:pPr algn="ctr"/>
            <a:endParaRPr lang="en-US" altLang="zh-CN" sz="1800" b="1" dirty="0">
              <a:solidFill>
                <a:schemeClr val="tx1"/>
              </a:solidFill>
              <a:latin typeface="Times New Roman" panose="02020603050405020304" pitchFamily="18" charset="0"/>
              <a:cs typeface="Times New Roman" panose="02020603050405020304" pitchFamily="18" charset="0"/>
            </a:endParaRPr>
          </a:p>
        </p:txBody>
      </p:sp>
      <p:sp>
        <p:nvSpPr>
          <p:cNvPr id="41" name="iṡ1íḋe">
            <a:extLst>
              <a:ext uri="{FF2B5EF4-FFF2-40B4-BE49-F238E27FC236}">
                <a16:creationId xmlns:a16="http://schemas.microsoft.com/office/drawing/2014/main" id="{B46C00E4-DC8B-D128-6224-2B5B2D51DC35}"/>
              </a:ext>
            </a:extLst>
          </p:cNvPr>
          <p:cNvSpPr/>
          <p:nvPr/>
        </p:nvSpPr>
        <p:spPr>
          <a:xfrm>
            <a:off x="0" y="5661248"/>
            <a:ext cx="12215105" cy="1189404"/>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sp>
        <p:nvSpPr>
          <p:cNvPr id="123" name="Rectangle 4">
            <a:extLst>
              <a:ext uri="{FF2B5EF4-FFF2-40B4-BE49-F238E27FC236}">
                <a16:creationId xmlns:a16="http://schemas.microsoft.com/office/drawing/2014/main" id="{26DC6A97-FE58-479A-B163-4CF3D10A8B98}"/>
              </a:ext>
            </a:extLst>
          </p:cNvPr>
          <p:cNvSpPr>
            <a:spLocks noChangeArrowheads="1"/>
          </p:cNvSpPr>
          <p:nvPr/>
        </p:nvSpPr>
        <p:spPr bwMode="auto">
          <a:xfrm>
            <a:off x="498912" y="9291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矩形 42">
            <a:extLst>
              <a:ext uri="{FF2B5EF4-FFF2-40B4-BE49-F238E27FC236}">
                <a16:creationId xmlns:a16="http://schemas.microsoft.com/office/drawing/2014/main" id="{B8BF2E88-FA1B-47C5-8B98-3A92D3D084D4}"/>
              </a:ext>
            </a:extLst>
          </p:cNvPr>
          <p:cNvSpPr/>
          <p:nvPr/>
        </p:nvSpPr>
        <p:spPr>
          <a:xfrm>
            <a:off x="341617"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9902D212-FE93-4ED2-B69F-4DAD63B99C1C}"/>
              </a:ext>
            </a:extLst>
          </p:cNvPr>
          <p:cNvSpPr/>
          <p:nvPr/>
        </p:nvSpPr>
        <p:spPr>
          <a:xfrm>
            <a:off x="8960038" y="518689"/>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BE59D681-73CA-C299-DC8A-745285EF619C}"/>
              </a:ext>
            </a:extLst>
          </p:cNvPr>
          <p:cNvSpPr txBox="1"/>
          <p:nvPr/>
        </p:nvSpPr>
        <p:spPr>
          <a:xfrm>
            <a:off x="-23806" y="185648"/>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原理简介</a:t>
            </a:r>
          </a:p>
        </p:txBody>
      </p:sp>
      <p:sp>
        <p:nvSpPr>
          <p:cNvPr id="5" name="矩形: 圆角 4">
            <a:extLst>
              <a:ext uri="{FF2B5EF4-FFF2-40B4-BE49-F238E27FC236}">
                <a16:creationId xmlns:a16="http://schemas.microsoft.com/office/drawing/2014/main" id="{A497DF20-6372-4193-8212-2ED5C4E3AB5B}"/>
              </a:ext>
            </a:extLst>
          </p:cNvPr>
          <p:cNvSpPr/>
          <p:nvPr/>
        </p:nvSpPr>
        <p:spPr>
          <a:xfrm>
            <a:off x="496764" y="956863"/>
            <a:ext cx="2572858" cy="409842"/>
          </a:xfrm>
          <a:prstGeom prst="roundRect">
            <a:avLst/>
          </a:prstGeom>
          <a:solidFill>
            <a:srgbClr val="F1F1F1"/>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Times New Roman" panose="02020603050405020304" pitchFamily="18" charset="0"/>
                <a:cs typeface="Times New Roman" panose="02020603050405020304" pitchFamily="18" charset="0"/>
              </a:rPr>
              <a:t>LSTM &amp; BiLSTM</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07CB1C6-A3A1-9EBF-7185-69532765E6D9}"/>
                  </a:ext>
                </a:extLst>
              </p:cNvPr>
              <p:cNvSpPr txBox="1"/>
              <p:nvPr/>
            </p:nvSpPr>
            <p:spPr>
              <a:xfrm>
                <a:off x="216024" y="2008594"/>
                <a:ext cx="4871864" cy="295189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solidFill>
                      <a:schemeClr val="tx1">
                        <a:lumMod val="65000"/>
                        <a:lumOff val="35000"/>
                      </a:schemeClr>
                    </a:solidFill>
                    <a:latin typeface="+mn-ea"/>
                  </a:rPr>
                  <a:t>输出门：输出（隐藏状态），决定作出什么样的预测。</a:t>
                </a:r>
              </a:p>
              <a:p>
                <a:pPr marL="742950" lvl="1" indent="-285750">
                  <a:lnSpc>
                    <a:spcPct val="150000"/>
                  </a:lnSpc>
                  <a:buFont typeface="Arial" panose="020B0604020202020204" pitchFamily="34" charset="0"/>
                  <a:buChar char="•"/>
                </a:pPr>
                <a:r>
                  <a:rPr lang="zh-CN" altLang="en-US" dirty="0">
                    <a:solidFill>
                      <a:schemeClr val="tx1">
                        <a:lumMod val="65000"/>
                        <a:lumOff val="35000"/>
                      </a:schemeClr>
                    </a:solidFill>
                    <a:latin typeface="+mn-ea"/>
                  </a:rPr>
                  <a:t>通过</a:t>
                </a:r>
                <a:r>
                  <a:rPr lang="en-US" altLang="zh-CN" dirty="0">
                    <a:solidFill>
                      <a:schemeClr val="tx1">
                        <a:lumMod val="65000"/>
                        <a:lumOff val="35000"/>
                      </a:schemeClr>
                    </a:solidFill>
                    <a:latin typeface="+mn-ea"/>
                  </a:rPr>
                  <a:t>sigmoid</a:t>
                </a:r>
                <a:r>
                  <a:rPr lang="zh-CN" altLang="en-US" dirty="0">
                    <a:solidFill>
                      <a:schemeClr val="tx1">
                        <a:lumMod val="65000"/>
                        <a:lumOff val="35000"/>
                      </a:schemeClr>
                    </a:solidFill>
                    <a:latin typeface="+mn-ea"/>
                  </a:rPr>
                  <a:t>层</a:t>
                </a:r>
                <a:r>
                  <a:rPr lang="en-US" altLang="zh-CN" dirty="0">
                    <a:solidFill>
                      <a:schemeClr val="tx1">
                        <a:lumMod val="65000"/>
                        <a:lumOff val="35000"/>
                      </a:schemeClr>
                    </a:solidFill>
                    <a:latin typeface="+mn-ea"/>
                  </a:rPr>
                  <a:t>,</a:t>
                </a:r>
                <a:r>
                  <a:rPr lang="zh-CN" altLang="en-US" dirty="0">
                    <a:solidFill>
                      <a:schemeClr val="tx1">
                        <a:lumMod val="65000"/>
                        <a:lumOff val="35000"/>
                      </a:schemeClr>
                    </a:solidFill>
                    <a:latin typeface="+mn-ea"/>
                  </a:rPr>
                  <a:t>来决定输出的本细胞状态</a:t>
                </a:r>
                <a14:m>
                  <m:oMath xmlns:m="http://schemas.openxmlformats.org/officeDocument/2006/math">
                    <m:sSub>
                      <m:sSubPr>
                        <m:ctrlPr>
                          <a:rPr lang="en-US" altLang="zh-CN" i="1" smtClean="0">
                            <a:solidFill>
                              <a:schemeClr val="tx1">
                                <a:lumMod val="65000"/>
                                <a:lumOff val="35000"/>
                              </a:schemeClr>
                            </a:solidFill>
                            <a:latin typeface="Cambria Math" panose="02040503050406030204" pitchFamily="18" charset="0"/>
                          </a:rPr>
                        </m:ctrlPr>
                      </m:sSubPr>
                      <m:e>
                        <m:r>
                          <a:rPr lang="en-US" altLang="zh-CN" i="1">
                            <a:solidFill>
                              <a:schemeClr val="tx1">
                                <a:lumMod val="65000"/>
                                <a:lumOff val="35000"/>
                              </a:schemeClr>
                            </a:solidFill>
                            <a:latin typeface="Cambria Math" panose="02040503050406030204" pitchFamily="18" charset="0"/>
                          </a:rPr>
                          <m:t>𝐶</m:t>
                        </m:r>
                      </m:e>
                      <m:sub>
                        <m:r>
                          <a:rPr lang="en-US" altLang="zh-CN" i="1">
                            <a:solidFill>
                              <a:schemeClr val="tx1">
                                <a:lumMod val="65000"/>
                                <a:lumOff val="35000"/>
                              </a:schemeClr>
                            </a:solidFill>
                            <a:latin typeface="Cambria Math" panose="02040503050406030204" pitchFamily="18" charset="0"/>
                          </a:rPr>
                          <m:t>𝑡</m:t>
                        </m:r>
                      </m:sub>
                    </m:sSub>
                  </m:oMath>
                </a14:m>
                <a:r>
                  <a:rPr lang="en-US" altLang="zh-CN" dirty="0">
                    <a:solidFill>
                      <a:schemeClr val="tx1">
                        <a:lumMod val="65000"/>
                        <a:lumOff val="35000"/>
                      </a:schemeClr>
                    </a:solidFill>
                    <a:latin typeface="+mn-ea"/>
                  </a:rPr>
                  <a:t> </a:t>
                </a:r>
                <a:r>
                  <a:rPr lang="zh-CN" altLang="en-US" dirty="0">
                    <a:solidFill>
                      <a:schemeClr val="tx1">
                        <a:lumMod val="65000"/>
                        <a:lumOff val="35000"/>
                      </a:schemeClr>
                    </a:solidFill>
                    <a:latin typeface="+mn-ea"/>
                  </a:rPr>
                  <a:t>的哪些部分；</a:t>
                </a:r>
              </a:p>
              <a:p>
                <a:pPr marL="742950" lvl="1" indent="-285750">
                  <a:lnSpc>
                    <a:spcPct val="150000"/>
                  </a:lnSpc>
                  <a:buFont typeface="Arial" panose="020B0604020202020204" pitchFamily="34" charset="0"/>
                  <a:buChar char="•"/>
                </a:pPr>
                <a:r>
                  <a:rPr lang="zh-CN" altLang="en-US" dirty="0">
                    <a:solidFill>
                      <a:schemeClr val="tx1">
                        <a:lumMod val="65000"/>
                        <a:lumOff val="35000"/>
                      </a:schemeClr>
                    </a:solidFill>
                    <a:latin typeface="+mn-ea"/>
                  </a:rPr>
                  <a:t>然后将状态通过</a:t>
                </a:r>
                <a:r>
                  <a:rPr lang="en-US" altLang="zh-CN" dirty="0">
                    <a:solidFill>
                      <a:schemeClr val="tx1">
                        <a:lumMod val="65000"/>
                        <a:lumOff val="35000"/>
                      </a:schemeClr>
                    </a:solidFill>
                    <a:latin typeface="+mn-ea"/>
                  </a:rPr>
                  <a:t>tanh</a:t>
                </a:r>
                <a:r>
                  <a:rPr lang="zh-CN" altLang="en-US" dirty="0">
                    <a:solidFill>
                      <a:schemeClr val="tx1">
                        <a:lumMod val="65000"/>
                        <a:lumOff val="35000"/>
                      </a:schemeClr>
                    </a:solidFill>
                    <a:latin typeface="+mn-ea"/>
                  </a:rPr>
                  <a:t>层（使值在</a:t>
                </a:r>
                <a:r>
                  <a:rPr lang="en-US" altLang="zh-CN" dirty="0">
                    <a:solidFill>
                      <a:schemeClr val="tx1">
                        <a:lumMod val="65000"/>
                        <a:lumOff val="35000"/>
                      </a:schemeClr>
                    </a:solidFill>
                    <a:latin typeface="+mn-ea"/>
                  </a:rPr>
                  <a:t>-1~1</a:t>
                </a:r>
                <a:r>
                  <a:rPr lang="zh-CN" altLang="en-US" dirty="0">
                    <a:solidFill>
                      <a:schemeClr val="tx1">
                        <a:lumMod val="65000"/>
                        <a:lumOff val="35000"/>
                      </a:schemeClr>
                    </a:solidFill>
                    <a:latin typeface="+mn-ea"/>
                  </a:rPr>
                  <a:t>之间），然后与</a:t>
                </a:r>
                <a:r>
                  <a:rPr lang="en-US" altLang="zh-CN" dirty="0">
                    <a:solidFill>
                      <a:schemeClr val="tx1">
                        <a:lumMod val="65000"/>
                        <a:lumOff val="35000"/>
                      </a:schemeClr>
                    </a:solidFill>
                    <a:latin typeface="+mn-ea"/>
                  </a:rPr>
                  <a:t>sigmoid</a:t>
                </a:r>
                <a:r>
                  <a:rPr lang="zh-CN" altLang="en-US" dirty="0">
                    <a:solidFill>
                      <a:schemeClr val="tx1">
                        <a:lumMod val="65000"/>
                        <a:lumOff val="35000"/>
                      </a:schemeClr>
                    </a:solidFill>
                    <a:latin typeface="+mn-ea"/>
                  </a:rPr>
                  <a:t>层的输出相乘得到最终的输出</a:t>
                </a:r>
                <a14:m>
                  <m:oMath xmlns:m="http://schemas.openxmlformats.org/officeDocument/2006/math">
                    <m:sSub>
                      <m:sSubPr>
                        <m:ctrlPr>
                          <a:rPr lang="en-US" altLang="zh-CN" b="0" i="1" smtClean="0">
                            <a:solidFill>
                              <a:schemeClr val="tx1">
                                <a:lumMod val="65000"/>
                                <a:lumOff val="35000"/>
                              </a:schemeClr>
                            </a:solidFill>
                            <a:latin typeface="Cambria Math" panose="02040503050406030204" pitchFamily="18" charset="0"/>
                          </a:rPr>
                        </m:ctrlPr>
                      </m:sSubPr>
                      <m:e>
                        <m:r>
                          <a:rPr lang="en-US" altLang="zh-CN" b="0" i="1" smtClean="0">
                            <a:solidFill>
                              <a:schemeClr val="tx1">
                                <a:lumMod val="65000"/>
                                <a:lumOff val="35000"/>
                              </a:schemeClr>
                            </a:solidFill>
                            <a:latin typeface="Cambria Math" panose="02040503050406030204" pitchFamily="18" charset="0"/>
                          </a:rPr>
                          <m:t>h</m:t>
                        </m:r>
                      </m:e>
                      <m:sub>
                        <m:r>
                          <a:rPr lang="en-US" altLang="zh-CN" b="0" i="1" smtClean="0">
                            <a:solidFill>
                              <a:schemeClr val="tx1">
                                <a:lumMod val="65000"/>
                                <a:lumOff val="35000"/>
                              </a:schemeClr>
                            </a:solidFill>
                            <a:latin typeface="Cambria Math" panose="02040503050406030204" pitchFamily="18" charset="0"/>
                          </a:rPr>
                          <m:t>𝑡</m:t>
                        </m:r>
                      </m:sub>
                    </m:sSub>
                  </m:oMath>
                </a14:m>
                <a:r>
                  <a:rPr lang="en-US" altLang="zh-CN" dirty="0">
                    <a:solidFill>
                      <a:schemeClr val="tx1">
                        <a:lumMod val="65000"/>
                        <a:lumOff val="35000"/>
                      </a:schemeClr>
                    </a:solidFill>
                    <a:latin typeface="+mn-ea"/>
                  </a:rPr>
                  <a:t>. </a:t>
                </a:r>
                <a:endParaRPr lang="zh-CN" altLang="en-US" dirty="0">
                  <a:solidFill>
                    <a:schemeClr val="tx1">
                      <a:lumMod val="65000"/>
                      <a:lumOff val="35000"/>
                    </a:schemeClr>
                  </a:solidFill>
                  <a:latin typeface="+mn-ea"/>
                </a:endParaRPr>
              </a:p>
            </p:txBody>
          </p:sp>
        </mc:Choice>
        <mc:Fallback xmlns="">
          <p:sp>
            <p:nvSpPr>
              <p:cNvPr id="17" name="文本框 16">
                <a:extLst>
                  <a:ext uri="{FF2B5EF4-FFF2-40B4-BE49-F238E27FC236}">
                    <a16:creationId xmlns:a16="http://schemas.microsoft.com/office/drawing/2014/main" id="{D07CB1C6-A3A1-9EBF-7185-69532765E6D9}"/>
                  </a:ext>
                </a:extLst>
              </p:cNvPr>
              <p:cNvSpPr txBox="1">
                <a:spLocks noRot="1" noChangeAspect="1" noMove="1" noResize="1" noEditPoints="1" noAdjustHandles="1" noChangeArrowheads="1" noChangeShapeType="1" noTextEdit="1"/>
              </p:cNvSpPr>
              <p:nvPr/>
            </p:nvSpPr>
            <p:spPr>
              <a:xfrm>
                <a:off x="216024" y="2008594"/>
                <a:ext cx="4871864" cy="2951898"/>
              </a:xfrm>
              <a:prstGeom prst="rect">
                <a:avLst/>
              </a:prstGeom>
              <a:blipFill>
                <a:blip r:embed="rId3"/>
                <a:stretch>
                  <a:fillRect l="-750" r="-625" b="-2268"/>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F90B6C73-A5C0-8B3A-B61C-F7F3E8A325CF}"/>
              </a:ext>
            </a:extLst>
          </p:cNvPr>
          <p:cNvSpPr txBox="1"/>
          <p:nvPr/>
        </p:nvSpPr>
        <p:spPr>
          <a:xfrm>
            <a:off x="8146248" y="4039919"/>
            <a:ext cx="902080" cy="369332"/>
          </a:xfrm>
          <a:prstGeom prst="rect">
            <a:avLst/>
          </a:prstGeom>
          <a:noFill/>
        </p:spPr>
        <p:txBody>
          <a:bodyPr wrap="square" rtlCol="0">
            <a:spAutoFit/>
          </a:bodyPr>
          <a:lstStyle/>
          <a:p>
            <a:r>
              <a:rPr lang="zh-CN" altLang="en-US" b="1" dirty="0">
                <a:solidFill>
                  <a:schemeClr val="tx1">
                    <a:lumMod val="65000"/>
                    <a:lumOff val="35000"/>
                  </a:schemeClr>
                </a:solidFill>
                <a:latin typeface="+mn-ea"/>
              </a:rPr>
              <a:t>输出门</a:t>
            </a:r>
            <a:endParaRPr lang="zh-CN" altLang="en-US" dirty="0">
              <a:solidFill>
                <a:schemeClr val="tx1">
                  <a:lumMod val="65000"/>
                  <a:lumOff val="35000"/>
                </a:schemeClr>
              </a:solidFill>
              <a:latin typeface="+mn-ea"/>
            </a:endParaRPr>
          </a:p>
        </p:txBody>
      </p:sp>
      <p:pic>
        <p:nvPicPr>
          <p:cNvPr id="22" name="图片 21" descr="手机屏幕的截图&#10;&#10;中度可信度描述已自动生成">
            <a:extLst>
              <a:ext uri="{FF2B5EF4-FFF2-40B4-BE49-F238E27FC236}">
                <a16:creationId xmlns:a16="http://schemas.microsoft.com/office/drawing/2014/main" id="{44230AEF-97F0-3776-72E1-22A4357341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421" y="1807894"/>
            <a:ext cx="6736219" cy="2080629"/>
          </a:xfrm>
          <a:prstGeom prst="rect">
            <a:avLst/>
          </a:prstGeom>
        </p:spPr>
      </p:pic>
      <p:grpSp>
        <p:nvGrpSpPr>
          <p:cNvPr id="2" name="组合 1">
            <a:extLst>
              <a:ext uri="{FF2B5EF4-FFF2-40B4-BE49-F238E27FC236}">
                <a16:creationId xmlns:a16="http://schemas.microsoft.com/office/drawing/2014/main" id="{7C3B62E5-AADB-86FC-6F3C-68E4216BBA80}"/>
              </a:ext>
            </a:extLst>
          </p:cNvPr>
          <p:cNvGrpSpPr/>
          <p:nvPr/>
        </p:nvGrpSpPr>
        <p:grpSpPr>
          <a:xfrm>
            <a:off x="-23806" y="7348"/>
            <a:ext cx="12192000" cy="685300"/>
            <a:chOff x="-23806" y="7348"/>
            <a:chExt cx="12192000" cy="685300"/>
          </a:xfrm>
        </p:grpSpPr>
        <p:grpSp>
          <p:nvGrpSpPr>
            <p:cNvPr id="3" name="组合 2">
              <a:extLst>
                <a:ext uri="{FF2B5EF4-FFF2-40B4-BE49-F238E27FC236}">
                  <a16:creationId xmlns:a16="http://schemas.microsoft.com/office/drawing/2014/main" id="{E008D114-D7AE-BEA1-A3CD-0E7148751A67}"/>
                </a:ext>
              </a:extLst>
            </p:cNvPr>
            <p:cNvGrpSpPr/>
            <p:nvPr/>
          </p:nvGrpSpPr>
          <p:grpSpPr>
            <a:xfrm>
              <a:off x="-23806" y="7348"/>
              <a:ext cx="12192000" cy="685300"/>
              <a:chOff x="-23806" y="7348"/>
              <a:chExt cx="12192000" cy="685300"/>
            </a:xfrm>
          </p:grpSpPr>
          <p:grpSp>
            <p:nvGrpSpPr>
              <p:cNvPr id="8" name="组合 7">
                <a:extLst>
                  <a:ext uri="{FF2B5EF4-FFF2-40B4-BE49-F238E27FC236}">
                    <a16:creationId xmlns:a16="http://schemas.microsoft.com/office/drawing/2014/main" id="{151EC4AC-6147-8F97-6688-0961D7882A03}"/>
                  </a:ext>
                </a:extLst>
              </p:cNvPr>
              <p:cNvGrpSpPr/>
              <p:nvPr/>
            </p:nvGrpSpPr>
            <p:grpSpPr>
              <a:xfrm>
                <a:off x="-23806" y="7348"/>
                <a:ext cx="12192000" cy="650874"/>
                <a:chOff x="-23806" y="7348"/>
                <a:chExt cx="12192000" cy="650874"/>
              </a:xfrm>
            </p:grpSpPr>
            <p:sp>
              <p:nvSpPr>
                <p:cNvPr id="10" name="矩形 9">
                  <a:extLst>
                    <a:ext uri="{FF2B5EF4-FFF2-40B4-BE49-F238E27FC236}">
                      <a16:creationId xmlns:a16="http://schemas.microsoft.com/office/drawing/2014/main" id="{5505C7B7-CB3C-AB87-9C25-6740A33454E2}"/>
                    </a:ext>
                  </a:extLst>
                </p:cNvPr>
                <p:cNvSpPr/>
                <p:nvPr/>
              </p:nvSpPr>
              <p:spPr>
                <a:xfrm>
                  <a:off x="-23806" y="7348"/>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9424FDBF-C9B8-352D-7087-95A3FA848B98}"/>
                    </a:ext>
                  </a:extLst>
                </p:cNvPr>
                <p:cNvGrpSpPr/>
                <p:nvPr/>
              </p:nvGrpSpPr>
              <p:grpSpPr>
                <a:xfrm>
                  <a:off x="7087719" y="182812"/>
                  <a:ext cx="4665529" cy="389911"/>
                  <a:chOff x="6744819" y="322512"/>
                  <a:chExt cx="4665529" cy="389911"/>
                </a:xfrm>
              </p:grpSpPr>
              <p:sp>
                <p:nvSpPr>
                  <p:cNvPr id="13" name="文本框 12">
                    <a:extLst>
                      <a:ext uri="{FF2B5EF4-FFF2-40B4-BE49-F238E27FC236}">
                        <a16:creationId xmlns:a16="http://schemas.microsoft.com/office/drawing/2014/main" id="{FE8127EB-BEFC-A6EB-4260-F6CEE9AAF65A}"/>
                      </a:ext>
                    </a:extLst>
                  </p:cNvPr>
                  <p:cNvSpPr txBox="1"/>
                  <p:nvPr/>
                </p:nvSpPr>
                <p:spPr>
                  <a:xfrm>
                    <a:off x="6744819" y="322512"/>
                    <a:ext cx="1315296" cy="369332"/>
                  </a:xfrm>
                  <a:prstGeom prst="rect">
                    <a:avLst/>
                  </a:prstGeom>
                  <a:noFill/>
                </p:spPr>
                <p:txBody>
                  <a:bodyPr wrap="squar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backbone</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14" name="文本框 13">
                    <a:extLst>
                      <a:ext uri="{FF2B5EF4-FFF2-40B4-BE49-F238E27FC236}">
                        <a16:creationId xmlns:a16="http://schemas.microsoft.com/office/drawing/2014/main" id="{E911E4D6-A925-D210-01A7-50E1020E9874}"/>
                      </a:ext>
                    </a:extLst>
                  </p:cNvPr>
                  <p:cNvSpPr txBox="1"/>
                  <p:nvPr/>
                </p:nvSpPr>
                <p:spPr>
                  <a:xfrm>
                    <a:off x="8060116" y="343091"/>
                    <a:ext cx="2049279"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LSTM &amp; BiLSTM</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15" name="文本框 14">
                    <a:extLst>
                      <a:ext uri="{FF2B5EF4-FFF2-40B4-BE49-F238E27FC236}">
                        <a16:creationId xmlns:a16="http://schemas.microsoft.com/office/drawing/2014/main" id="{E5E9A9F6-1E6C-FF27-AE69-94EA1176C059}"/>
                      </a:ext>
                    </a:extLst>
                  </p:cNvPr>
                  <p:cNvSpPr txBox="1"/>
                  <p:nvPr/>
                </p:nvSpPr>
                <p:spPr>
                  <a:xfrm>
                    <a:off x="10055810" y="329391"/>
                    <a:ext cx="1354538"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 Attention</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16" name="直接连接符 15">
                    <a:extLst>
                      <a:ext uri="{FF2B5EF4-FFF2-40B4-BE49-F238E27FC236}">
                        <a16:creationId xmlns:a16="http://schemas.microsoft.com/office/drawing/2014/main" id="{A3C059E1-426E-97E4-7FAD-C39F2BE8B11F}"/>
                      </a:ext>
                    </a:extLst>
                  </p:cNvPr>
                  <p:cNvCxnSpPr>
                    <a:cxnSpLocks/>
                  </p:cNvCxnSpPr>
                  <p:nvPr/>
                </p:nvCxnSpPr>
                <p:spPr>
                  <a:xfrm>
                    <a:off x="8060116" y="363204"/>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183409E-5882-018B-AA62-8B3A7C253C0F}"/>
                      </a:ext>
                    </a:extLst>
                  </p:cNvPr>
                  <p:cNvCxnSpPr>
                    <a:cxnSpLocks/>
                  </p:cNvCxnSpPr>
                  <p:nvPr/>
                </p:nvCxnSpPr>
                <p:spPr>
                  <a:xfrm>
                    <a:off x="10073580" y="351957"/>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9" name="等腰三角形 8">
                <a:extLst>
                  <a:ext uri="{FF2B5EF4-FFF2-40B4-BE49-F238E27FC236}">
                    <a16:creationId xmlns:a16="http://schemas.microsoft.com/office/drawing/2014/main" id="{92066957-7473-D7C4-D682-CC8F9342C5BF}"/>
                  </a:ext>
                </a:extLst>
              </p:cNvPr>
              <p:cNvSpPr/>
              <p:nvPr/>
            </p:nvSpPr>
            <p:spPr>
              <a:xfrm>
                <a:off x="9057722" y="543422"/>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文本框 5">
              <a:extLst>
                <a:ext uri="{FF2B5EF4-FFF2-40B4-BE49-F238E27FC236}">
                  <a16:creationId xmlns:a16="http://schemas.microsoft.com/office/drawing/2014/main" id="{D754F0B8-73E1-D80E-365F-093FF93FF1E4}"/>
                </a:ext>
              </a:extLst>
            </p:cNvPr>
            <p:cNvSpPr txBox="1"/>
            <p:nvPr/>
          </p:nvSpPr>
          <p:spPr>
            <a:xfrm>
              <a:off x="749807" y="144630"/>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原理简介</a:t>
              </a:r>
            </a:p>
          </p:txBody>
        </p:sp>
        <p:pic>
          <p:nvPicPr>
            <p:cNvPr id="7" name="图片 6">
              <a:extLst>
                <a:ext uri="{FF2B5EF4-FFF2-40B4-BE49-F238E27FC236}">
                  <a16:creationId xmlns:a16="http://schemas.microsoft.com/office/drawing/2014/main" id="{C5D4665E-8E30-F328-0495-7630AFBFBB32}"/>
                </a:ext>
              </a:extLst>
            </p:cNvPr>
            <p:cNvPicPr>
              <a:picLocks noChangeAspect="1"/>
            </p:cNvPicPr>
            <p:nvPr/>
          </p:nvPicPr>
          <p:blipFill>
            <a:blip r:embed="rId5"/>
            <a:stretch>
              <a:fillRect/>
            </a:stretch>
          </p:blipFill>
          <p:spPr>
            <a:xfrm>
              <a:off x="148038" y="112688"/>
              <a:ext cx="457200" cy="457200"/>
            </a:xfrm>
            <a:prstGeom prst="rect">
              <a:avLst/>
            </a:prstGeom>
          </p:spPr>
        </p:pic>
      </p:grpSp>
    </p:spTree>
    <p:extLst>
      <p:ext uri="{BB962C8B-B14F-4D97-AF65-F5344CB8AC3E}">
        <p14:creationId xmlns:p14="http://schemas.microsoft.com/office/powerpoint/2010/main" val="904189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56CC4895-6D9B-431F-926C-FD07CB6FBFE9}"/>
              </a:ext>
            </a:extLst>
          </p:cNvPr>
          <p:cNvSpPr txBox="1"/>
          <p:nvPr/>
        </p:nvSpPr>
        <p:spPr>
          <a:xfrm>
            <a:off x="2677644" y="1556792"/>
            <a:ext cx="656730" cy="207045"/>
          </a:xfrm>
          <a:prstGeom prst="rect">
            <a:avLst/>
          </a:prstGeom>
          <a:noFill/>
        </p:spPr>
        <p:txBody>
          <a:bodyPr wrap="square">
            <a:spAutoFit/>
          </a:bodyPr>
          <a:lstStyle/>
          <a:p>
            <a:pPr algn="ctr"/>
            <a:endParaRPr lang="en-US" altLang="zh-CN" sz="1800" b="1" dirty="0">
              <a:solidFill>
                <a:schemeClr val="tx1"/>
              </a:solidFill>
              <a:latin typeface="Times New Roman" panose="02020603050405020304" pitchFamily="18" charset="0"/>
              <a:cs typeface="Times New Roman" panose="02020603050405020304" pitchFamily="18" charset="0"/>
            </a:endParaRPr>
          </a:p>
        </p:txBody>
      </p:sp>
      <p:sp>
        <p:nvSpPr>
          <p:cNvPr id="41" name="iṡ1íḋe">
            <a:extLst>
              <a:ext uri="{FF2B5EF4-FFF2-40B4-BE49-F238E27FC236}">
                <a16:creationId xmlns:a16="http://schemas.microsoft.com/office/drawing/2014/main" id="{B46C00E4-DC8B-D128-6224-2B5B2D51DC35}"/>
              </a:ext>
            </a:extLst>
          </p:cNvPr>
          <p:cNvSpPr/>
          <p:nvPr/>
        </p:nvSpPr>
        <p:spPr>
          <a:xfrm>
            <a:off x="0" y="5661248"/>
            <a:ext cx="12215105" cy="1189404"/>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sp>
        <p:nvSpPr>
          <p:cNvPr id="123" name="Rectangle 4">
            <a:extLst>
              <a:ext uri="{FF2B5EF4-FFF2-40B4-BE49-F238E27FC236}">
                <a16:creationId xmlns:a16="http://schemas.microsoft.com/office/drawing/2014/main" id="{26DC6A97-FE58-479A-B163-4CF3D10A8B98}"/>
              </a:ext>
            </a:extLst>
          </p:cNvPr>
          <p:cNvSpPr>
            <a:spLocks noChangeArrowheads="1"/>
          </p:cNvSpPr>
          <p:nvPr/>
        </p:nvSpPr>
        <p:spPr bwMode="auto">
          <a:xfrm>
            <a:off x="498912" y="9291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矩形 42">
            <a:extLst>
              <a:ext uri="{FF2B5EF4-FFF2-40B4-BE49-F238E27FC236}">
                <a16:creationId xmlns:a16="http://schemas.microsoft.com/office/drawing/2014/main" id="{B8BF2E88-FA1B-47C5-8B98-3A92D3D084D4}"/>
              </a:ext>
            </a:extLst>
          </p:cNvPr>
          <p:cNvSpPr/>
          <p:nvPr/>
        </p:nvSpPr>
        <p:spPr>
          <a:xfrm>
            <a:off x="341617"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9902D212-FE93-4ED2-B69F-4DAD63B99C1C}"/>
              </a:ext>
            </a:extLst>
          </p:cNvPr>
          <p:cNvSpPr/>
          <p:nvPr/>
        </p:nvSpPr>
        <p:spPr>
          <a:xfrm>
            <a:off x="8960038" y="518689"/>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BE59D681-73CA-C299-DC8A-745285EF619C}"/>
              </a:ext>
            </a:extLst>
          </p:cNvPr>
          <p:cNvSpPr txBox="1"/>
          <p:nvPr/>
        </p:nvSpPr>
        <p:spPr>
          <a:xfrm>
            <a:off x="-23806" y="185648"/>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原理简介</a:t>
            </a:r>
          </a:p>
        </p:txBody>
      </p:sp>
      <p:sp>
        <p:nvSpPr>
          <p:cNvPr id="5" name="矩形: 圆角 4">
            <a:extLst>
              <a:ext uri="{FF2B5EF4-FFF2-40B4-BE49-F238E27FC236}">
                <a16:creationId xmlns:a16="http://schemas.microsoft.com/office/drawing/2014/main" id="{A497DF20-6372-4193-8212-2ED5C4E3AB5B}"/>
              </a:ext>
            </a:extLst>
          </p:cNvPr>
          <p:cNvSpPr/>
          <p:nvPr/>
        </p:nvSpPr>
        <p:spPr>
          <a:xfrm>
            <a:off x="496764" y="956863"/>
            <a:ext cx="2572858" cy="409842"/>
          </a:xfrm>
          <a:prstGeom prst="roundRect">
            <a:avLst/>
          </a:prstGeom>
          <a:solidFill>
            <a:srgbClr val="F1F1F1"/>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Times New Roman" panose="02020603050405020304" pitchFamily="18" charset="0"/>
                <a:cs typeface="Times New Roman" panose="02020603050405020304" pitchFamily="18" charset="0"/>
              </a:rPr>
              <a:t>LSTM &amp; BiLSTM</a:t>
            </a:r>
          </a:p>
        </p:txBody>
      </p:sp>
      <p:sp>
        <p:nvSpPr>
          <p:cNvPr id="17" name="文本框 16">
            <a:extLst>
              <a:ext uri="{FF2B5EF4-FFF2-40B4-BE49-F238E27FC236}">
                <a16:creationId xmlns:a16="http://schemas.microsoft.com/office/drawing/2014/main" id="{D07CB1C6-A3A1-9EBF-7185-69532765E6D9}"/>
              </a:ext>
            </a:extLst>
          </p:cNvPr>
          <p:cNvSpPr txBox="1"/>
          <p:nvPr/>
        </p:nvSpPr>
        <p:spPr>
          <a:xfrm>
            <a:off x="119335" y="1703046"/>
            <a:ext cx="5904399" cy="374217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600" dirty="0" err="1">
                <a:solidFill>
                  <a:schemeClr val="tx1">
                    <a:lumMod val="65000"/>
                    <a:lumOff val="35000"/>
                  </a:schemeClr>
                </a:solidFill>
                <a:latin typeface="+mn-ea"/>
              </a:rPr>
              <a:t>BiLSTM</a:t>
            </a:r>
            <a:endParaRPr lang="en-US" altLang="zh-CN" sz="1600" dirty="0">
              <a:solidFill>
                <a:schemeClr val="tx1">
                  <a:lumMod val="65000"/>
                  <a:lumOff val="35000"/>
                </a:schemeClr>
              </a:solidFill>
              <a:latin typeface="+mn-ea"/>
            </a:endParaRPr>
          </a:p>
          <a:p>
            <a:pPr marL="742950" lvl="1" indent="-285750">
              <a:lnSpc>
                <a:spcPct val="150000"/>
              </a:lnSpc>
              <a:buFont typeface="Arial" panose="020B0604020202020204" pitchFamily="34" charset="0"/>
              <a:buChar char="•"/>
            </a:pPr>
            <a:r>
              <a:rPr lang="zh-CN" altLang="en-US" sz="1600" dirty="0">
                <a:solidFill>
                  <a:schemeClr val="tx1">
                    <a:lumMod val="65000"/>
                    <a:lumOff val="35000"/>
                  </a:schemeClr>
                </a:solidFill>
                <a:latin typeface="+mn-ea"/>
              </a:rPr>
              <a:t>利用</a:t>
            </a:r>
            <a:r>
              <a:rPr lang="en-US" altLang="zh-CN" sz="1600" dirty="0">
                <a:solidFill>
                  <a:schemeClr val="tx1">
                    <a:lumMod val="65000"/>
                    <a:lumOff val="35000"/>
                  </a:schemeClr>
                </a:solidFill>
                <a:latin typeface="+mn-ea"/>
              </a:rPr>
              <a:t>LSTM</a:t>
            </a:r>
            <a:r>
              <a:rPr lang="zh-CN" altLang="en-US" sz="1600" dirty="0">
                <a:solidFill>
                  <a:schemeClr val="tx1">
                    <a:lumMod val="65000"/>
                    <a:lumOff val="35000"/>
                  </a:schemeClr>
                </a:solidFill>
                <a:latin typeface="+mn-ea"/>
              </a:rPr>
              <a:t>对句子进行建模还存在一个问题：</a:t>
            </a:r>
            <a:r>
              <a:rPr lang="zh-CN" altLang="en-US" sz="1600" b="1" dirty="0">
                <a:solidFill>
                  <a:schemeClr val="tx1">
                    <a:lumMod val="65000"/>
                    <a:lumOff val="35000"/>
                  </a:schemeClr>
                </a:solidFill>
                <a:latin typeface="+mn-ea"/>
              </a:rPr>
              <a:t>无法编码从后到前的信息</a:t>
            </a:r>
            <a:r>
              <a:rPr lang="zh-CN" altLang="en-US" sz="1600" dirty="0">
                <a:solidFill>
                  <a:schemeClr val="tx1">
                    <a:lumMod val="65000"/>
                    <a:lumOff val="35000"/>
                  </a:schemeClr>
                </a:solidFill>
                <a:latin typeface="+mn-ea"/>
              </a:rPr>
              <a:t>。</a:t>
            </a:r>
            <a:endParaRPr lang="en-US" altLang="zh-CN" sz="1600" dirty="0">
              <a:solidFill>
                <a:schemeClr val="tx1">
                  <a:lumMod val="65000"/>
                  <a:lumOff val="35000"/>
                </a:schemeClr>
              </a:solidFill>
              <a:latin typeface="+mn-ea"/>
            </a:endParaRPr>
          </a:p>
          <a:p>
            <a:pPr marL="742950" lvl="1" indent="-285750">
              <a:lnSpc>
                <a:spcPct val="150000"/>
              </a:lnSpc>
              <a:buFont typeface="Arial" panose="020B0604020202020204" pitchFamily="34" charset="0"/>
              <a:buChar char="•"/>
            </a:pPr>
            <a:endParaRPr lang="en-US" altLang="zh-CN" sz="1600" dirty="0">
              <a:solidFill>
                <a:schemeClr val="tx1">
                  <a:lumMod val="65000"/>
                  <a:lumOff val="35000"/>
                </a:schemeClr>
              </a:solidFill>
              <a:latin typeface="+mn-ea"/>
            </a:endParaRPr>
          </a:p>
          <a:p>
            <a:pPr marL="742950" lvl="1" indent="-285750">
              <a:lnSpc>
                <a:spcPct val="150000"/>
              </a:lnSpc>
              <a:buFont typeface="Arial" panose="020B0604020202020204" pitchFamily="34" charset="0"/>
              <a:buChar char="•"/>
            </a:pPr>
            <a:r>
              <a:rPr lang="en-US" altLang="zh-CN" sz="1600" dirty="0">
                <a:solidFill>
                  <a:schemeClr val="tx1">
                    <a:lumMod val="65000"/>
                    <a:lumOff val="35000"/>
                  </a:schemeClr>
                </a:solidFill>
                <a:latin typeface="+mn-ea"/>
              </a:rPr>
              <a:t>BiLSTM</a:t>
            </a:r>
            <a:r>
              <a:rPr lang="zh-CN" altLang="en-US" sz="1600" dirty="0">
                <a:solidFill>
                  <a:schemeClr val="tx1">
                    <a:lumMod val="65000"/>
                    <a:lumOff val="35000"/>
                  </a:schemeClr>
                </a:solidFill>
                <a:latin typeface="+mn-ea"/>
              </a:rPr>
              <a:t>使用另一个</a:t>
            </a:r>
            <a:r>
              <a:rPr lang="en-US" altLang="zh-CN" sz="1600" dirty="0">
                <a:solidFill>
                  <a:schemeClr val="tx1">
                    <a:lumMod val="65000"/>
                    <a:lumOff val="35000"/>
                  </a:schemeClr>
                </a:solidFill>
                <a:latin typeface="+mn-ea"/>
              </a:rPr>
              <a:t>LSTM</a:t>
            </a:r>
            <a:r>
              <a:rPr lang="zh-CN" altLang="en-US" sz="1600" dirty="0">
                <a:solidFill>
                  <a:schemeClr val="tx1">
                    <a:lumMod val="65000"/>
                    <a:lumOff val="35000"/>
                  </a:schemeClr>
                </a:solidFill>
                <a:latin typeface="+mn-ea"/>
              </a:rPr>
              <a:t>从后往前获取信息，于是能够更好的捕捉双向的语义依赖。</a:t>
            </a:r>
            <a:endParaRPr lang="en-US" altLang="zh-CN" sz="1600" dirty="0">
              <a:solidFill>
                <a:schemeClr val="tx1">
                  <a:lumMod val="65000"/>
                  <a:lumOff val="35000"/>
                </a:schemeClr>
              </a:solidFill>
              <a:latin typeface="+mn-ea"/>
            </a:endParaRPr>
          </a:p>
          <a:p>
            <a:pPr marL="742950" lvl="1" indent="-285750">
              <a:lnSpc>
                <a:spcPct val="150000"/>
              </a:lnSpc>
              <a:buFont typeface="Arial" panose="020B0604020202020204" pitchFamily="34" charset="0"/>
              <a:buChar char="•"/>
            </a:pPr>
            <a:endParaRPr lang="en-US" altLang="zh-CN" sz="1600" dirty="0">
              <a:solidFill>
                <a:schemeClr val="tx1">
                  <a:lumMod val="65000"/>
                  <a:lumOff val="35000"/>
                </a:schemeClr>
              </a:solidFill>
              <a:latin typeface="+mn-ea"/>
            </a:endParaRPr>
          </a:p>
          <a:p>
            <a:pPr marL="742950" lvl="1" indent="-285750">
              <a:lnSpc>
                <a:spcPct val="150000"/>
              </a:lnSpc>
              <a:buFont typeface="Arial" panose="020B0604020202020204" pitchFamily="34" charset="0"/>
              <a:buChar char="•"/>
            </a:pPr>
            <a:r>
              <a:rPr lang="zh-CN" altLang="en-US" sz="1600" dirty="0">
                <a:solidFill>
                  <a:schemeClr val="tx1">
                    <a:lumMod val="65000"/>
                    <a:lumOff val="35000"/>
                  </a:schemeClr>
                </a:solidFill>
                <a:latin typeface="+mn-ea"/>
              </a:rPr>
              <a:t>如果把</a:t>
            </a:r>
            <a:r>
              <a:rPr lang="en-US" altLang="zh-CN" sz="1600" dirty="0">
                <a:solidFill>
                  <a:schemeClr val="tx1">
                    <a:lumMod val="65000"/>
                    <a:lumOff val="35000"/>
                  </a:schemeClr>
                </a:solidFill>
                <a:latin typeface="+mn-ea"/>
              </a:rPr>
              <a:t>BiLSTM</a:t>
            </a:r>
            <a:r>
              <a:rPr lang="zh-CN" altLang="en-US" sz="1600" dirty="0">
                <a:solidFill>
                  <a:schemeClr val="tx1">
                    <a:lumMod val="65000"/>
                    <a:lumOff val="35000"/>
                  </a:schemeClr>
                </a:solidFill>
                <a:latin typeface="+mn-ea"/>
              </a:rPr>
              <a:t>用于分类任务，最后将两个</a:t>
            </a:r>
            <a:r>
              <a:rPr lang="en-US" altLang="zh-CN" sz="1600" dirty="0">
                <a:solidFill>
                  <a:schemeClr val="tx1">
                    <a:lumMod val="65000"/>
                    <a:lumOff val="35000"/>
                  </a:schemeClr>
                </a:solidFill>
                <a:latin typeface="+mn-ea"/>
              </a:rPr>
              <a:t>LSTM</a:t>
            </a:r>
            <a:r>
              <a:rPr lang="zh-CN" altLang="en-US" sz="1600" dirty="0">
                <a:solidFill>
                  <a:schemeClr val="tx1">
                    <a:lumMod val="65000"/>
                    <a:lumOff val="35000"/>
                  </a:schemeClr>
                </a:solidFill>
                <a:latin typeface="+mn-ea"/>
              </a:rPr>
              <a:t>的隐状态输出进行拼接，通过</a:t>
            </a:r>
            <a:r>
              <a:rPr lang="en-US" altLang="zh-CN" sz="1600" dirty="0" err="1">
                <a:solidFill>
                  <a:schemeClr val="tx1">
                    <a:lumMod val="65000"/>
                    <a:lumOff val="35000"/>
                  </a:schemeClr>
                </a:solidFill>
                <a:latin typeface="+mn-ea"/>
              </a:rPr>
              <a:t>softmax</a:t>
            </a:r>
            <a:r>
              <a:rPr lang="zh-CN" altLang="en-US" sz="1600" dirty="0">
                <a:solidFill>
                  <a:schemeClr val="tx1">
                    <a:lumMod val="65000"/>
                    <a:lumOff val="35000"/>
                  </a:schemeClr>
                </a:solidFill>
                <a:latin typeface="+mn-ea"/>
              </a:rPr>
              <a:t>即可获得最终的预测。可见</a:t>
            </a:r>
            <a:r>
              <a:rPr lang="en-US" altLang="zh-CN" sz="1600" dirty="0">
                <a:solidFill>
                  <a:schemeClr val="tx1">
                    <a:lumMod val="65000"/>
                    <a:lumOff val="35000"/>
                  </a:schemeClr>
                </a:solidFill>
                <a:latin typeface="+mn-ea"/>
              </a:rPr>
              <a:t>BiLSTM</a:t>
            </a:r>
            <a:r>
              <a:rPr lang="zh-CN" altLang="en-US" sz="1600" dirty="0">
                <a:solidFill>
                  <a:schemeClr val="tx1">
                    <a:lumMod val="65000"/>
                    <a:lumOff val="35000"/>
                  </a:schemeClr>
                </a:solidFill>
                <a:latin typeface="+mn-ea"/>
              </a:rPr>
              <a:t>具有很强的提取语义信息的能力。</a:t>
            </a:r>
            <a:endParaRPr lang="en-US" altLang="zh-CN" sz="1600" dirty="0">
              <a:solidFill>
                <a:schemeClr val="tx1">
                  <a:lumMod val="65000"/>
                  <a:lumOff val="35000"/>
                </a:schemeClr>
              </a:solidFill>
              <a:latin typeface="+mn-ea"/>
            </a:endParaRPr>
          </a:p>
        </p:txBody>
      </p:sp>
      <p:pic>
        <p:nvPicPr>
          <p:cNvPr id="3" name="图片 2" descr="图表, 箱线图&#10;&#10;描述已自动生成">
            <a:extLst>
              <a:ext uri="{FF2B5EF4-FFF2-40B4-BE49-F238E27FC236}">
                <a16:creationId xmlns:a16="http://schemas.microsoft.com/office/drawing/2014/main" id="{39115594-1C4F-5A5B-BF10-E415BE15D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0302" y="1490924"/>
            <a:ext cx="5934255" cy="3306228"/>
          </a:xfrm>
          <a:prstGeom prst="rect">
            <a:avLst/>
          </a:prstGeom>
        </p:spPr>
      </p:pic>
      <p:grpSp>
        <p:nvGrpSpPr>
          <p:cNvPr id="2" name="组合 1">
            <a:extLst>
              <a:ext uri="{FF2B5EF4-FFF2-40B4-BE49-F238E27FC236}">
                <a16:creationId xmlns:a16="http://schemas.microsoft.com/office/drawing/2014/main" id="{2306F273-4E69-EF35-5403-0E4C9F201138}"/>
              </a:ext>
            </a:extLst>
          </p:cNvPr>
          <p:cNvGrpSpPr/>
          <p:nvPr/>
        </p:nvGrpSpPr>
        <p:grpSpPr>
          <a:xfrm>
            <a:off x="-23806" y="7348"/>
            <a:ext cx="12192000" cy="685300"/>
            <a:chOff x="-23806" y="7348"/>
            <a:chExt cx="12192000" cy="685300"/>
          </a:xfrm>
        </p:grpSpPr>
        <p:grpSp>
          <p:nvGrpSpPr>
            <p:cNvPr id="6" name="组合 5">
              <a:extLst>
                <a:ext uri="{FF2B5EF4-FFF2-40B4-BE49-F238E27FC236}">
                  <a16:creationId xmlns:a16="http://schemas.microsoft.com/office/drawing/2014/main" id="{CC97C8F8-AB0F-C3D6-101F-E4A3A5B164AC}"/>
                </a:ext>
              </a:extLst>
            </p:cNvPr>
            <p:cNvGrpSpPr/>
            <p:nvPr/>
          </p:nvGrpSpPr>
          <p:grpSpPr>
            <a:xfrm>
              <a:off x="-23806" y="7348"/>
              <a:ext cx="12192000" cy="685300"/>
              <a:chOff x="-23806" y="7348"/>
              <a:chExt cx="12192000" cy="685300"/>
            </a:xfrm>
          </p:grpSpPr>
          <p:grpSp>
            <p:nvGrpSpPr>
              <p:cNvPr id="9" name="组合 8">
                <a:extLst>
                  <a:ext uri="{FF2B5EF4-FFF2-40B4-BE49-F238E27FC236}">
                    <a16:creationId xmlns:a16="http://schemas.microsoft.com/office/drawing/2014/main" id="{234137AC-A5D6-34EE-2758-9D7EAD117BAD}"/>
                  </a:ext>
                </a:extLst>
              </p:cNvPr>
              <p:cNvGrpSpPr/>
              <p:nvPr/>
            </p:nvGrpSpPr>
            <p:grpSpPr>
              <a:xfrm>
                <a:off x="-23806" y="7348"/>
                <a:ext cx="12192000" cy="650874"/>
                <a:chOff x="-23806" y="7348"/>
                <a:chExt cx="12192000" cy="650874"/>
              </a:xfrm>
            </p:grpSpPr>
            <p:sp>
              <p:nvSpPr>
                <p:cNvPr id="11" name="矩形 10">
                  <a:extLst>
                    <a:ext uri="{FF2B5EF4-FFF2-40B4-BE49-F238E27FC236}">
                      <a16:creationId xmlns:a16="http://schemas.microsoft.com/office/drawing/2014/main" id="{F5CBFD5D-38A4-E095-2E2A-2CE510773A16}"/>
                    </a:ext>
                  </a:extLst>
                </p:cNvPr>
                <p:cNvSpPr/>
                <p:nvPr/>
              </p:nvSpPr>
              <p:spPr>
                <a:xfrm>
                  <a:off x="-23806" y="7348"/>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093B029C-74AB-585F-60FB-B59CE211D5CD}"/>
                    </a:ext>
                  </a:extLst>
                </p:cNvPr>
                <p:cNvGrpSpPr/>
                <p:nvPr/>
              </p:nvGrpSpPr>
              <p:grpSpPr>
                <a:xfrm>
                  <a:off x="7087719" y="182812"/>
                  <a:ext cx="4665529" cy="376211"/>
                  <a:chOff x="6744819" y="322512"/>
                  <a:chExt cx="4665529" cy="376211"/>
                </a:xfrm>
              </p:grpSpPr>
              <p:sp>
                <p:nvSpPr>
                  <p:cNvPr id="13" name="文本框 12">
                    <a:extLst>
                      <a:ext uri="{FF2B5EF4-FFF2-40B4-BE49-F238E27FC236}">
                        <a16:creationId xmlns:a16="http://schemas.microsoft.com/office/drawing/2014/main" id="{F4341FB1-EF2E-EC6C-EFA6-FB0975701E33}"/>
                      </a:ext>
                    </a:extLst>
                  </p:cNvPr>
                  <p:cNvSpPr txBox="1"/>
                  <p:nvPr/>
                </p:nvSpPr>
                <p:spPr>
                  <a:xfrm>
                    <a:off x="6744819" y="322512"/>
                    <a:ext cx="1315296" cy="369332"/>
                  </a:xfrm>
                  <a:prstGeom prst="rect">
                    <a:avLst/>
                  </a:prstGeom>
                  <a:noFill/>
                </p:spPr>
                <p:txBody>
                  <a:bodyPr wrap="squar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backbone</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14" name="文本框 13">
                    <a:extLst>
                      <a:ext uri="{FF2B5EF4-FFF2-40B4-BE49-F238E27FC236}">
                        <a16:creationId xmlns:a16="http://schemas.microsoft.com/office/drawing/2014/main" id="{691E95CB-5F52-84D9-DBCC-3BEEB07377CF}"/>
                      </a:ext>
                    </a:extLst>
                  </p:cNvPr>
                  <p:cNvSpPr txBox="1"/>
                  <p:nvPr/>
                </p:nvSpPr>
                <p:spPr>
                  <a:xfrm>
                    <a:off x="8060116" y="328340"/>
                    <a:ext cx="2049279"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LSTM &amp; BiLSTM</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15" name="文本框 14">
                    <a:extLst>
                      <a:ext uri="{FF2B5EF4-FFF2-40B4-BE49-F238E27FC236}">
                        <a16:creationId xmlns:a16="http://schemas.microsoft.com/office/drawing/2014/main" id="{61743BA0-9F6C-6EB6-8493-4F9AF3C94659}"/>
                      </a:ext>
                    </a:extLst>
                  </p:cNvPr>
                  <p:cNvSpPr txBox="1"/>
                  <p:nvPr/>
                </p:nvSpPr>
                <p:spPr>
                  <a:xfrm>
                    <a:off x="10055810" y="329391"/>
                    <a:ext cx="1354538"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 Attention</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16" name="直接连接符 15">
                    <a:extLst>
                      <a:ext uri="{FF2B5EF4-FFF2-40B4-BE49-F238E27FC236}">
                        <a16:creationId xmlns:a16="http://schemas.microsoft.com/office/drawing/2014/main" id="{C7AF44D1-56F9-2109-FC8B-73AF7559EACD}"/>
                      </a:ext>
                    </a:extLst>
                  </p:cNvPr>
                  <p:cNvCxnSpPr>
                    <a:cxnSpLocks/>
                  </p:cNvCxnSpPr>
                  <p:nvPr/>
                </p:nvCxnSpPr>
                <p:spPr>
                  <a:xfrm>
                    <a:off x="8060116" y="363204"/>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17DF129-F179-B748-CB0D-1037FA71CD24}"/>
                      </a:ext>
                    </a:extLst>
                  </p:cNvPr>
                  <p:cNvCxnSpPr>
                    <a:cxnSpLocks/>
                  </p:cNvCxnSpPr>
                  <p:nvPr/>
                </p:nvCxnSpPr>
                <p:spPr>
                  <a:xfrm>
                    <a:off x="10073580" y="351957"/>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0" name="等腰三角形 9">
                <a:extLst>
                  <a:ext uri="{FF2B5EF4-FFF2-40B4-BE49-F238E27FC236}">
                    <a16:creationId xmlns:a16="http://schemas.microsoft.com/office/drawing/2014/main" id="{2B41CD37-DCDC-F7CC-7F6C-F0592272D1A4}"/>
                  </a:ext>
                </a:extLst>
              </p:cNvPr>
              <p:cNvSpPr/>
              <p:nvPr/>
            </p:nvSpPr>
            <p:spPr>
              <a:xfrm>
                <a:off x="9057722" y="543422"/>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6">
              <a:extLst>
                <a:ext uri="{FF2B5EF4-FFF2-40B4-BE49-F238E27FC236}">
                  <a16:creationId xmlns:a16="http://schemas.microsoft.com/office/drawing/2014/main" id="{FBD8367F-C9D9-AF5D-69C7-987BDCE1AE38}"/>
                </a:ext>
              </a:extLst>
            </p:cNvPr>
            <p:cNvSpPr txBox="1"/>
            <p:nvPr/>
          </p:nvSpPr>
          <p:spPr>
            <a:xfrm>
              <a:off x="749807" y="144630"/>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原理简介</a:t>
              </a:r>
            </a:p>
          </p:txBody>
        </p:sp>
        <p:pic>
          <p:nvPicPr>
            <p:cNvPr id="8" name="图片 7">
              <a:extLst>
                <a:ext uri="{FF2B5EF4-FFF2-40B4-BE49-F238E27FC236}">
                  <a16:creationId xmlns:a16="http://schemas.microsoft.com/office/drawing/2014/main" id="{0BECFA7B-024D-2BA4-8E3E-0E6A96EA18DA}"/>
                </a:ext>
              </a:extLst>
            </p:cNvPr>
            <p:cNvPicPr>
              <a:picLocks noChangeAspect="1"/>
            </p:cNvPicPr>
            <p:nvPr/>
          </p:nvPicPr>
          <p:blipFill>
            <a:blip r:embed="rId4"/>
            <a:stretch>
              <a:fillRect/>
            </a:stretch>
          </p:blipFill>
          <p:spPr>
            <a:xfrm>
              <a:off x="148038" y="112688"/>
              <a:ext cx="457200" cy="457200"/>
            </a:xfrm>
            <a:prstGeom prst="rect">
              <a:avLst/>
            </a:prstGeom>
          </p:spPr>
        </p:pic>
      </p:grpSp>
    </p:spTree>
    <p:extLst>
      <p:ext uri="{BB962C8B-B14F-4D97-AF65-F5344CB8AC3E}">
        <p14:creationId xmlns:p14="http://schemas.microsoft.com/office/powerpoint/2010/main" val="10083770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56CC4895-6D9B-431F-926C-FD07CB6FBFE9}"/>
              </a:ext>
            </a:extLst>
          </p:cNvPr>
          <p:cNvSpPr txBox="1"/>
          <p:nvPr/>
        </p:nvSpPr>
        <p:spPr>
          <a:xfrm>
            <a:off x="2677644" y="1556792"/>
            <a:ext cx="656730" cy="207045"/>
          </a:xfrm>
          <a:prstGeom prst="rect">
            <a:avLst/>
          </a:prstGeom>
          <a:noFill/>
        </p:spPr>
        <p:txBody>
          <a:bodyPr wrap="square">
            <a:spAutoFit/>
          </a:bodyPr>
          <a:lstStyle/>
          <a:p>
            <a:pPr algn="ctr"/>
            <a:endParaRPr lang="en-US" altLang="zh-CN" sz="1800" b="1" dirty="0">
              <a:solidFill>
                <a:schemeClr val="tx1"/>
              </a:solidFill>
              <a:latin typeface="Times New Roman" panose="02020603050405020304" pitchFamily="18" charset="0"/>
              <a:cs typeface="Times New Roman" panose="02020603050405020304" pitchFamily="18" charset="0"/>
            </a:endParaRPr>
          </a:p>
        </p:txBody>
      </p:sp>
      <p:sp>
        <p:nvSpPr>
          <p:cNvPr id="41" name="iṡ1íḋe">
            <a:extLst>
              <a:ext uri="{FF2B5EF4-FFF2-40B4-BE49-F238E27FC236}">
                <a16:creationId xmlns:a16="http://schemas.microsoft.com/office/drawing/2014/main" id="{B46C00E4-DC8B-D128-6224-2B5B2D51DC35}"/>
              </a:ext>
            </a:extLst>
          </p:cNvPr>
          <p:cNvSpPr/>
          <p:nvPr/>
        </p:nvSpPr>
        <p:spPr>
          <a:xfrm>
            <a:off x="-23105" y="5661248"/>
            <a:ext cx="12215105" cy="1189404"/>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sp>
        <p:nvSpPr>
          <p:cNvPr id="123" name="Rectangle 4">
            <a:extLst>
              <a:ext uri="{FF2B5EF4-FFF2-40B4-BE49-F238E27FC236}">
                <a16:creationId xmlns:a16="http://schemas.microsoft.com/office/drawing/2014/main" id="{26DC6A97-FE58-479A-B163-4CF3D10A8B98}"/>
              </a:ext>
            </a:extLst>
          </p:cNvPr>
          <p:cNvSpPr>
            <a:spLocks noChangeArrowheads="1"/>
          </p:cNvSpPr>
          <p:nvPr/>
        </p:nvSpPr>
        <p:spPr bwMode="auto">
          <a:xfrm>
            <a:off x="498912" y="9291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矩形 42">
            <a:extLst>
              <a:ext uri="{FF2B5EF4-FFF2-40B4-BE49-F238E27FC236}">
                <a16:creationId xmlns:a16="http://schemas.microsoft.com/office/drawing/2014/main" id="{B8BF2E88-FA1B-47C5-8B98-3A92D3D084D4}"/>
              </a:ext>
            </a:extLst>
          </p:cNvPr>
          <p:cNvSpPr/>
          <p:nvPr/>
        </p:nvSpPr>
        <p:spPr>
          <a:xfrm>
            <a:off x="341617"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9902D212-FE93-4ED2-B69F-4DAD63B99C1C}"/>
              </a:ext>
            </a:extLst>
          </p:cNvPr>
          <p:cNvSpPr/>
          <p:nvPr/>
        </p:nvSpPr>
        <p:spPr>
          <a:xfrm>
            <a:off x="10636772" y="530686"/>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BE59D681-73CA-C299-DC8A-745285EF619C}"/>
              </a:ext>
            </a:extLst>
          </p:cNvPr>
          <p:cNvSpPr txBox="1"/>
          <p:nvPr/>
        </p:nvSpPr>
        <p:spPr>
          <a:xfrm>
            <a:off x="-23806" y="185648"/>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原理简介</a:t>
            </a:r>
          </a:p>
        </p:txBody>
      </p:sp>
      <p:sp>
        <p:nvSpPr>
          <p:cNvPr id="5" name="矩形: 圆角 4">
            <a:extLst>
              <a:ext uri="{FF2B5EF4-FFF2-40B4-BE49-F238E27FC236}">
                <a16:creationId xmlns:a16="http://schemas.microsoft.com/office/drawing/2014/main" id="{A497DF20-6372-4193-8212-2ED5C4E3AB5B}"/>
              </a:ext>
            </a:extLst>
          </p:cNvPr>
          <p:cNvSpPr/>
          <p:nvPr/>
        </p:nvSpPr>
        <p:spPr>
          <a:xfrm>
            <a:off x="496764" y="956863"/>
            <a:ext cx="2572858" cy="409842"/>
          </a:xfrm>
          <a:prstGeom prst="roundRect">
            <a:avLst/>
          </a:prstGeom>
          <a:solidFill>
            <a:srgbClr val="F1F1F1"/>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Times New Roman" panose="02020603050405020304" pitchFamily="18" charset="0"/>
                <a:cs typeface="Times New Roman" panose="02020603050405020304" pitchFamily="18" charset="0"/>
              </a:rPr>
              <a:t>Attention</a:t>
            </a:r>
          </a:p>
        </p:txBody>
      </p:sp>
      <p:sp>
        <p:nvSpPr>
          <p:cNvPr id="17" name="文本框 16">
            <a:extLst>
              <a:ext uri="{FF2B5EF4-FFF2-40B4-BE49-F238E27FC236}">
                <a16:creationId xmlns:a16="http://schemas.microsoft.com/office/drawing/2014/main" id="{D07CB1C6-A3A1-9EBF-7185-69532765E6D9}"/>
              </a:ext>
            </a:extLst>
          </p:cNvPr>
          <p:cNvSpPr txBox="1"/>
          <p:nvPr/>
        </p:nvSpPr>
        <p:spPr>
          <a:xfrm>
            <a:off x="250837" y="1673876"/>
            <a:ext cx="6051726" cy="374217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b="0" i="0" dirty="0">
                <a:solidFill>
                  <a:srgbClr val="4D4D4D"/>
                </a:solidFill>
                <a:effectLst/>
                <a:latin typeface="-apple-system"/>
              </a:rPr>
              <a:t>传统</a:t>
            </a:r>
            <a:r>
              <a:rPr lang="en-US" altLang="zh-CN" sz="1600" b="0" i="0" dirty="0">
                <a:solidFill>
                  <a:srgbClr val="4D4D4D"/>
                </a:solidFill>
                <a:effectLst/>
                <a:latin typeface="-apple-system"/>
              </a:rPr>
              <a:t>seq2seq</a:t>
            </a:r>
            <a:r>
              <a:rPr lang="zh-CN" altLang="en-US" sz="1600" b="0" i="0" dirty="0">
                <a:solidFill>
                  <a:srgbClr val="4D4D4D"/>
                </a:solidFill>
                <a:effectLst/>
                <a:latin typeface="-apple-system"/>
              </a:rPr>
              <a:t>模型中</a:t>
            </a:r>
            <a:r>
              <a:rPr lang="en-US" altLang="zh-CN" sz="1600" b="0" i="0" dirty="0">
                <a:solidFill>
                  <a:srgbClr val="4D4D4D"/>
                </a:solidFill>
                <a:effectLst/>
                <a:latin typeface="-apple-system"/>
              </a:rPr>
              <a:t>encoder</a:t>
            </a:r>
            <a:r>
              <a:rPr lang="zh-CN" altLang="en-US" sz="1600" b="0" i="0" dirty="0">
                <a:solidFill>
                  <a:srgbClr val="4D4D4D"/>
                </a:solidFill>
                <a:effectLst/>
                <a:latin typeface="-apple-system"/>
              </a:rPr>
              <a:t>将输入序列编码成一个</a:t>
            </a:r>
            <a:r>
              <a:rPr lang="en-US" altLang="zh-CN" sz="1600" b="0" i="0" dirty="0">
                <a:solidFill>
                  <a:srgbClr val="4D4D4D"/>
                </a:solidFill>
                <a:effectLst/>
                <a:latin typeface="-apple-system"/>
              </a:rPr>
              <a:t>context</a:t>
            </a:r>
            <a:r>
              <a:rPr lang="zh-CN" altLang="en-US" sz="1600" b="0" i="0" dirty="0">
                <a:solidFill>
                  <a:srgbClr val="4D4D4D"/>
                </a:solidFill>
                <a:effectLst/>
                <a:latin typeface="-apple-system"/>
              </a:rPr>
              <a:t>向量，</a:t>
            </a:r>
            <a:r>
              <a:rPr lang="en-US" altLang="zh-CN" sz="1600" b="0" i="0" dirty="0">
                <a:solidFill>
                  <a:srgbClr val="4D4D4D"/>
                </a:solidFill>
                <a:effectLst/>
                <a:latin typeface="-apple-system"/>
              </a:rPr>
              <a:t>decoder</a:t>
            </a:r>
            <a:r>
              <a:rPr lang="zh-CN" altLang="en-US" sz="1600" b="0" i="0" dirty="0">
                <a:solidFill>
                  <a:srgbClr val="4D4D4D"/>
                </a:solidFill>
                <a:effectLst/>
                <a:latin typeface="-apple-system"/>
              </a:rPr>
              <a:t>将</a:t>
            </a:r>
            <a:r>
              <a:rPr lang="en-US" altLang="zh-CN" sz="1600" b="0" i="0" dirty="0">
                <a:solidFill>
                  <a:srgbClr val="4D4D4D"/>
                </a:solidFill>
                <a:effectLst/>
                <a:latin typeface="-apple-system"/>
              </a:rPr>
              <a:t>context</a:t>
            </a:r>
            <a:r>
              <a:rPr lang="zh-CN" altLang="en-US" sz="1600" b="0" i="0" dirty="0">
                <a:solidFill>
                  <a:srgbClr val="4D4D4D"/>
                </a:solidFill>
                <a:effectLst/>
                <a:latin typeface="-apple-system"/>
              </a:rPr>
              <a:t>向量作为初始隐状态，生成目标序列。随着输入序列长度的增加，</a:t>
            </a:r>
            <a:r>
              <a:rPr lang="zh-CN" altLang="en-US" sz="1600" b="1" dirty="0">
                <a:solidFill>
                  <a:schemeClr val="tx1">
                    <a:lumMod val="65000"/>
                    <a:lumOff val="35000"/>
                  </a:schemeClr>
                </a:solidFill>
                <a:effectLst/>
              </a:rPr>
              <a:t>编码器难以将所有输入信息编码为单一</a:t>
            </a:r>
            <a:r>
              <a:rPr lang="en-US" altLang="zh-CN" sz="1600" b="1" dirty="0">
                <a:solidFill>
                  <a:schemeClr val="tx1">
                    <a:lumMod val="65000"/>
                    <a:lumOff val="35000"/>
                  </a:schemeClr>
                </a:solidFill>
                <a:effectLst/>
              </a:rPr>
              <a:t>context</a:t>
            </a:r>
            <a:r>
              <a:rPr lang="zh-CN" altLang="en-US" sz="1600" b="1" dirty="0">
                <a:solidFill>
                  <a:schemeClr val="tx1">
                    <a:lumMod val="65000"/>
                    <a:lumOff val="35000"/>
                  </a:schemeClr>
                </a:solidFill>
                <a:effectLst/>
              </a:rPr>
              <a:t>向量</a:t>
            </a:r>
            <a:r>
              <a:rPr lang="zh-CN" altLang="en-US" sz="1600" b="0" i="0" dirty="0">
                <a:solidFill>
                  <a:srgbClr val="4D4D4D"/>
                </a:solidFill>
                <a:effectLst/>
                <a:latin typeface="-apple-system"/>
              </a:rPr>
              <a:t>，编码信息缺失，难以完成高质量的解码。</a:t>
            </a:r>
            <a:endParaRPr lang="en-US" altLang="zh-CN" sz="1600" b="0" i="0" dirty="0">
              <a:solidFill>
                <a:srgbClr val="4D4D4D"/>
              </a:solidFill>
              <a:effectLst/>
              <a:latin typeface="-apple-system"/>
            </a:endParaRPr>
          </a:p>
          <a:p>
            <a:pPr marL="285750" indent="-285750">
              <a:lnSpc>
                <a:spcPct val="150000"/>
              </a:lnSpc>
              <a:buFont typeface="Arial" panose="020B0604020202020204" pitchFamily="34" charset="0"/>
              <a:buChar char="•"/>
            </a:pPr>
            <a:endParaRPr lang="en-US" altLang="zh-CN" sz="1600" b="0" i="0" dirty="0">
              <a:solidFill>
                <a:srgbClr val="4D4D4D"/>
              </a:solidFill>
              <a:effectLst/>
              <a:latin typeface="-apple-system"/>
            </a:endParaRPr>
          </a:p>
          <a:p>
            <a:pPr marL="285750" indent="-285750">
              <a:lnSpc>
                <a:spcPct val="150000"/>
              </a:lnSpc>
              <a:buFont typeface="Wingdings" panose="05000000000000000000" pitchFamily="2" charset="2"/>
              <a:buChar char="Ø"/>
            </a:pPr>
            <a:r>
              <a:rPr lang="zh-CN" altLang="en-US" sz="1600" dirty="0">
                <a:solidFill>
                  <a:schemeClr val="tx1">
                    <a:lumMod val="65000"/>
                    <a:lumOff val="35000"/>
                  </a:schemeClr>
                </a:solidFill>
                <a:latin typeface="+mn-ea"/>
              </a:rPr>
              <a:t>注意力机制是在每个时刻解码时，基于当前时刻解码器的隐状态、输入或输出等信息，</a:t>
            </a:r>
            <a:r>
              <a:rPr lang="zh-CN" altLang="en-US" sz="1600" b="1" dirty="0">
                <a:solidFill>
                  <a:schemeClr val="tx1">
                    <a:lumMod val="65000"/>
                    <a:lumOff val="35000"/>
                  </a:schemeClr>
                </a:solidFill>
                <a:latin typeface="+mn-ea"/>
              </a:rPr>
              <a:t>计算其对输入序列各位置隐状态的注意力（分数）并加权生成</a:t>
            </a:r>
            <a:r>
              <a:rPr lang="en-US" altLang="zh-CN" sz="1600" b="1" dirty="0">
                <a:solidFill>
                  <a:schemeClr val="tx1">
                    <a:lumMod val="65000"/>
                    <a:lumOff val="35000"/>
                  </a:schemeClr>
                </a:solidFill>
                <a:latin typeface="+mn-ea"/>
              </a:rPr>
              <a:t>context</a:t>
            </a:r>
            <a:r>
              <a:rPr lang="zh-CN" altLang="en-US" sz="1600" b="1" dirty="0">
                <a:solidFill>
                  <a:schemeClr val="tx1">
                    <a:lumMod val="65000"/>
                    <a:lumOff val="35000"/>
                  </a:schemeClr>
                </a:solidFill>
                <a:latin typeface="+mn-ea"/>
              </a:rPr>
              <a:t>向量用于当前时刻解码</a:t>
            </a:r>
            <a:r>
              <a:rPr lang="zh-CN" altLang="en-US" sz="1600" dirty="0">
                <a:solidFill>
                  <a:schemeClr val="tx1">
                    <a:lumMod val="65000"/>
                    <a:lumOff val="35000"/>
                  </a:schemeClr>
                </a:solidFill>
                <a:latin typeface="+mn-ea"/>
              </a:rPr>
              <a:t>。</a:t>
            </a:r>
            <a:r>
              <a:rPr lang="zh-CN" altLang="en-US" sz="1600" dirty="0">
                <a:solidFill>
                  <a:srgbClr val="B10701"/>
                </a:solidFill>
                <a:latin typeface="+mn-ea"/>
              </a:rPr>
              <a:t>引入注意力机制，使得不同时刻的解码能够关注不同位置的输入信息，提高预测准确性</a:t>
            </a:r>
            <a:r>
              <a:rPr lang="zh-CN" altLang="en-US" sz="1600" dirty="0">
                <a:solidFill>
                  <a:schemeClr val="tx1">
                    <a:lumMod val="65000"/>
                    <a:lumOff val="35000"/>
                  </a:schemeClr>
                </a:solidFill>
                <a:latin typeface="+mn-ea"/>
              </a:rPr>
              <a:t>。</a:t>
            </a:r>
          </a:p>
        </p:txBody>
      </p:sp>
      <p:grpSp>
        <p:nvGrpSpPr>
          <p:cNvPr id="2" name="组合 1">
            <a:extLst>
              <a:ext uri="{FF2B5EF4-FFF2-40B4-BE49-F238E27FC236}">
                <a16:creationId xmlns:a16="http://schemas.microsoft.com/office/drawing/2014/main" id="{BB2FDAD6-9577-7DCB-7F43-01797110C692}"/>
              </a:ext>
            </a:extLst>
          </p:cNvPr>
          <p:cNvGrpSpPr/>
          <p:nvPr/>
        </p:nvGrpSpPr>
        <p:grpSpPr>
          <a:xfrm>
            <a:off x="-23806" y="7348"/>
            <a:ext cx="12192000" cy="686407"/>
            <a:chOff x="-23806" y="7348"/>
            <a:chExt cx="12192000" cy="686407"/>
          </a:xfrm>
        </p:grpSpPr>
        <p:grpSp>
          <p:nvGrpSpPr>
            <p:cNvPr id="3" name="组合 2">
              <a:extLst>
                <a:ext uri="{FF2B5EF4-FFF2-40B4-BE49-F238E27FC236}">
                  <a16:creationId xmlns:a16="http://schemas.microsoft.com/office/drawing/2014/main" id="{8311BB7E-12A8-B748-EB78-01B011178D2C}"/>
                </a:ext>
              </a:extLst>
            </p:cNvPr>
            <p:cNvGrpSpPr/>
            <p:nvPr/>
          </p:nvGrpSpPr>
          <p:grpSpPr>
            <a:xfrm>
              <a:off x="-23806" y="7348"/>
              <a:ext cx="12192000" cy="686407"/>
              <a:chOff x="-23806" y="7348"/>
              <a:chExt cx="12192000" cy="686407"/>
            </a:xfrm>
          </p:grpSpPr>
          <p:grpSp>
            <p:nvGrpSpPr>
              <p:cNvPr id="9" name="组合 8">
                <a:extLst>
                  <a:ext uri="{FF2B5EF4-FFF2-40B4-BE49-F238E27FC236}">
                    <a16:creationId xmlns:a16="http://schemas.microsoft.com/office/drawing/2014/main" id="{DA9FD013-B4B3-46A6-58EE-99D630559824}"/>
                  </a:ext>
                </a:extLst>
              </p:cNvPr>
              <p:cNvGrpSpPr/>
              <p:nvPr/>
            </p:nvGrpSpPr>
            <p:grpSpPr>
              <a:xfrm>
                <a:off x="-23806" y="7348"/>
                <a:ext cx="12192000" cy="650874"/>
                <a:chOff x="-23806" y="7348"/>
                <a:chExt cx="12192000" cy="650874"/>
              </a:xfrm>
            </p:grpSpPr>
            <p:sp>
              <p:nvSpPr>
                <p:cNvPr id="11" name="矩形 10">
                  <a:extLst>
                    <a:ext uri="{FF2B5EF4-FFF2-40B4-BE49-F238E27FC236}">
                      <a16:creationId xmlns:a16="http://schemas.microsoft.com/office/drawing/2014/main" id="{83515231-0CE0-707D-C951-42984BC31A2B}"/>
                    </a:ext>
                  </a:extLst>
                </p:cNvPr>
                <p:cNvSpPr/>
                <p:nvPr/>
              </p:nvSpPr>
              <p:spPr>
                <a:xfrm>
                  <a:off x="-23806" y="7348"/>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34403A93-5DAF-9FE3-5F55-4B911183D962}"/>
                    </a:ext>
                  </a:extLst>
                </p:cNvPr>
                <p:cNvGrpSpPr/>
                <p:nvPr/>
              </p:nvGrpSpPr>
              <p:grpSpPr>
                <a:xfrm>
                  <a:off x="7087719" y="182812"/>
                  <a:ext cx="4665529" cy="389911"/>
                  <a:chOff x="6744819" y="322512"/>
                  <a:chExt cx="4665529" cy="389911"/>
                </a:xfrm>
              </p:grpSpPr>
              <p:sp>
                <p:nvSpPr>
                  <p:cNvPr id="13" name="文本框 12">
                    <a:extLst>
                      <a:ext uri="{FF2B5EF4-FFF2-40B4-BE49-F238E27FC236}">
                        <a16:creationId xmlns:a16="http://schemas.microsoft.com/office/drawing/2014/main" id="{51F67558-BACB-BF86-7D68-5D29ACAB8A6A}"/>
                      </a:ext>
                    </a:extLst>
                  </p:cNvPr>
                  <p:cNvSpPr txBox="1"/>
                  <p:nvPr/>
                </p:nvSpPr>
                <p:spPr>
                  <a:xfrm>
                    <a:off x="6744819" y="322512"/>
                    <a:ext cx="1315296" cy="369332"/>
                  </a:xfrm>
                  <a:prstGeom prst="rect">
                    <a:avLst/>
                  </a:prstGeom>
                  <a:noFill/>
                </p:spPr>
                <p:txBody>
                  <a:bodyPr wrap="squar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backbone</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14" name="文本框 13">
                    <a:extLst>
                      <a:ext uri="{FF2B5EF4-FFF2-40B4-BE49-F238E27FC236}">
                        <a16:creationId xmlns:a16="http://schemas.microsoft.com/office/drawing/2014/main" id="{406B3C41-A296-2DE2-D34A-D76A4D1EF905}"/>
                      </a:ext>
                    </a:extLst>
                  </p:cNvPr>
                  <p:cNvSpPr txBox="1"/>
                  <p:nvPr/>
                </p:nvSpPr>
                <p:spPr>
                  <a:xfrm>
                    <a:off x="8060116" y="343091"/>
                    <a:ext cx="2049279"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LSTM &amp; BiLSTM</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15" name="文本框 14">
                    <a:extLst>
                      <a:ext uri="{FF2B5EF4-FFF2-40B4-BE49-F238E27FC236}">
                        <a16:creationId xmlns:a16="http://schemas.microsoft.com/office/drawing/2014/main" id="{6069E8E3-1C2B-5A33-9AB9-1B3844A084DD}"/>
                      </a:ext>
                    </a:extLst>
                  </p:cNvPr>
                  <p:cNvSpPr txBox="1"/>
                  <p:nvPr/>
                </p:nvSpPr>
                <p:spPr>
                  <a:xfrm>
                    <a:off x="10055810" y="329391"/>
                    <a:ext cx="1354538"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 Attention</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16" name="直接连接符 15">
                    <a:extLst>
                      <a:ext uri="{FF2B5EF4-FFF2-40B4-BE49-F238E27FC236}">
                        <a16:creationId xmlns:a16="http://schemas.microsoft.com/office/drawing/2014/main" id="{AE5FB11F-6D84-5D6D-3FEF-B05265BB188D}"/>
                      </a:ext>
                    </a:extLst>
                  </p:cNvPr>
                  <p:cNvCxnSpPr>
                    <a:cxnSpLocks/>
                  </p:cNvCxnSpPr>
                  <p:nvPr/>
                </p:nvCxnSpPr>
                <p:spPr>
                  <a:xfrm>
                    <a:off x="8060116" y="363204"/>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B705592-DAB8-FACA-2E1B-2EFFE016603E}"/>
                      </a:ext>
                    </a:extLst>
                  </p:cNvPr>
                  <p:cNvCxnSpPr>
                    <a:cxnSpLocks/>
                  </p:cNvCxnSpPr>
                  <p:nvPr/>
                </p:nvCxnSpPr>
                <p:spPr>
                  <a:xfrm>
                    <a:off x="10073580" y="351957"/>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0" name="等腰三角形 9">
                <a:extLst>
                  <a:ext uri="{FF2B5EF4-FFF2-40B4-BE49-F238E27FC236}">
                    <a16:creationId xmlns:a16="http://schemas.microsoft.com/office/drawing/2014/main" id="{47E181D3-C978-F386-A67F-FCC4EF62203A}"/>
                  </a:ext>
                </a:extLst>
              </p:cNvPr>
              <p:cNvSpPr/>
              <p:nvPr/>
            </p:nvSpPr>
            <p:spPr>
              <a:xfrm>
                <a:off x="10723912" y="544529"/>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6">
              <a:extLst>
                <a:ext uri="{FF2B5EF4-FFF2-40B4-BE49-F238E27FC236}">
                  <a16:creationId xmlns:a16="http://schemas.microsoft.com/office/drawing/2014/main" id="{6846C6B4-A6E3-6C9E-1ACC-9613D88EEA13}"/>
                </a:ext>
              </a:extLst>
            </p:cNvPr>
            <p:cNvSpPr txBox="1"/>
            <p:nvPr/>
          </p:nvSpPr>
          <p:spPr>
            <a:xfrm>
              <a:off x="749807" y="144630"/>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原理简介</a:t>
              </a:r>
            </a:p>
          </p:txBody>
        </p:sp>
        <p:pic>
          <p:nvPicPr>
            <p:cNvPr id="8" name="图片 7">
              <a:extLst>
                <a:ext uri="{FF2B5EF4-FFF2-40B4-BE49-F238E27FC236}">
                  <a16:creationId xmlns:a16="http://schemas.microsoft.com/office/drawing/2014/main" id="{0BBF477D-493A-30F3-70EA-F81D6295C5BD}"/>
                </a:ext>
              </a:extLst>
            </p:cNvPr>
            <p:cNvPicPr>
              <a:picLocks noChangeAspect="1"/>
            </p:cNvPicPr>
            <p:nvPr/>
          </p:nvPicPr>
          <p:blipFill>
            <a:blip r:embed="rId3"/>
            <a:stretch>
              <a:fillRect/>
            </a:stretch>
          </p:blipFill>
          <p:spPr>
            <a:xfrm>
              <a:off x="148038" y="112688"/>
              <a:ext cx="457200" cy="457200"/>
            </a:xfrm>
            <a:prstGeom prst="rect">
              <a:avLst/>
            </a:prstGeom>
          </p:spPr>
        </p:pic>
      </p:grpSp>
      <p:sp>
        <p:nvSpPr>
          <p:cNvPr id="19" name="文本框 18">
            <a:extLst>
              <a:ext uri="{FF2B5EF4-FFF2-40B4-BE49-F238E27FC236}">
                <a16:creationId xmlns:a16="http://schemas.microsoft.com/office/drawing/2014/main" id="{108471D8-F653-3A74-E7A4-3F1E3024EA34}"/>
              </a:ext>
            </a:extLst>
          </p:cNvPr>
          <p:cNvSpPr txBox="1"/>
          <p:nvPr/>
        </p:nvSpPr>
        <p:spPr>
          <a:xfrm>
            <a:off x="7536160" y="5085184"/>
            <a:ext cx="4248472" cy="369332"/>
          </a:xfrm>
          <a:prstGeom prst="rect">
            <a:avLst/>
          </a:prstGeom>
          <a:noFill/>
        </p:spPr>
        <p:txBody>
          <a:bodyPr wrap="square" rtlCol="0">
            <a:sp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带有</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Attention</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机制的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Seq2Seq</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模型</a:t>
            </a:r>
          </a:p>
        </p:txBody>
      </p:sp>
      <p:pic>
        <p:nvPicPr>
          <p:cNvPr id="1026" name="Picture 2" descr="An attention-based seq2seq model. | Download Scientific Diagram">
            <a:extLst>
              <a:ext uri="{FF2B5EF4-FFF2-40B4-BE49-F238E27FC236}">
                <a16:creationId xmlns:a16="http://schemas.microsoft.com/office/drawing/2014/main" id="{5405DD99-672F-AE43-194A-5E61FA3DB4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2819" y="764704"/>
            <a:ext cx="5033792" cy="428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337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56CC4895-6D9B-431F-926C-FD07CB6FBFE9}"/>
              </a:ext>
            </a:extLst>
          </p:cNvPr>
          <p:cNvSpPr txBox="1"/>
          <p:nvPr/>
        </p:nvSpPr>
        <p:spPr>
          <a:xfrm>
            <a:off x="2677644" y="1556792"/>
            <a:ext cx="656730" cy="207045"/>
          </a:xfrm>
          <a:prstGeom prst="rect">
            <a:avLst/>
          </a:prstGeom>
          <a:noFill/>
        </p:spPr>
        <p:txBody>
          <a:bodyPr wrap="square">
            <a:spAutoFit/>
          </a:bodyPr>
          <a:lstStyle/>
          <a:p>
            <a:pPr algn="ctr"/>
            <a:endParaRPr lang="en-US" altLang="zh-CN" sz="1800" b="1" dirty="0">
              <a:solidFill>
                <a:schemeClr val="tx1"/>
              </a:solidFill>
              <a:latin typeface="Times New Roman" panose="02020603050405020304" pitchFamily="18" charset="0"/>
              <a:cs typeface="Times New Roman" panose="02020603050405020304" pitchFamily="18" charset="0"/>
            </a:endParaRPr>
          </a:p>
        </p:txBody>
      </p:sp>
      <p:sp>
        <p:nvSpPr>
          <p:cNvPr id="41" name="iṡ1íḋe">
            <a:extLst>
              <a:ext uri="{FF2B5EF4-FFF2-40B4-BE49-F238E27FC236}">
                <a16:creationId xmlns:a16="http://schemas.microsoft.com/office/drawing/2014/main" id="{B46C00E4-DC8B-D128-6224-2B5B2D51DC35}"/>
              </a:ext>
            </a:extLst>
          </p:cNvPr>
          <p:cNvSpPr/>
          <p:nvPr/>
        </p:nvSpPr>
        <p:spPr>
          <a:xfrm>
            <a:off x="6400" y="6334662"/>
            <a:ext cx="12215105" cy="523338"/>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sp>
        <p:nvSpPr>
          <p:cNvPr id="123" name="Rectangle 4">
            <a:extLst>
              <a:ext uri="{FF2B5EF4-FFF2-40B4-BE49-F238E27FC236}">
                <a16:creationId xmlns:a16="http://schemas.microsoft.com/office/drawing/2014/main" id="{26DC6A97-FE58-479A-B163-4CF3D10A8B98}"/>
              </a:ext>
            </a:extLst>
          </p:cNvPr>
          <p:cNvSpPr>
            <a:spLocks noChangeArrowheads="1"/>
          </p:cNvSpPr>
          <p:nvPr/>
        </p:nvSpPr>
        <p:spPr bwMode="auto">
          <a:xfrm>
            <a:off x="498912" y="9291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矩形 42">
            <a:extLst>
              <a:ext uri="{FF2B5EF4-FFF2-40B4-BE49-F238E27FC236}">
                <a16:creationId xmlns:a16="http://schemas.microsoft.com/office/drawing/2014/main" id="{B8BF2E88-FA1B-47C5-8B98-3A92D3D084D4}"/>
              </a:ext>
            </a:extLst>
          </p:cNvPr>
          <p:cNvSpPr/>
          <p:nvPr/>
        </p:nvSpPr>
        <p:spPr>
          <a:xfrm>
            <a:off x="341617"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9902D212-FE93-4ED2-B69F-4DAD63B99C1C}"/>
              </a:ext>
            </a:extLst>
          </p:cNvPr>
          <p:cNvSpPr/>
          <p:nvPr/>
        </p:nvSpPr>
        <p:spPr>
          <a:xfrm>
            <a:off x="10636772" y="530686"/>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BE59D681-73CA-C299-DC8A-745285EF619C}"/>
              </a:ext>
            </a:extLst>
          </p:cNvPr>
          <p:cNvSpPr txBox="1"/>
          <p:nvPr/>
        </p:nvSpPr>
        <p:spPr>
          <a:xfrm>
            <a:off x="-23806" y="185648"/>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原理简介</a:t>
            </a:r>
          </a:p>
        </p:txBody>
      </p:sp>
      <p:sp>
        <p:nvSpPr>
          <p:cNvPr id="5" name="矩形: 圆角 4">
            <a:extLst>
              <a:ext uri="{FF2B5EF4-FFF2-40B4-BE49-F238E27FC236}">
                <a16:creationId xmlns:a16="http://schemas.microsoft.com/office/drawing/2014/main" id="{A497DF20-6372-4193-8212-2ED5C4E3AB5B}"/>
              </a:ext>
            </a:extLst>
          </p:cNvPr>
          <p:cNvSpPr/>
          <p:nvPr/>
        </p:nvSpPr>
        <p:spPr>
          <a:xfrm>
            <a:off x="496764" y="956863"/>
            <a:ext cx="2572858" cy="409842"/>
          </a:xfrm>
          <a:prstGeom prst="roundRect">
            <a:avLst/>
          </a:prstGeom>
          <a:solidFill>
            <a:srgbClr val="F1F1F1"/>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Times New Roman" panose="02020603050405020304" pitchFamily="18" charset="0"/>
                <a:cs typeface="Times New Roman" panose="02020603050405020304" pitchFamily="18" charset="0"/>
              </a:rPr>
              <a:t>Attention</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07CB1C6-A3A1-9EBF-7185-69532765E6D9}"/>
                  </a:ext>
                </a:extLst>
              </p:cNvPr>
              <p:cNvSpPr txBox="1"/>
              <p:nvPr/>
            </p:nvSpPr>
            <p:spPr>
              <a:xfrm>
                <a:off x="97838" y="1660314"/>
                <a:ext cx="6430210" cy="458125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i="0" dirty="0">
                    <a:solidFill>
                      <a:srgbClr val="4D4D4D"/>
                    </a:solidFill>
                    <a:effectLst/>
                    <a:latin typeface="-apple-system"/>
                  </a:rPr>
                  <a:t>Bahdanau Attention</a:t>
                </a:r>
                <a:endParaRPr lang="en-US" altLang="zh-CN" b="0" i="0" dirty="0">
                  <a:solidFill>
                    <a:srgbClr val="4D4D4D"/>
                  </a:solidFill>
                  <a:effectLst/>
                  <a:latin typeface="-apple-system"/>
                </a:endParaRPr>
              </a:p>
              <a:p>
                <a:pPr marL="742950" lvl="1" indent="-285750">
                  <a:lnSpc>
                    <a:spcPct val="150000"/>
                  </a:lnSpc>
                  <a:buFont typeface="Arial" panose="020B0604020202020204" pitchFamily="34" charset="0"/>
                  <a:buChar char="•"/>
                </a:pPr>
                <a:r>
                  <a:rPr lang="en-US" altLang="zh-CN" sz="1400" dirty="0">
                    <a:solidFill>
                      <a:schemeClr val="tx1">
                        <a:lumMod val="65000"/>
                        <a:lumOff val="35000"/>
                      </a:schemeClr>
                    </a:solidFill>
                    <a:latin typeface="+mn-ea"/>
                  </a:rPr>
                  <a:t>Bahdanau Attention</a:t>
                </a:r>
                <a:r>
                  <a:rPr lang="zh-CN" altLang="da-DK" sz="1400" dirty="0">
                    <a:solidFill>
                      <a:schemeClr val="tx1">
                        <a:lumMod val="65000"/>
                        <a:lumOff val="35000"/>
                      </a:schemeClr>
                    </a:solidFill>
                    <a:latin typeface="+mn-ea"/>
                  </a:rPr>
                  <a:t>是</a:t>
                </a:r>
                <a:r>
                  <a:rPr lang="da-DK" altLang="zh-CN" sz="1400" i="1" dirty="0">
                    <a:solidFill>
                      <a:schemeClr val="tx1">
                        <a:lumMod val="65000"/>
                        <a:lumOff val="35000"/>
                      </a:schemeClr>
                    </a:solidFill>
                    <a:latin typeface="+mn-ea"/>
                  </a:rPr>
                  <a:t>Bahdanau et al. </a:t>
                </a:r>
                <a:r>
                  <a:rPr lang="zh-CN" altLang="en-US" sz="1400" dirty="0">
                    <a:solidFill>
                      <a:schemeClr val="tx1">
                        <a:lumMod val="65000"/>
                        <a:lumOff val="35000"/>
                      </a:schemeClr>
                    </a:solidFill>
                    <a:latin typeface="+mn-ea"/>
                  </a:rPr>
                  <a:t>于</a:t>
                </a:r>
                <a:r>
                  <a:rPr lang="en-US" altLang="zh-CN" sz="1400" dirty="0">
                    <a:solidFill>
                      <a:schemeClr val="tx1">
                        <a:lumMod val="65000"/>
                        <a:lumOff val="35000"/>
                      </a:schemeClr>
                    </a:solidFill>
                    <a:latin typeface="+mn-ea"/>
                  </a:rPr>
                  <a:t>2014</a:t>
                </a:r>
                <a:r>
                  <a:rPr lang="zh-CN" altLang="en-US" sz="1400" dirty="0">
                    <a:solidFill>
                      <a:schemeClr val="tx1">
                        <a:lumMod val="65000"/>
                        <a:lumOff val="35000"/>
                      </a:schemeClr>
                    </a:solidFill>
                    <a:latin typeface="+mn-ea"/>
                  </a:rPr>
                  <a:t>年提出的，也是最早提出的</a:t>
                </a:r>
                <a:r>
                  <a:rPr lang="en-US" altLang="zh-CN" sz="1400" dirty="0">
                    <a:solidFill>
                      <a:schemeClr val="tx1">
                        <a:lumMod val="65000"/>
                        <a:lumOff val="35000"/>
                      </a:schemeClr>
                    </a:solidFill>
                    <a:latin typeface="+mn-ea"/>
                  </a:rPr>
                  <a:t>attention</a:t>
                </a:r>
                <a:r>
                  <a:rPr lang="zh-CN" altLang="en-US" sz="1400" dirty="0">
                    <a:solidFill>
                      <a:schemeClr val="tx1">
                        <a:lumMod val="65000"/>
                        <a:lumOff val="35000"/>
                      </a:schemeClr>
                    </a:solidFill>
                    <a:latin typeface="+mn-ea"/>
                  </a:rPr>
                  <a:t>机制。它的本质是一种</a:t>
                </a:r>
                <a:r>
                  <a:rPr lang="zh-CN" altLang="en-US" sz="1400" b="1" dirty="0">
                    <a:solidFill>
                      <a:schemeClr val="tx1">
                        <a:lumMod val="65000"/>
                        <a:lumOff val="35000"/>
                      </a:schemeClr>
                    </a:solidFill>
                    <a:latin typeface="+mn-ea"/>
                  </a:rPr>
                  <a:t>加性</a:t>
                </a:r>
                <a:r>
                  <a:rPr lang="en-US" altLang="zh-CN" sz="1400" b="1" dirty="0">
                    <a:solidFill>
                      <a:schemeClr val="tx1">
                        <a:lumMod val="65000"/>
                        <a:lumOff val="35000"/>
                      </a:schemeClr>
                    </a:solidFill>
                    <a:latin typeface="+mn-ea"/>
                  </a:rPr>
                  <a:t>attention</a:t>
                </a:r>
                <a:r>
                  <a:rPr lang="zh-CN" altLang="en-US" sz="1400" dirty="0">
                    <a:solidFill>
                      <a:schemeClr val="tx1">
                        <a:lumMod val="65000"/>
                        <a:lumOff val="35000"/>
                      </a:schemeClr>
                    </a:solidFill>
                    <a:latin typeface="+mn-ea"/>
                  </a:rPr>
                  <a:t>，将</a:t>
                </a:r>
                <a:r>
                  <a:rPr lang="en-US" altLang="zh-CN" sz="1400" dirty="0">
                    <a:solidFill>
                      <a:schemeClr val="tx1">
                        <a:lumMod val="65000"/>
                        <a:lumOff val="35000"/>
                      </a:schemeClr>
                    </a:solidFill>
                    <a:latin typeface="+mn-ea"/>
                  </a:rPr>
                  <a:t>decoder</a:t>
                </a:r>
                <a:r>
                  <a:rPr lang="zh-CN" altLang="en-US" sz="1400" dirty="0">
                    <a:solidFill>
                      <a:schemeClr val="tx1">
                        <a:lumMod val="65000"/>
                        <a:lumOff val="35000"/>
                      </a:schemeClr>
                    </a:solidFill>
                    <a:latin typeface="+mn-ea"/>
                  </a:rPr>
                  <a:t>的隐状态和</a:t>
                </a:r>
                <a:r>
                  <a:rPr lang="en-US" altLang="zh-CN" sz="1400" dirty="0">
                    <a:solidFill>
                      <a:schemeClr val="tx1">
                        <a:lumMod val="65000"/>
                        <a:lumOff val="35000"/>
                      </a:schemeClr>
                    </a:solidFill>
                    <a:latin typeface="+mn-ea"/>
                  </a:rPr>
                  <a:t>encoder</a:t>
                </a:r>
                <a:r>
                  <a:rPr lang="zh-CN" altLang="en-US" sz="1400" dirty="0">
                    <a:solidFill>
                      <a:schemeClr val="tx1">
                        <a:lumMod val="65000"/>
                        <a:lumOff val="35000"/>
                      </a:schemeClr>
                    </a:solidFill>
                    <a:latin typeface="+mn-ea"/>
                  </a:rPr>
                  <a:t>所有位置输出通过线性组合对齐，得到</a:t>
                </a:r>
                <a:r>
                  <a:rPr lang="en-US" altLang="zh-CN" sz="1400" dirty="0">
                    <a:solidFill>
                      <a:schemeClr val="tx1">
                        <a:lumMod val="65000"/>
                        <a:lumOff val="35000"/>
                      </a:schemeClr>
                    </a:solidFill>
                    <a:latin typeface="+mn-ea"/>
                  </a:rPr>
                  <a:t>context</a:t>
                </a:r>
                <a:r>
                  <a:rPr lang="zh-CN" altLang="en-US" sz="1400" dirty="0">
                    <a:solidFill>
                      <a:schemeClr val="tx1">
                        <a:lumMod val="65000"/>
                        <a:lumOff val="35000"/>
                      </a:schemeClr>
                    </a:solidFill>
                    <a:latin typeface="+mn-ea"/>
                  </a:rPr>
                  <a:t>向量，用于改善</a:t>
                </a:r>
                <a:r>
                  <a:rPr lang="en-US" altLang="zh-CN" sz="1400" dirty="0">
                    <a:solidFill>
                      <a:schemeClr val="tx1">
                        <a:lumMod val="65000"/>
                        <a:lumOff val="35000"/>
                      </a:schemeClr>
                    </a:solidFill>
                    <a:latin typeface="+mn-ea"/>
                  </a:rPr>
                  <a:t>Seq2Seq</a:t>
                </a:r>
                <a:r>
                  <a:rPr lang="zh-CN" altLang="en-US" sz="1400" dirty="0">
                    <a:solidFill>
                      <a:schemeClr val="tx1">
                        <a:lumMod val="65000"/>
                        <a:lumOff val="35000"/>
                      </a:schemeClr>
                    </a:solidFill>
                    <a:latin typeface="+mn-ea"/>
                  </a:rPr>
                  <a:t>模型。</a:t>
                </a:r>
                <a:endParaRPr lang="en-US" altLang="zh-CN" sz="1400" dirty="0">
                  <a:solidFill>
                    <a:schemeClr val="tx1">
                      <a:lumMod val="65000"/>
                      <a:lumOff val="35000"/>
                    </a:schemeClr>
                  </a:solidFill>
                  <a:latin typeface="+mn-ea"/>
                </a:endParaRPr>
              </a:p>
              <a:p>
                <a:pPr marL="742950" lvl="1" indent="-285750">
                  <a:lnSpc>
                    <a:spcPct val="150000"/>
                  </a:lnSpc>
                  <a:buFont typeface="Arial" panose="020B0604020202020204" pitchFamily="34" charset="0"/>
                  <a:buChar char="•"/>
                </a:pPr>
                <a:endParaRPr lang="en-US" altLang="zh-CN" sz="1400" i="0" dirty="0">
                  <a:solidFill>
                    <a:srgbClr val="4D4D4D"/>
                  </a:solidFill>
                  <a:effectLst/>
                  <a:latin typeface="-apple-system"/>
                </a:endParaRPr>
              </a:p>
              <a:p>
                <a:pPr marL="742950" lvl="1" indent="-285750">
                  <a:lnSpc>
                    <a:spcPct val="150000"/>
                  </a:lnSpc>
                  <a:buFont typeface="Arial" panose="020B0604020202020204" pitchFamily="34" charset="0"/>
                  <a:buChar char="•"/>
                </a:pPr>
                <a:r>
                  <a:rPr lang="zh-CN" altLang="en-US" sz="1400" i="0" dirty="0">
                    <a:solidFill>
                      <a:srgbClr val="4D4D4D"/>
                    </a:solidFill>
                    <a:effectLst/>
                    <a:latin typeface="-apple-system"/>
                  </a:rPr>
                  <a:t>设输入序列中有</a:t>
                </a:r>
                <a:r>
                  <a:rPr lang="en-US" altLang="zh-CN" sz="1400" i="0" dirty="0">
                    <a:solidFill>
                      <a:srgbClr val="4D4D4D"/>
                    </a:solidFill>
                    <a:effectLst/>
                    <a:latin typeface="-apple-system"/>
                  </a:rPr>
                  <a:t>T</a:t>
                </a:r>
                <a:r>
                  <a:rPr lang="zh-CN" altLang="en-US" sz="1400" i="0" dirty="0">
                    <a:solidFill>
                      <a:srgbClr val="4D4D4D"/>
                    </a:solidFill>
                    <a:effectLst/>
                    <a:latin typeface="-apple-system"/>
                  </a:rPr>
                  <a:t>个词元， 解码时间步</a:t>
                </a:r>
                <a:r>
                  <a:rPr lang="en-US" altLang="zh-CN" sz="1400" i="0" dirty="0">
                    <a:solidFill>
                      <a:srgbClr val="4D4D4D"/>
                    </a:solidFill>
                    <a:effectLst/>
                    <a:latin typeface="-apple-system"/>
                  </a:rPr>
                  <a:t>t’</a:t>
                </a:r>
                <a:r>
                  <a:rPr lang="zh-CN" altLang="en-US" sz="1400" i="0" dirty="0">
                    <a:solidFill>
                      <a:srgbClr val="4D4D4D"/>
                    </a:solidFill>
                    <a:effectLst/>
                    <a:latin typeface="-apple-system"/>
                  </a:rPr>
                  <a:t>的上下文变量是注意力集中的输出：</a:t>
                </a:r>
                <a:r>
                  <a:rPr lang="en-US" altLang="zh-CN" sz="1400" dirty="0">
                    <a:solidFill>
                      <a:srgbClr val="4D4D4D"/>
                    </a:solidFill>
                    <a:latin typeface="-apple-system"/>
                  </a:rPr>
                  <a:t>	</a:t>
                </a:r>
              </a:p>
              <a:p>
                <a:pPr/>
                <a14:m>
                  <m:oMathPara xmlns:m="http://schemas.openxmlformats.org/officeDocument/2006/math">
                    <m:oMathParaPr>
                      <m:jc m:val="centerGroup"/>
                    </m:oMathParaPr>
                    <m:oMath xmlns:m="http://schemas.openxmlformats.org/officeDocument/2006/math">
                      <m:sSub>
                        <m:sSubPr>
                          <m:ctrlPr>
                            <a:rPr lang="zh-CN" altLang="en-US" sz="1400" b="0" i="1" smtClean="0">
                              <a:solidFill>
                                <a:srgbClr val="836967"/>
                              </a:solidFill>
                              <a:effectLst/>
                              <a:latin typeface="Cambria Math" panose="02040503050406030204" pitchFamily="18" charset="0"/>
                            </a:rPr>
                          </m:ctrlPr>
                        </m:sSubPr>
                        <m:e>
                          <m:r>
                            <a:rPr lang="zh-CN" altLang="en-US" sz="1400" b="0" i="1" smtClean="0">
                              <a:effectLst/>
                              <a:latin typeface="Cambria Math" panose="02040503050406030204" pitchFamily="18" charset="0"/>
                            </a:rPr>
                            <m:t>𝐶</m:t>
                          </m:r>
                        </m:e>
                        <m:sub>
                          <m:sSup>
                            <m:sSupPr>
                              <m:ctrlPr>
                                <a:rPr lang="zh-CN" altLang="en-US" sz="1400" b="0" i="1" smtClean="0">
                                  <a:solidFill>
                                    <a:srgbClr val="836967"/>
                                  </a:solidFill>
                                  <a:effectLst/>
                                  <a:latin typeface="Cambria Math" panose="02040503050406030204" pitchFamily="18" charset="0"/>
                                </a:rPr>
                              </m:ctrlPr>
                            </m:sSupPr>
                            <m:e>
                              <m:r>
                                <a:rPr lang="zh-CN" altLang="en-US" sz="1400" b="0" i="1" smtClean="0">
                                  <a:effectLst/>
                                  <a:latin typeface="Cambria Math" panose="02040503050406030204" pitchFamily="18" charset="0"/>
                                </a:rPr>
                                <m:t>𝑡</m:t>
                              </m:r>
                            </m:e>
                            <m:sup>
                              <m:r>
                                <a:rPr lang="zh-CN" altLang="en-US" sz="1400" b="0" i="1" smtClean="0">
                                  <a:effectLst/>
                                  <a:latin typeface="Cambria Math" panose="02040503050406030204" pitchFamily="18" charset="0"/>
                                </a:rPr>
                                <m:t>′</m:t>
                              </m:r>
                            </m:sup>
                          </m:sSup>
                        </m:sub>
                      </m:sSub>
                      <m:r>
                        <a:rPr lang="zh-CN" altLang="en-US" sz="1400" b="0" i="1" smtClean="0">
                          <a:effectLst/>
                          <a:latin typeface="Cambria Math" panose="02040503050406030204" pitchFamily="18" charset="0"/>
                        </a:rPr>
                        <m:t>=</m:t>
                      </m:r>
                      <m:nary>
                        <m:naryPr>
                          <m:chr m:val="∑"/>
                          <m:limLoc m:val="undOvr"/>
                          <m:grow m:val="on"/>
                          <m:ctrlPr>
                            <a:rPr lang="zh-CN" altLang="en-US" sz="1400" b="0" i="1" smtClean="0">
                              <a:effectLst/>
                              <a:latin typeface="Cambria Math" panose="02040503050406030204" pitchFamily="18" charset="0"/>
                            </a:rPr>
                          </m:ctrlPr>
                        </m:naryPr>
                        <m:sub>
                          <m:r>
                            <a:rPr lang="zh-CN" altLang="en-US" sz="1400" b="0" i="1" smtClean="0">
                              <a:effectLst/>
                              <a:latin typeface="Cambria Math" panose="02040503050406030204" pitchFamily="18" charset="0"/>
                            </a:rPr>
                            <m:t>𝑡</m:t>
                          </m:r>
                          <m:r>
                            <a:rPr lang="zh-CN" altLang="en-US" sz="1400" b="0" i="1" smtClean="0">
                              <a:effectLst/>
                              <a:latin typeface="Cambria Math" panose="02040503050406030204" pitchFamily="18" charset="0"/>
                            </a:rPr>
                            <m:t>=1</m:t>
                          </m:r>
                        </m:sub>
                        <m:sup>
                          <m:r>
                            <a:rPr lang="zh-CN" altLang="en-US" sz="1400" b="0" i="1" smtClean="0">
                              <a:effectLst/>
                              <a:latin typeface="Cambria Math" panose="02040503050406030204" pitchFamily="18" charset="0"/>
                            </a:rPr>
                            <m:t>𝑇</m:t>
                          </m:r>
                        </m:sup>
                        <m:e>
                          <m:r>
                            <a:rPr lang="zh-CN" altLang="en-US" sz="1400" b="0" i="1" smtClean="0">
                              <a:effectLst/>
                              <a:latin typeface="Cambria Math" panose="02040503050406030204" pitchFamily="18" charset="0"/>
                            </a:rPr>
                            <m:t>𝛼</m:t>
                          </m:r>
                          <m:d>
                            <m:dPr>
                              <m:ctrlPr>
                                <a:rPr lang="zh-CN" altLang="en-US" sz="1400" b="0" i="1" smtClean="0">
                                  <a:solidFill>
                                    <a:srgbClr val="836967"/>
                                  </a:solidFill>
                                  <a:effectLst/>
                                  <a:latin typeface="Cambria Math" panose="02040503050406030204" pitchFamily="18" charset="0"/>
                                </a:rPr>
                              </m:ctrlPr>
                            </m:dPr>
                            <m:e>
                              <m:sSub>
                                <m:sSubPr>
                                  <m:ctrlPr>
                                    <a:rPr lang="zh-CN" altLang="en-US" sz="1400" b="0" i="1" smtClean="0">
                                      <a:solidFill>
                                        <a:srgbClr val="836967"/>
                                      </a:solidFill>
                                      <a:effectLst/>
                                      <a:latin typeface="Cambria Math" panose="02040503050406030204" pitchFamily="18" charset="0"/>
                                    </a:rPr>
                                  </m:ctrlPr>
                                </m:sSubPr>
                                <m:e>
                                  <m:r>
                                    <a:rPr lang="zh-CN" altLang="en-US" sz="1400" b="0" i="1" smtClean="0">
                                      <a:effectLst/>
                                      <a:latin typeface="Cambria Math" panose="02040503050406030204" pitchFamily="18" charset="0"/>
                                    </a:rPr>
                                    <m:t>𝑠</m:t>
                                  </m:r>
                                </m:e>
                                <m:sub>
                                  <m:sSup>
                                    <m:sSupPr>
                                      <m:ctrlPr>
                                        <a:rPr lang="zh-CN" altLang="en-US" sz="1400" b="0" i="1" smtClean="0">
                                          <a:solidFill>
                                            <a:srgbClr val="836967"/>
                                          </a:solidFill>
                                          <a:effectLst/>
                                          <a:latin typeface="Cambria Math" panose="02040503050406030204" pitchFamily="18" charset="0"/>
                                        </a:rPr>
                                      </m:ctrlPr>
                                    </m:sSupPr>
                                    <m:e>
                                      <m:r>
                                        <a:rPr lang="zh-CN" altLang="en-US" sz="1400" b="0" i="1" smtClean="0">
                                          <a:effectLst/>
                                          <a:latin typeface="Cambria Math" panose="02040503050406030204" pitchFamily="18" charset="0"/>
                                        </a:rPr>
                                        <m:t>𝑡</m:t>
                                      </m:r>
                                    </m:e>
                                    <m:sup>
                                      <m:r>
                                        <a:rPr lang="zh-CN" altLang="en-US" sz="1400" b="0" i="1" smtClean="0">
                                          <a:effectLst/>
                                          <a:latin typeface="Cambria Math" panose="02040503050406030204" pitchFamily="18" charset="0"/>
                                        </a:rPr>
                                        <m:t>′</m:t>
                                      </m:r>
                                    </m:sup>
                                  </m:sSup>
                                  <m:r>
                                    <a:rPr lang="zh-CN" altLang="en-US" sz="1400" b="0" i="1" smtClean="0">
                                      <a:effectLst/>
                                      <a:latin typeface="Cambria Math" panose="02040503050406030204" pitchFamily="18" charset="0"/>
                                    </a:rPr>
                                    <m:t>−1</m:t>
                                  </m:r>
                                </m:sub>
                              </m:sSub>
                              <m:r>
                                <a:rPr lang="zh-CN" altLang="en-US" sz="1400" b="0" i="1" smtClean="0">
                                  <a:effectLst/>
                                  <a:latin typeface="Cambria Math" panose="02040503050406030204" pitchFamily="18" charset="0"/>
                                </a:rPr>
                                <m:t>,</m:t>
                              </m:r>
                              <m:sSub>
                                <m:sSubPr>
                                  <m:ctrlPr>
                                    <a:rPr lang="zh-CN" altLang="en-US" sz="1400" b="0" i="1" smtClean="0">
                                      <a:solidFill>
                                        <a:srgbClr val="836967"/>
                                      </a:solidFill>
                                      <a:effectLst/>
                                      <a:latin typeface="Cambria Math" panose="02040503050406030204" pitchFamily="18" charset="0"/>
                                    </a:rPr>
                                  </m:ctrlPr>
                                </m:sSubPr>
                                <m:e>
                                  <m:r>
                                    <a:rPr lang="zh-CN" altLang="en-US" sz="1400" b="0" i="1" smtClean="0">
                                      <a:effectLst/>
                                      <a:latin typeface="Cambria Math" panose="02040503050406030204" pitchFamily="18" charset="0"/>
                                    </a:rPr>
                                    <m:t>h</m:t>
                                  </m:r>
                                </m:e>
                                <m:sub>
                                  <m:r>
                                    <a:rPr lang="zh-CN" altLang="en-US" sz="1400" b="0" i="1" smtClean="0">
                                      <a:effectLst/>
                                      <a:latin typeface="Cambria Math" panose="02040503050406030204" pitchFamily="18" charset="0"/>
                                    </a:rPr>
                                    <m:t>𝑡</m:t>
                                  </m:r>
                                </m:sub>
                              </m:sSub>
                            </m:e>
                          </m:d>
                          <m:sSub>
                            <m:sSubPr>
                              <m:ctrlPr>
                                <a:rPr lang="zh-CN" altLang="en-US" sz="1400" b="0" i="1" smtClean="0">
                                  <a:solidFill>
                                    <a:srgbClr val="836967"/>
                                  </a:solidFill>
                                  <a:effectLst/>
                                  <a:latin typeface="Cambria Math" panose="02040503050406030204" pitchFamily="18" charset="0"/>
                                </a:rPr>
                              </m:ctrlPr>
                            </m:sSubPr>
                            <m:e>
                              <m:r>
                                <a:rPr lang="zh-CN" altLang="en-US" sz="1400" b="0" i="1" smtClean="0">
                                  <a:effectLst/>
                                  <a:latin typeface="Cambria Math" panose="02040503050406030204" pitchFamily="18" charset="0"/>
                                </a:rPr>
                                <m:t>h</m:t>
                              </m:r>
                            </m:e>
                            <m:sub>
                              <m:r>
                                <a:rPr lang="zh-CN" altLang="en-US" sz="1400" b="0" i="1" smtClean="0">
                                  <a:effectLst/>
                                  <a:latin typeface="Cambria Math" panose="02040503050406030204" pitchFamily="18" charset="0"/>
                                </a:rPr>
                                <m:t>𝑡</m:t>
                              </m:r>
                            </m:sub>
                          </m:sSub>
                        </m:e>
                      </m:nary>
                    </m:oMath>
                  </m:oMathPara>
                </a14:m>
                <a:endParaRPr lang="en-US" altLang="zh-CN" sz="1400" dirty="0">
                  <a:solidFill>
                    <a:srgbClr val="4D4D4D"/>
                  </a:solidFill>
                  <a:latin typeface="-apple-system"/>
                </a:endParaRPr>
              </a:p>
              <a:p>
                <a:endParaRPr lang="en-US" altLang="zh-CN" sz="1400" dirty="0">
                  <a:solidFill>
                    <a:srgbClr val="4D4D4D"/>
                  </a:solidFill>
                  <a:latin typeface="-apple-system"/>
                </a:endParaRPr>
              </a:p>
              <a:p>
                <a:pPr marL="742950" lvl="1" indent="-285750">
                  <a:lnSpc>
                    <a:spcPct val="150000"/>
                  </a:lnSpc>
                  <a:buFont typeface="Arial" panose="020B0604020202020204" pitchFamily="34" charset="0"/>
                  <a:buChar char="•"/>
                </a:pPr>
                <a:r>
                  <a:rPr lang="zh-CN" altLang="en-US" sz="1400" i="0" dirty="0">
                    <a:solidFill>
                      <a:srgbClr val="4D4D4D"/>
                    </a:solidFill>
                    <a:effectLst/>
                    <a:latin typeface="-apple-system"/>
                  </a:rPr>
                  <a:t>其中，时间步</a:t>
                </a:r>
                <a:r>
                  <a:rPr lang="en-US" altLang="zh-CN" sz="1400" i="0" dirty="0">
                    <a:solidFill>
                      <a:srgbClr val="4D4D4D"/>
                    </a:solidFill>
                    <a:effectLst/>
                    <a:latin typeface="-apple-system"/>
                  </a:rPr>
                  <a:t>t′−1</a:t>
                </a:r>
                <a:r>
                  <a:rPr lang="zh-CN" altLang="en-US" sz="1400" i="0" dirty="0">
                    <a:solidFill>
                      <a:srgbClr val="4D4D4D"/>
                    </a:solidFill>
                    <a:effectLst/>
                    <a:latin typeface="-apple-system"/>
                  </a:rPr>
                  <a:t>时的解码器隐状态</a:t>
                </a:r>
                <a14:m>
                  <m:oMath xmlns:m="http://schemas.openxmlformats.org/officeDocument/2006/math">
                    <m:sSub>
                      <m:sSubPr>
                        <m:ctrlPr>
                          <a:rPr lang="zh-CN" altLang="en-US" sz="1400" b="0" i="1" smtClean="0">
                            <a:solidFill>
                              <a:srgbClr val="836967"/>
                            </a:solidFill>
                            <a:effectLst/>
                            <a:latin typeface="Cambria Math" panose="02040503050406030204" pitchFamily="18" charset="0"/>
                          </a:rPr>
                        </m:ctrlPr>
                      </m:sSubPr>
                      <m:e>
                        <m:r>
                          <a:rPr lang="zh-CN" altLang="en-US" sz="1400" b="0" i="1" smtClean="0">
                            <a:effectLst/>
                            <a:latin typeface="Cambria Math" panose="02040503050406030204" pitchFamily="18" charset="0"/>
                          </a:rPr>
                          <m:t>𝑠</m:t>
                        </m:r>
                      </m:e>
                      <m:sub>
                        <m:sSup>
                          <m:sSupPr>
                            <m:ctrlPr>
                              <a:rPr lang="zh-CN" altLang="en-US" sz="1400" b="0" i="1" smtClean="0">
                                <a:solidFill>
                                  <a:srgbClr val="836967"/>
                                </a:solidFill>
                                <a:effectLst/>
                                <a:latin typeface="Cambria Math" panose="02040503050406030204" pitchFamily="18" charset="0"/>
                              </a:rPr>
                            </m:ctrlPr>
                          </m:sSupPr>
                          <m:e>
                            <m:r>
                              <a:rPr lang="zh-CN" altLang="en-US" sz="1400" b="0" i="1" smtClean="0">
                                <a:effectLst/>
                                <a:latin typeface="Cambria Math" panose="02040503050406030204" pitchFamily="18" charset="0"/>
                              </a:rPr>
                              <m:t>𝑡</m:t>
                            </m:r>
                          </m:e>
                          <m:sup>
                            <m:r>
                              <a:rPr lang="zh-CN" altLang="en-US" sz="1400" b="0" i="1" smtClean="0">
                                <a:effectLst/>
                                <a:latin typeface="Cambria Math" panose="02040503050406030204" pitchFamily="18" charset="0"/>
                              </a:rPr>
                              <m:t>′</m:t>
                            </m:r>
                          </m:sup>
                        </m:sSup>
                        <m:r>
                          <a:rPr lang="zh-CN" altLang="en-US" sz="1400" b="0" i="1" smtClean="0">
                            <a:effectLst/>
                            <a:latin typeface="Cambria Math" panose="02040503050406030204" pitchFamily="18" charset="0"/>
                          </a:rPr>
                          <m:t>−1</m:t>
                        </m:r>
                      </m:sub>
                    </m:sSub>
                  </m:oMath>
                </a14:m>
                <a:r>
                  <a:rPr lang="zh-CN" altLang="en-US" sz="1400" i="0" dirty="0">
                    <a:solidFill>
                      <a:srgbClr val="4D4D4D"/>
                    </a:solidFill>
                    <a:effectLst/>
                    <a:latin typeface="-apple-system"/>
                  </a:rPr>
                  <a:t>是查询， 编码器隐状态</a:t>
                </a:r>
                <a14:m>
                  <m:oMath xmlns:m="http://schemas.openxmlformats.org/officeDocument/2006/math">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h</m:t>
                        </m:r>
                      </m:e>
                      <m:sub>
                        <m:r>
                          <a:rPr lang="zh-CN" altLang="en-US" sz="1400" i="1">
                            <a:latin typeface="Cambria Math" panose="02040503050406030204" pitchFamily="18" charset="0"/>
                          </a:rPr>
                          <m:t>𝑡</m:t>
                        </m:r>
                      </m:sub>
                    </m:sSub>
                  </m:oMath>
                </a14:m>
                <a:r>
                  <a:rPr lang="zh-CN" altLang="en-US" sz="1400" i="0" dirty="0">
                    <a:solidFill>
                      <a:srgbClr val="4D4D4D"/>
                    </a:solidFill>
                    <a:effectLst/>
                    <a:latin typeface="-apple-system"/>
                  </a:rPr>
                  <a:t>既是键，也是值， 注意力权重𝛼是加性注意力打分函数计算的：</a:t>
                </a:r>
                <a:endParaRPr lang="en-US" altLang="zh-CN" sz="1400" i="0" dirty="0">
                  <a:solidFill>
                    <a:srgbClr val="4D4D4D"/>
                  </a:solidFill>
                  <a:effectLst/>
                  <a:latin typeface="-apple-system"/>
                </a:endParaRPr>
              </a:p>
              <a:p>
                <a:pPr algn="ctr">
                  <a:lnSpc>
                    <a:spcPct val="150000"/>
                  </a:lnSpc>
                </a:pPr>
                <a:r>
                  <a:rPr lang="en-US" altLang="zh-CN" sz="1400" b="0" dirty="0">
                    <a:effectLst/>
                  </a:rPr>
                  <a:t>	</a:t>
                </a:r>
                <a14:m>
                  <m:oMath xmlns:m="http://schemas.openxmlformats.org/officeDocument/2006/math">
                    <m:r>
                      <a:rPr lang="zh-CN" altLang="en-US" sz="1400" b="0" i="0" smtClean="0">
                        <a:effectLst/>
                        <a:latin typeface="Cambria Math" panose="02040503050406030204" pitchFamily="18" charset="0"/>
                      </a:rPr>
                      <m:t>𝛼</m:t>
                    </m:r>
                    <m:d>
                      <m:dPr>
                        <m:ctrlPr>
                          <a:rPr lang="zh-CN" altLang="en-US" sz="1400" b="0" i="1" smtClean="0">
                            <a:solidFill>
                              <a:srgbClr val="836967"/>
                            </a:solidFill>
                            <a:effectLst/>
                            <a:latin typeface="Cambria Math" panose="02040503050406030204" pitchFamily="18" charset="0"/>
                          </a:rPr>
                        </m:ctrlPr>
                      </m:dPr>
                      <m:e>
                        <m:r>
                          <a:rPr lang="zh-CN" altLang="en-US" sz="1400" b="0" i="0" smtClean="0">
                            <a:effectLst/>
                            <a:latin typeface="Cambria Math" panose="02040503050406030204" pitchFamily="18" charset="0"/>
                          </a:rPr>
                          <m:t>𝑞</m:t>
                        </m:r>
                        <m:r>
                          <a:rPr lang="zh-CN" altLang="en-US" sz="1400" b="0" i="0" smtClean="0">
                            <a:effectLst/>
                            <a:latin typeface="Cambria Math" panose="02040503050406030204" pitchFamily="18" charset="0"/>
                          </a:rPr>
                          <m:t>,</m:t>
                        </m:r>
                        <m:r>
                          <a:rPr lang="zh-CN" altLang="en-US" sz="1400" b="0" i="0" smtClean="0">
                            <a:effectLst/>
                            <a:latin typeface="Cambria Math" panose="02040503050406030204" pitchFamily="18" charset="0"/>
                          </a:rPr>
                          <m:t>𝐾</m:t>
                        </m:r>
                      </m:e>
                    </m:d>
                    <m:r>
                      <a:rPr lang="zh-CN" altLang="en-US" sz="1400" b="0" i="0" smtClean="0">
                        <a:effectLst/>
                        <a:latin typeface="Cambria Math" panose="02040503050406030204" pitchFamily="18" charset="0"/>
                      </a:rPr>
                      <m:t>=</m:t>
                    </m:r>
                    <m:sSubSup>
                      <m:sSubSupPr>
                        <m:ctrlPr>
                          <a:rPr lang="zh-CN" altLang="en-US" sz="1400" b="0" i="1" smtClean="0">
                            <a:solidFill>
                              <a:srgbClr val="836967"/>
                            </a:solidFill>
                            <a:effectLst/>
                            <a:latin typeface="Cambria Math" panose="02040503050406030204" pitchFamily="18" charset="0"/>
                          </a:rPr>
                        </m:ctrlPr>
                      </m:sSubSupPr>
                      <m:e>
                        <m:r>
                          <a:rPr lang="zh-CN" altLang="en-US" sz="1400" b="0" i="0" smtClean="0">
                            <a:effectLst/>
                            <a:latin typeface="Cambria Math" panose="02040503050406030204" pitchFamily="18" charset="0"/>
                          </a:rPr>
                          <m:t>𝑤</m:t>
                        </m:r>
                      </m:e>
                      <m:sub>
                        <m:r>
                          <a:rPr lang="zh-CN" altLang="en-US" sz="1400" b="0" i="0" smtClean="0">
                            <a:effectLst/>
                            <a:latin typeface="Cambria Math" panose="02040503050406030204" pitchFamily="18" charset="0"/>
                          </a:rPr>
                          <m:t>𝑣</m:t>
                        </m:r>
                      </m:sub>
                      <m:sup>
                        <m:r>
                          <a:rPr lang="zh-CN" altLang="en-US" sz="1400" b="0" i="0" smtClean="0">
                            <a:effectLst/>
                            <a:latin typeface="Cambria Math" panose="02040503050406030204" pitchFamily="18" charset="0"/>
                          </a:rPr>
                          <m:t>𝑇</m:t>
                        </m:r>
                      </m:sup>
                    </m:sSubSup>
                    <m:func>
                      <m:funcPr>
                        <m:ctrlPr>
                          <a:rPr lang="zh-CN" altLang="en-US" sz="1400" b="0" i="1" smtClean="0">
                            <a:effectLst/>
                            <a:latin typeface="Cambria Math" panose="02040503050406030204" pitchFamily="18" charset="0"/>
                          </a:rPr>
                        </m:ctrlPr>
                      </m:funcPr>
                      <m:fName>
                        <m:r>
                          <m:rPr>
                            <m:sty m:val="p"/>
                          </m:rPr>
                          <a:rPr lang="zh-CN" altLang="en-US" sz="1400" b="0" i="0" smtClean="0">
                            <a:effectLst/>
                            <a:latin typeface="Cambria Math" panose="02040503050406030204" pitchFamily="18" charset="0"/>
                          </a:rPr>
                          <m:t>tanh</m:t>
                        </m:r>
                      </m:fName>
                      <m:e>
                        <m:d>
                          <m:dPr>
                            <m:ctrlPr>
                              <a:rPr lang="zh-CN" altLang="en-US" sz="1400" b="0" i="1" smtClean="0">
                                <a:solidFill>
                                  <a:srgbClr val="836967"/>
                                </a:solidFill>
                                <a:effectLst/>
                                <a:latin typeface="Cambria Math" panose="02040503050406030204" pitchFamily="18" charset="0"/>
                              </a:rPr>
                            </m:ctrlPr>
                          </m:dPr>
                          <m:e>
                            <m:sSub>
                              <m:sSubPr>
                                <m:ctrlPr>
                                  <a:rPr lang="zh-CN" altLang="en-US" sz="1400" b="0" i="1" smtClean="0">
                                    <a:solidFill>
                                      <a:srgbClr val="836967"/>
                                    </a:solidFill>
                                    <a:effectLst/>
                                    <a:latin typeface="Cambria Math" panose="02040503050406030204" pitchFamily="18" charset="0"/>
                                  </a:rPr>
                                </m:ctrlPr>
                              </m:sSubPr>
                              <m:e>
                                <m:r>
                                  <a:rPr lang="zh-CN" altLang="en-US" sz="1400" b="0" i="0" smtClean="0">
                                    <a:effectLst/>
                                    <a:latin typeface="Cambria Math" panose="02040503050406030204" pitchFamily="18" charset="0"/>
                                  </a:rPr>
                                  <m:t>𝑤</m:t>
                                </m:r>
                              </m:e>
                              <m:sub>
                                <m:r>
                                  <a:rPr lang="zh-CN" altLang="en-US" sz="1400" b="0" i="0" smtClean="0">
                                    <a:effectLst/>
                                    <a:latin typeface="Cambria Math" panose="02040503050406030204" pitchFamily="18" charset="0"/>
                                  </a:rPr>
                                  <m:t>𝑞</m:t>
                                </m:r>
                              </m:sub>
                            </m:sSub>
                            <m:r>
                              <a:rPr lang="zh-CN" altLang="en-US" sz="1400" b="0" i="0" smtClean="0">
                                <a:effectLst/>
                                <a:latin typeface="Cambria Math" panose="02040503050406030204" pitchFamily="18" charset="0"/>
                              </a:rPr>
                              <m:t>𝑞</m:t>
                            </m:r>
                            <m:r>
                              <a:rPr lang="zh-CN" altLang="en-US" sz="1400" b="0" i="0" smtClean="0">
                                <a:effectLst/>
                                <a:latin typeface="Cambria Math" panose="02040503050406030204" pitchFamily="18" charset="0"/>
                              </a:rPr>
                              <m:t>+</m:t>
                            </m:r>
                            <m:sSub>
                              <m:sSubPr>
                                <m:ctrlPr>
                                  <a:rPr lang="zh-CN" altLang="en-US" sz="1400" b="0" i="1" smtClean="0">
                                    <a:solidFill>
                                      <a:srgbClr val="836967"/>
                                    </a:solidFill>
                                    <a:effectLst/>
                                    <a:latin typeface="Cambria Math" panose="02040503050406030204" pitchFamily="18" charset="0"/>
                                  </a:rPr>
                                </m:ctrlPr>
                              </m:sSubPr>
                              <m:e>
                                <m:r>
                                  <a:rPr lang="zh-CN" altLang="en-US" sz="1400" b="0" i="0" smtClean="0">
                                    <a:effectLst/>
                                    <a:latin typeface="Cambria Math" panose="02040503050406030204" pitchFamily="18" charset="0"/>
                                  </a:rPr>
                                  <m:t>𝑊</m:t>
                                </m:r>
                              </m:e>
                              <m:sub>
                                <m:r>
                                  <a:rPr lang="zh-CN" altLang="en-US" sz="1400" b="0" i="0" smtClean="0">
                                    <a:effectLst/>
                                    <a:latin typeface="Cambria Math" panose="02040503050406030204" pitchFamily="18" charset="0"/>
                                  </a:rPr>
                                  <m:t>𝑘</m:t>
                                </m:r>
                              </m:sub>
                            </m:sSub>
                            <m:r>
                              <a:rPr lang="zh-CN" altLang="en-US" sz="1400" b="0" i="0" smtClean="0">
                                <a:effectLst/>
                                <a:latin typeface="Cambria Math" panose="02040503050406030204" pitchFamily="18" charset="0"/>
                              </a:rPr>
                              <m:t>𝐾</m:t>
                            </m:r>
                          </m:e>
                        </m:d>
                      </m:e>
                    </m:func>
                    <m:r>
                      <a:rPr lang="zh-CN" altLang="en-US" sz="1400" b="0" i="0" smtClean="0">
                        <a:effectLst/>
                        <a:latin typeface="Cambria Math" panose="02040503050406030204" pitchFamily="18" charset="0"/>
                      </a:rPr>
                      <m:t>∈</m:t>
                    </m:r>
                    <m:r>
                      <a:rPr lang="en-US" altLang="zh-CN" sz="1400" b="0" i="1" smtClean="0">
                        <a:effectLst/>
                        <a:latin typeface="Cambria Math" panose="02040503050406030204" pitchFamily="18" charset="0"/>
                        <a:ea typeface="Cambria Math" panose="02040503050406030204" pitchFamily="18" charset="0"/>
                      </a:rPr>
                      <m:t>ℝ</m:t>
                    </m:r>
                  </m:oMath>
                </a14:m>
                <a:endParaRPr lang="zh-CN" altLang="en-US" sz="1400" dirty="0">
                  <a:solidFill>
                    <a:schemeClr val="tx1">
                      <a:lumMod val="65000"/>
                      <a:lumOff val="35000"/>
                    </a:schemeClr>
                  </a:solidFill>
                  <a:latin typeface="+mn-ea"/>
                </a:endParaRPr>
              </a:p>
            </p:txBody>
          </p:sp>
        </mc:Choice>
        <mc:Fallback xmlns="">
          <p:sp>
            <p:nvSpPr>
              <p:cNvPr id="17" name="文本框 16">
                <a:extLst>
                  <a:ext uri="{FF2B5EF4-FFF2-40B4-BE49-F238E27FC236}">
                    <a16:creationId xmlns:a16="http://schemas.microsoft.com/office/drawing/2014/main" id="{D07CB1C6-A3A1-9EBF-7185-69532765E6D9}"/>
                  </a:ext>
                </a:extLst>
              </p:cNvPr>
              <p:cNvSpPr txBox="1">
                <a:spLocks noRot="1" noChangeAspect="1" noMove="1" noResize="1" noEditPoints="1" noAdjustHandles="1" noChangeArrowheads="1" noChangeShapeType="1" noTextEdit="1"/>
              </p:cNvSpPr>
              <p:nvPr/>
            </p:nvSpPr>
            <p:spPr>
              <a:xfrm>
                <a:off x="97838" y="1660314"/>
                <a:ext cx="6430210" cy="4581254"/>
              </a:xfrm>
              <a:prstGeom prst="rect">
                <a:avLst/>
              </a:prstGeom>
              <a:blipFill>
                <a:blip r:embed="rId3"/>
                <a:stretch>
                  <a:fillRect l="-569" r="-1706"/>
                </a:stretch>
              </a:blipFill>
            </p:spPr>
            <p:txBody>
              <a:bodyPr/>
              <a:lstStyle/>
              <a:p>
                <a:r>
                  <a:rPr lang="zh-CN" altLang="en-US">
                    <a:noFill/>
                  </a:rPr>
                  <a:t> </a:t>
                </a:r>
              </a:p>
            </p:txBody>
          </p:sp>
        </mc:Fallback>
      </mc:AlternateContent>
      <p:pic>
        <p:nvPicPr>
          <p:cNvPr id="3" name="图片 2" descr="图示&#10;&#10;描述已自动生成">
            <a:extLst>
              <a:ext uri="{FF2B5EF4-FFF2-40B4-BE49-F238E27FC236}">
                <a16:creationId xmlns:a16="http://schemas.microsoft.com/office/drawing/2014/main" id="{4FD93962-41CE-188B-65BB-41A5D0B5B4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1942" y="2564905"/>
            <a:ext cx="4991306" cy="2160237"/>
          </a:xfrm>
          <a:prstGeom prst="rect">
            <a:avLst/>
          </a:prstGeom>
        </p:spPr>
      </p:pic>
      <p:grpSp>
        <p:nvGrpSpPr>
          <p:cNvPr id="2" name="组合 1">
            <a:extLst>
              <a:ext uri="{FF2B5EF4-FFF2-40B4-BE49-F238E27FC236}">
                <a16:creationId xmlns:a16="http://schemas.microsoft.com/office/drawing/2014/main" id="{8333B91F-564C-F4E1-E7FC-F5B7F3E1D828}"/>
              </a:ext>
            </a:extLst>
          </p:cNvPr>
          <p:cNvGrpSpPr/>
          <p:nvPr/>
        </p:nvGrpSpPr>
        <p:grpSpPr>
          <a:xfrm>
            <a:off x="-23806" y="7348"/>
            <a:ext cx="12192000" cy="686407"/>
            <a:chOff x="-23806" y="7348"/>
            <a:chExt cx="12192000" cy="686407"/>
          </a:xfrm>
        </p:grpSpPr>
        <p:grpSp>
          <p:nvGrpSpPr>
            <p:cNvPr id="6" name="组合 5">
              <a:extLst>
                <a:ext uri="{FF2B5EF4-FFF2-40B4-BE49-F238E27FC236}">
                  <a16:creationId xmlns:a16="http://schemas.microsoft.com/office/drawing/2014/main" id="{FE34B2A7-FF6C-FCC9-CE83-871CA5D25D54}"/>
                </a:ext>
              </a:extLst>
            </p:cNvPr>
            <p:cNvGrpSpPr/>
            <p:nvPr/>
          </p:nvGrpSpPr>
          <p:grpSpPr>
            <a:xfrm>
              <a:off x="-23806" y="7348"/>
              <a:ext cx="12192000" cy="686407"/>
              <a:chOff x="-23806" y="7348"/>
              <a:chExt cx="12192000" cy="686407"/>
            </a:xfrm>
          </p:grpSpPr>
          <p:grpSp>
            <p:nvGrpSpPr>
              <p:cNvPr id="9" name="组合 8">
                <a:extLst>
                  <a:ext uri="{FF2B5EF4-FFF2-40B4-BE49-F238E27FC236}">
                    <a16:creationId xmlns:a16="http://schemas.microsoft.com/office/drawing/2014/main" id="{AB6A575F-F85A-C05F-FA9D-C7EBD3E34CCC}"/>
                  </a:ext>
                </a:extLst>
              </p:cNvPr>
              <p:cNvGrpSpPr/>
              <p:nvPr/>
            </p:nvGrpSpPr>
            <p:grpSpPr>
              <a:xfrm>
                <a:off x="-23806" y="7348"/>
                <a:ext cx="12192000" cy="650874"/>
                <a:chOff x="-23806" y="7348"/>
                <a:chExt cx="12192000" cy="650874"/>
              </a:xfrm>
            </p:grpSpPr>
            <p:sp>
              <p:nvSpPr>
                <p:cNvPr id="11" name="矩形 10">
                  <a:extLst>
                    <a:ext uri="{FF2B5EF4-FFF2-40B4-BE49-F238E27FC236}">
                      <a16:creationId xmlns:a16="http://schemas.microsoft.com/office/drawing/2014/main" id="{6E88C3B2-1DA3-BF3F-D0A3-80B6730A8990}"/>
                    </a:ext>
                  </a:extLst>
                </p:cNvPr>
                <p:cNvSpPr/>
                <p:nvPr/>
              </p:nvSpPr>
              <p:spPr>
                <a:xfrm>
                  <a:off x="-23806" y="7348"/>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A634CAD5-507F-E44E-1DCA-B9B7C4B3D8E2}"/>
                    </a:ext>
                  </a:extLst>
                </p:cNvPr>
                <p:cNvGrpSpPr/>
                <p:nvPr/>
              </p:nvGrpSpPr>
              <p:grpSpPr>
                <a:xfrm>
                  <a:off x="7087719" y="182812"/>
                  <a:ext cx="4665529" cy="389911"/>
                  <a:chOff x="6744819" y="322512"/>
                  <a:chExt cx="4665529" cy="389911"/>
                </a:xfrm>
              </p:grpSpPr>
              <p:sp>
                <p:nvSpPr>
                  <p:cNvPr id="13" name="文本框 12">
                    <a:extLst>
                      <a:ext uri="{FF2B5EF4-FFF2-40B4-BE49-F238E27FC236}">
                        <a16:creationId xmlns:a16="http://schemas.microsoft.com/office/drawing/2014/main" id="{4D46B786-BB90-F623-D6DC-6273A7A6CD44}"/>
                      </a:ext>
                    </a:extLst>
                  </p:cNvPr>
                  <p:cNvSpPr txBox="1"/>
                  <p:nvPr/>
                </p:nvSpPr>
                <p:spPr>
                  <a:xfrm>
                    <a:off x="6744819" y="322512"/>
                    <a:ext cx="1315296" cy="369332"/>
                  </a:xfrm>
                  <a:prstGeom prst="rect">
                    <a:avLst/>
                  </a:prstGeom>
                  <a:noFill/>
                </p:spPr>
                <p:txBody>
                  <a:bodyPr wrap="squar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backbone</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14" name="文本框 13">
                    <a:extLst>
                      <a:ext uri="{FF2B5EF4-FFF2-40B4-BE49-F238E27FC236}">
                        <a16:creationId xmlns:a16="http://schemas.microsoft.com/office/drawing/2014/main" id="{A2ED7AC0-DECD-D2C6-2AA4-B8ED4E9098B8}"/>
                      </a:ext>
                    </a:extLst>
                  </p:cNvPr>
                  <p:cNvSpPr txBox="1"/>
                  <p:nvPr/>
                </p:nvSpPr>
                <p:spPr>
                  <a:xfrm>
                    <a:off x="8060116" y="343091"/>
                    <a:ext cx="2049279"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LSTM &amp; BiLSTM</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15" name="文本框 14">
                    <a:extLst>
                      <a:ext uri="{FF2B5EF4-FFF2-40B4-BE49-F238E27FC236}">
                        <a16:creationId xmlns:a16="http://schemas.microsoft.com/office/drawing/2014/main" id="{DFB1D73D-5D9B-A00B-0B56-C3B645CDE61F}"/>
                      </a:ext>
                    </a:extLst>
                  </p:cNvPr>
                  <p:cNvSpPr txBox="1"/>
                  <p:nvPr/>
                </p:nvSpPr>
                <p:spPr>
                  <a:xfrm>
                    <a:off x="10055810" y="329391"/>
                    <a:ext cx="1354538"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 Attention</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16" name="直接连接符 15">
                    <a:extLst>
                      <a:ext uri="{FF2B5EF4-FFF2-40B4-BE49-F238E27FC236}">
                        <a16:creationId xmlns:a16="http://schemas.microsoft.com/office/drawing/2014/main" id="{A3324FDA-6C62-D016-5507-4D8D016E3FA9}"/>
                      </a:ext>
                    </a:extLst>
                  </p:cNvPr>
                  <p:cNvCxnSpPr>
                    <a:cxnSpLocks/>
                  </p:cNvCxnSpPr>
                  <p:nvPr/>
                </p:nvCxnSpPr>
                <p:spPr>
                  <a:xfrm>
                    <a:off x="8060116" y="363204"/>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C4734B2-8F44-6790-EE40-CA7DEC0721E9}"/>
                      </a:ext>
                    </a:extLst>
                  </p:cNvPr>
                  <p:cNvCxnSpPr>
                    <a:cxnSpLocks/>
                  </p:cNvCxnSpPr>
                  <p:nvPr/>
                </p:nvCxnSpPr>
                <p:spPr>
                  <a:xfrm>
                    <a:off x="10073580" y="351957"/>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0" name="等腰三角形 9">
                <a:extLst>
                  <a:ext uri="{FF2B5EF4-FFF2-40B4-BE49-F238E27FC236}">
                    <a16:creationId xmlns:a16="http://schemas.microsoft.com/office/drawing/2014/main" id="{4E77A16D-C239-C699-583B-FE376D40214D}"/>
                  </a:ext>
                </a:extLst>
              </p:cNvPr>
              <p:cNvSpPr/>
              <p:nvPr/>
            </p:nvSpPr>
            <p:spPr>
              <a:xfrm>
                <a:off x="10723912" y="544529"/>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6">
              <a:extLst>
                <a:ext uri="{FF2B5EF4-FFF2-40B4-BE49-F238E27FC236}">
                  <a16:creationId xmlns:a16="http://schemas.microsoft.com/office/drawing/2014/main" id="{8F2ADED7-5C3E-6C09-6A8F-7BECE5721206}"/>
                </a:ext>
              </a:extLst>
            </p:cNvPr>
            <p:cNvSpPr txBox="1"/>
            <p:nvPr/>
          </p:nvSpPr>
          <p:spPr>
            <a:xfrm>
              <a:off x="749807" y="144630"/>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原理简介</a:t>
              </a:r>
            </a:p>
          </p:txBody>
        </p:sp>
        <p:pic>
          <p:nvPicPr>
            <p:cNvPr id="8" name="图片 7">
              <a:extLst>
                <a:ext uri="{FF2B5EF4-FFF2-40B4-BE49-F238E27FC236}">
                  <a16:creationId xmlns:a16="http://schemas.microsoft.com/office/drawing/2014/main" id="{891852CC-B188-8F23-5014-9FE70B4510A9}"/>
                </a:ext>
              </a:extLst>
            </p:cNvPr>
            <p:cNvPicPr>
              <a:picLocks noChangeAspect="1"/>
            </p:cNvPicPr>
            <p:nvPr/>
          </p:nvPicPr>
          <p:blipFill>
            <a:blip r:embed="rId5"/>
            <a:stretch>
              <a:fillRect/>
            </a:stretch>
          </p:blipFill>
          <p:spPr>
            <a:xfrm>
              <a:off x="148038" y="112688"/>
              <a:ext cx="457200" cy="457200"/>
            </a:xfrm>
            <a:prstGeom prst="rect">
              <a:avLst/>
            </a:prstGeom>
          </p:spPr>
        </p:pic>
      </p:grpSp>
    </p:spTree>
    <p:extLst>
      <p:ext uri="{BB962C8B-B14F-4D97-AF65-F5344CB8AC3E}">
        <p14:creationId xmlns:p14="http://schemas.microsoft.com/office/powerpoint/2010/main" val="9101011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56CC4895-6D9B-431F-926C-FD07CB6FBFE9}"/>
              </a:ext>
            </a:extLst>
          </p:cNvPr>
          <p:cNvSpPr txBox="1"/>
          <p:nvPr/>
        </p:nvSpPr>
        <p:spPr>
          <a:xfrm>
            <a:off x="2677644" y="1556792"/>
            <a:ext cx="656730" cy="207045"/>
          </a:xfrm>
          <a:prstGeom prst="rect">
            <a:avLst/>
          </a:prstGeom>
          <a:noFill/>
        </p:spPr>
        <p:txBody>
          <a:bodyPr wrap="square">
            <a:spAutoFit/>
          </a:bodyPr>
          <a:lstStyle/>
          <a:p>
            <a:pPr algn="ctr"/>
            <a:endParaRPr lang="en-US" altLang="zh-CN" sz="1800" b="1" dirty="0">
              <a:solidFill>
                <a:schemeClr val="tx1"/>
              </a:solidFill>
              <a:latin typeface="Times New Roman" panose="02020603050405020304" pitchFamily="18" charset="0"/>
              <a:cs typeface="Times New Roman" panose="02020603050405020304" pitchFamily="18" charset="0"/>
            </a:endParaRPr>
          </a:p>
        </p:txBody>
      </p:sp>
      <p:sp>
        <p:nvSpPr>
          <p:cNvPr id="41" name="iṡ1íḋe">
            <a:extLst>
              <a:ext uri="{FF2B5EF4-FFF2-40B4-BE49-F238E27FC236}">
                <a16:creationId xmlns:a16="http://schemas.microsoft.com/office/drawing/2014/main" id="{B46C00E4-DC8B-D128-6224-2B5B2D51DC35}"/>
              </a:ext>
            </a:extLst>
          </p:cNvPr>
          <p:cNvSpPr/>
          <p:nvPr/>
        </p:nvSpPr>
        <p:spPr>
          <a:xfrm>
            <a:off x="6400" y="6334662"/>
            <a:ext cx="12215105" cy="523338"/>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sp>
        <p:nvSpPr>
          <p:cNvPr id="123" name="Rectangle 4">
            <a:extLst>
              <a:ext uri="{FF2B5EF4-FFF2-40B4-BE49-F238E27FC236}">
                <a16:creationId xmlns:a16="http://schemas.microsoft.com/office/drawing/2014/main" id="{26DC6A97-FE58-479A-B163-4CF3D10A8B98}"/>
              </a:ext>
            </a:extLst>
          </p:cNvPr>
          <p:cNvSpPr>
            <a:spLocks noChangeArrowheads="1"/>
          </p:cNvSpPr>
          <p:nvPr/>
        </p:nvSpPr>
        <p:spPr bwMode="auto">
          <a:xfrm>
            <a:off x="498912" y="9291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矩形 42">
            <a:extLst>
              <a:ext uri="{FF2B5EF4-FFF2-40B4-BE49-F238E27FC236}">
                <a16:creationId xmlns:a16="http://schemas.microsoft.com/office/drawing/2014/main" id="{B8BF2E88-FA1B-47C5-8B98-3A92D3D084D4}"/>
              </a:ext>
            </a:extLst>
          </p:cNvPr>
          <p:cNvSpPr/>
          <p:nvPr/>
        </p:nvSpPr>
        <p:spPr>
          <a:xfrm>
            <a:off x="341617"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9902D212-FE93-4ED2-B69F-4DAD63B99C1C}"/>
              </a:ext>
            </a:extLst>
          </p:cNvPr>
          <p:cNvSpPr/>
          <p:nvPr/>
        </p:nvSpPr>
        <p:spPr>
          <a:xfrm>
            <a:off x="10636772" y="530686"/>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BE59D681-73CA-C299-DC8A-745285EF619C}"/>
              </a:ext>
            </a:extLst>
          </p:cNvPr>
          <p:cNvSpPr txBox="1"/>
          <p:nvPr/>
        </p:nvSpPr>
        <p:spPr>
          <a:xfrm>
            <a:off x="-23806" y="185648"/>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原理简介</a:t>
            </a:r>
          </a:p>
        </p:txBody>
      </p:sp>
      <p:sp>
        <p:nvSpPr>
          <p:cNvPr id="5" name="矩形: 圆角 4">
            <a:extLst>
              <a:ext uri="{FF2B5EF4-FFF2-40B4-BE49-F238E27FC236}">
                <a16:creationId xmlns:a16="http://schemas.microsoft.com/office/drawing/2014/main" id="{A497DF20-6372-4193-8212-2ED5C4E3AB5B}"/>
              </a:ext>
            </a:extLst>
          </p:cNvPr>
          <p:cNvSpPr/>
          <p:nvPr/>
        </p:nvSpPr>
        <p:spPr>
          <a:xfrm>
            <a:off x="496764" y="956863"/>
            <a:ext cx="2572858" cy="409842"/>
          </a:xfrm>
          <a:prstGeom prst="roundRect">
            <a:avLst/>
          </a:prstGeom>
          <a:solidFill>
            <a:srgbClr val="F1F1F1"/>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Times New Roman" panose="02020603050405020304" pitchFamily="18" charset="0"/>
                <a:cs typeface="Times New Roman" panose="02020603050405020304" pitchFamily="18" charset="0"/>
              </a:rPr>
              <a:t>Attention</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07CB1C6-A3A1-9EBF-7185-69532765E6D9}"/>
                  </a:ext>
                </a:extLst>
              </p:cNvPr>
              <p:cNvSpPr txBox="1"/>
              <p:nvPr/>
            </p:nvSpPr>
            <p:spPr>
              <a:xfrm>
                <a:off x="481314" y="1621466"/>
                <a:ext cx="4577432" cy="472270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i="0" dirty="0">
                    <a:solidFill>
                      <a:srgbClr val="4D4D4D"/>
                    </a:solidFill>
                    <a:effectLst/>
                    <a:latin typeface="-apple-system"/>
                  </a:rPr>
                  <a:t>Vaswani</a:t>
                </a:r>
                <a:r>
                  <a:rPr lang="zh-CN" altLang="en-US" b="1" i="0" dirty="0">
                    <a:solidFill>
                      <a:srgbClr val="4D4D4D"/>
                    </a:solidFill>
                    <a:effectLst/>
                    <a:latin typeface="-apple-system"/>
                  </a:rPr>
                  <a:t>注意力</a:t>
                </a:r>
                <a:r>
                  <a:rPr lang="en-US" altLang="zh-CN" b="1" i="0" dirty="0">
                    <a:solidFill>
                      <a:srgbClr val="4D4D4D"/>
                    </a:solidFill>
                    <a:effectLst/>
                    <a:latin typeface="-apple-system"/>
                  </a:rPr>
                  <a:t>(</a:t>
                </a:r>
                <a:r>
                  <a:rPr lang="zh-CN" altLang="en-US" b="1" i="0" dirty="0">
                    <a:solidFill>
                      <a:srgbClr val="4D4D4D"/>
                    </a:solidFill>
                    <a:effectLst/>
                    <a:latin typeface="-apple-system"/>
                  </a:rPr>
                  <a:t>缩放点积注意力</a:t>
                </a:r>
                <a:r>
                  <a:rPr lang="en-US" altLang="zh-CN" b="1" i="0" dirty="0">
                    <a:solidFill>
                      <a:srgbClr val="4D4D4D"/>
                    </a:solidFill>
                    <a:effectLst/>
                    <a:latin typeface="-apple-system"/>
                  </a:rPr>
                  <a:t>)</a:t>
                </a:r>
              </a:p>
              <a:p>
                <a:pPr marL="285750" indent="-285750">
                  <a:lnSpc>
                    <a:spcPct val="150000"/>
                  </a:lnSpc>
                  <a:buFont typeface="Arial" panose="020B0604020202020204" pitchFamily="34" charset="0"/>
                  <a:buChar char="•"/>
                </a:pPr>
                <a:r>
                  <a:rPr lang="zh-CN" altLang="en-US" sz="1600" i="0" dirty="0">
                    <a:solidFill>
                      <a:srgbClr val="4D4D4D"/>
                    </a:solidFill>
                    <a:effectLst/>
                    <a:latin typeface="-apple-system"/>
                  </a:rPr>
                  <a:t>另一种常用的注意力机制则是</a:t>
                </a:r>
                <a:r>
                  <a:rPr lang="en-US" altLang="zh-CN" sz="1600" i="1" dirty="0">
                    <a:solidFill>
                      <a:prstClr val="black">
                        <a:lumMod val="65000"/>
                        <a:lumOff val="35000"/>
                      </a:prstClr>
                    </a:solidFill>
                    <a:latin typeface="+mn-ea"/>
                    <a:ea typeface="思源黑体 CN Regular"/>
                  </a:rPr>
                  <a:t>Vaswani</a:t>
                </a:r>
                <a:r>
                  <a:rPr kumimoji="0" lang="da-DK" altLang="zh-CN" sz="1600" b="0" i="1" u="none" strike="noStrike" kern="1200" cap="none" spc="0" normalizeH="0" baseline="0" noProof="0" dirty="0">
                    <a:ln>
                      <a:noFill/>
                    </a:ln>
                    <a:solidFill>
                      <a:prstClr val="black">
                        <a:lumMod val="65000"/>
                        <a:lumOff val="35000"/>
                      </a:prstClr>
                    </a:solidFill>
                    <a:effectLst/>
                    <a:uLnTx/>
                    <a:uFillTx/>
                    <a:latin typeface="+mn-ea"/>
                    <a:ea typeface="思源黑体 CN Regular"/>
                    <a:cs typeface="+mn-cs"/>
                  </a:rPr>
                  <a:t> et al.</a:t>
                </a:r>
                <a:r>
                  <a:rPr lang="zh-CN" altLang="en-US" sz="1600" i="0" dirty="0">
                    <a:solidFill>
                      <a:srgbClr val="4D4D4D"/>
                    </a:solidFill>
                    <a:effectLst/>
                    <a:latin typeface="-apple-system"/>
                  </a:rPr>
                  <a:t>在 </a:t>
                </a:r>
                <a:r>
                  <a:rPr lang="en-US" altLang="zh-CN" sz="1600" i="1" dirty="0">
                    <a:solidFill>
                      <a:prstClr val="black">
                        <a:lumMod val="65000"/>
                        <a:lumOff val="35000"/>
                      </a:prstClr>
                    </a:solidFill>
                    <a:latin typeface="+mn-ea"/>
                    <a:ea typeface="思源黑体 CN Regular"/>
                  </a:rPr>
                  <a:t>Attention Is All You Need</a:t>
                </a:r>
                <a:r>
                  <a:rPr lang="zh-CN" altLang="en-US" sz="1600" dirty="0">
                    <a:solidFill>
                      <a:srgbClr val="4D4D4D"/>
                    </a:solidFill>
                    <a:latin typeface="-apple-system"/>
                    <a:ea typeface="思源黑体 CN Regular"/>
                  </a:rPr>
                  <a:t>一</a:t>
                </a:r>
                <a:r>
                  <a:rPr lang="zh-CN" altLang="en-US" sz="1600" i="0" dirty="0">
                    <a:solidFill>
                      <a:srgbClr val="4D4D4D"/>
                    </a:solidFill>
                    <a:effectLst/>
                    <a:latin typeface="-apple-system"/>
                  </a:rPr>
                  <a:t>文中提出的缩放点积注意力。</a:t>
                </a:r>
                <a:endParaRPr lang="en-US" altLang="zh-CN" sz="1600" i="0" dirty="0">
                  <a:solidFill>
                    <a:srgbClr val="4D4D4D"/>
                  </a:solidFill>
                  <a:effectLst/>
                  <a:latin typeface="-apple-system"/>
                </a:endParaRPr>
              </a:p>
              <a:p>
                <a:pPr marL="285750" indent="-285750">
                  <a:lnSpc>
                    <a:spcPct val="150000"/>
                  </a:lnSpc>
                  <a:buFont typeface="Arial" panose="020B0604020202020204" pitchFamily="34" charset="0"/>
                  <a:buChar char="•"/>
                </a:pPr>
                <a:r>
                  <a:rPr lang="zh-CN" altLang="en-US" sz="1600" b="0" i="0" dirty="0">
                    <a:solidFill>
                      <a:srgbClr val="4D4D4D"/>
                    </a:solidFill>
                    <a:effectLst/>
                    <a:latin typeface="-apple-system"/>
                  </a:rPr>
                  <a:t>使用点积可以得到计算效率更高的</a:t>
                </a:r>
                <a:r>
                  <a:rPr lang="zh-CN" altLang="en-US" sz="1600" dirty="0">
                    <a:solidFill>
                      <a:srgbClr val="4D4D4D"/>
                    </a:solidFill>
                    <a:latin typeface="-apple-system"/>
                  </a:rPr>
                  <a:t>注意力</a:t>
                </a:r>
                <a:r>
                  <a:rPr lang="zh-CN" altLang="en-US" sz="1600" b="0" i="0" dirty="0">
                    <a:solidFill>
                      <a:srgbClr val="4D4D4D"/>
                    </a:solidFill>
                    <a:effectLst/>
                    <a:latin typeface="-apple-system"/>
                  </a:rPr>
                  <a:t>评分函数。</a:t>
                </a:r>
                <a:endParaRPr lang="en-US" altLang="zh-CN" sz="1600" b="0" i="0" dirty="0">
                  <a:solidFill>
                    <a:srgbClr val="4D4D4D"/>
                  </a:solidFill>
                  <a:effectLst/>
                  <a:latin typeface="-apple-system"/>
                </a:endParaRPr>
              </a:p>
              <a:p>
                <a:pPr marL="285750" indent="-285750">
                  <a:lnSpc>
                    <a:spcPct val="150000"/>
                  </a:lnSpc>
                  <a:buFont typeface="Arial" panose="020B0604020202020204" pitchFamily="34" charset="0"/>
                  <a:buChar char="•"/>
                </a:pPr>
                <a:r>
                  <a:rPr lang="zh-CN" altLang="en-US" sz="1600" b="0" i="0" dirty="0">
                    <a:solidFill>
                      <a:srgbClr val="4D4D4D"/>
                    </a:solidFill>
                    <a:effectLst/>
                    <a:latin typeface="-apple-system"/>
                  </a:rPr>
                  <a:t>基于 </a:t>
                </a:r>
                <a:r>
                  <a:rPr lang="en-US" altLang="zh-CN" sz="1600" b="0" i="0" dirty="0">
                    <a:solidFill>
                      <a:srgbClr val="4D4D4D"/>
                    </a:solidFill>
                    <a:effectLst/>
                    <a:latin typeface="-apple-system"/>
                  </a:rPr>
                  <a:t>n </a:t>
                </a:r>
                <a:r>
                  <a:rPr lang="zh-CN" altLang="en-US" sz="1600" b="0" i="0" dirty="0">
                    <a:solidFill>
                      <a:srgbClr val="4D4D4D"/>
                    </a:solidFill>
                    <a:effectLst/>
                    <a:latin typeface="-apple-system"/>
                  </a:rPr>
                  <a:t>个查询和 </a:t>
                </a:r>
                <a:r>
                  <a:rPr lang="en-US" altLang="zh-CN" sz="1600" b="0" i="0" dirty="0">
                    <a:solidFill>
                      <a:srgbClr val="4D4D4D"/>
                    </a:solidFill>
                    <a:effectLst/>
                    <a:latin typeface="-apple-system"/>
                  </a:rPr>
                  <a:t>m </a:t>
                </a:r>
                <a:r>
                  <a:rPr lang="zh-CN" altLang="en-US" sz="1600" b="0" i="0" dirty="0">
                    <a:solidFill>
                      <a:srgbClr val="4D4D4D"/>
                    </a:solidFill>
                    <a:effectLst/>
                    <a:latin typeface="-apple-system"/>
                  </a:rPr>
                  <a:t>个键值对计算注意力，其中查询和键的长度为 </a:t>
                </a:r>
                <a:r>
                  <a:rPr lang="en-US" altLang="zh-CN" sz="1600" b="0" i="0" dirty="0">
                    <a:solidFill>
                      <a:srgbClr val="4D4D4D"/>
                    </a:solidFill>
                    <a:effectLst/>
                    <a:latin typeface="-apple-system"/>
                  </a:rPr>
                  <a:t>d </a:t>
                </a:r>
                <a:r>
                  <a:rPr lang="zh-CN" altLang="en-US" sz="1600" b="0" i="0" dirty="0">
                    <a:solidFill>
                      <a:srgbClr val="4D4D4D"/>
                    </a:solidFill>
                    <a:effectLst/>
                    <a:latin typeface="-apple-system"/>
                  </a:rPr>
                  <a:t>，值的长度为 </a:t>
                </a:r>
                <a:r>
                  <a:rPr lang="en-US" altLang="zh-CN" sz="1600" dirty="0">
                    <a:solidFill>
                      <a:srgbClr val="4D4D4D"/>
                    </a:solidFill>
                    <a:latin typeface="-apple-system"/>
                  </a:rPr>
                  <a:t>v</a:t>
                </a:r>
                <a:r>
                  <a:rPr lang="en-US" altLang="zh-CN" sz="1600" b="0" i="0" dirty="0">
                    <a:solidFill>
                      <a:srgbClr val="4D4D4D"/>
                    </a:solidFill>
                    <a:effectLst/>
                    <a:latin typeface="-apple-system"/>
                  </a:rPr>
                  <a:t> </a:t>
                </a:r>
                <a:r>
                  <a:rPr lang="zh-CN" altLang="en-US" sz="1600" b="0" i="0" dirty="0">
                    <a:solidFill>
                      <a:srgbClr val="4D4D4D"/>
                    </a:solidFill>
                    <a:effectLst/>
                    <a:latin typeface="-apple-system"/>
                  </a:rPr>
                  <a:t>。查询  </a:t>
                </a:r>
                <a14:m>
                  <m:oMath xmlns:m="http://schemas.openxmlformats.org/officeDocument/2006/math">
                    <m:r>
                      <a:rPr lang="zh-CN" altLang="en-US" sz="1600" b="0" i="0" smtClean="0">
                        <a:solidFill>
                          <a:srgbClr val="4D4D4D"/>
                        </a:solidFill>
                        <a:effectLst/>
                        <a:latin typeface="Cambria Math" panose="02040503050406030204" pitchFamily="18" charset="0"/>
                      </a:rPr>
                      <m:t>𝑄</m:t>
                    </m:r>
                    <m:r>
                      <a:rPr lang="zh-CN" altLang="en-US" sz="1600" b="0" i="0" smtClean="0">
                        <a:solidFill>
                          <a:srgbClr val="4D4D4D"/>
                        </a:solidFill>
                        <a:effectLst/>
                        <a:latin typeface="Cambria Math" panose="02040503050406030204" pitchFamily="18" charset="0"/>
                      </a:rPr>
                      <m:t>∈</m:t>
                    </m:r>
                    <m:sSup>
                      <m:sSupPr>
                        <m:ctrlPr>
                          <a:rPr lang="zh-CN" altLang="en-US" sz="1600" b="0" i="1" smtClean="0">
                            <a:solidFill>
                              <a:srgbClr val="4D4D4D"/>
                            </a:solidFill>
                            <a:effectLst/>
                            <a:latin typeface="Cambria Math" panose="02040503050406030204" pitchFamily="18" charset="0"/>
                          </a:rPr>
                        </m:ctrlPr>
                      </m:sSupPr>
                      <m:e>
                        <m:r>
                          <a:rPr lang="zh-CN" altLang="en-US" sz="1600" b="0" i="0" smtClean="0">
                            <a:solidFill>
                              <a:srgbClr val="4D4D4D"/>
                            </a:solidFill>
                            <a:effectLst/>
                            <a:latin typeface="Cambria Math" panose="02040503050406030204" pitchFamily="18" charset="0"/>
                          </a:rPr>
                          <m:t>𝑅</m:t>
                        </m:r>
                      </m:e>
                      <m:sup>
                        <m:r>
                          <a:rPr lang="zh-CN" altLang="en-US" sz="1600" b="0" i="0" smtClean="0">
                            <a:solidFill>
                              <a:srgbClr val="4D4D4D"/>
                            </a:solidFill>
                            <a:effectLst/>
                            <a:latin typeface="Cambria Math" panose="02040503050406030204" pitchFamily="18" charset="0"/>
                          </a:rPr>
                          <m:t>𝑛</m:t>
                        </m:r>
                        <m:r>
                          <a:rPr lang="zh-CN" altLang="en-US" sz="1600" b="0" i="0" smtClean="0">
                            <a:solidFill>
                              <a:srgbClr val="4D4D4D"/>
                            </a:solidFill>
                            <a:effectLst/>
                            <a:latin typeface="Cambria Math" panose="02040503050406030204" pitchFamily="18" charset="0"/>
                          </a:rPr>
                          <m:t>×</m:t>
                        </m:r>
                        <m:r>
                          <a:rPr lang="zh-CN" altLang="en-US" sz="1600" b="0" i="0" smtClean="0">
                            <a:solidFill>
                              <a:srgbClr val="4D4D4D"/>
                            </a:solidFill>
                            <a:effectLst/>
                            <a:latin typeface="Cambria Math" panose="02040503050406030204" pitchFamily="18" charset="0"/>
                          </a:rPr>
                          <m:t>𝑑</m:t>
                        </m:r>
                      </m:sup>
                    </m:sSup>
                  </m:oMath>
                </a14:m>
                <a:r>
                  <a:rPr lang="zh-CN" altLang="en-US" sz="1600" b="0" i="0" dirty="0">
                    <a:solidFill>
                      <a:srgbClr val="4D4D4D"/>
                    </a:solidFill>
                    <a:effectLst/>
                    <a:latin typeface="-apple-system"/>
                  </a:rPr>
                  <a:t>，键  </a:t>
                </a:r>
                <a14:m>
                  <m:oMath xmlns:m="http://schemas.openxmlformats.org/officeDocument/2006/math">
                    <m:r>
                      <m:rPr>
                        <m:sty m:val="p"/>
                      </m:rPr>
                      <a:rPr lang="en-US" altLang="zh-CN" sz="1600" dirty="0">
                        <a:solidFill>
                          <a:srgbClr val="4D4D4D"/>
                        </a:solidFill>
                        <a:latin typeface="Cambria Math" panose="02040503050406030204" pitchFamily="18" charset="0"/>
                      </a:rPr>
                      <m:t>K</m:t>
                    </m:r>
                    <m:r>
                      <a:rPr lang="zh-CN" altLang="en-US" sz="1600" b="0" i="0" smtClean="0">
                        <a:solidFill>
                          <a:srgbClr val="4D4D4D"/>
                        </a:solidFill>
                        <a:effectLst/>
                        <a:latin typeface="Cambria Math" panose="02040503050406030204" pitchFamily="18" charset="0"/>
                      </a:rPr>
                      <m:t>∈</m:t>
                    </m:r>
                    <m:sSup>
                      <m:sSupPr>
                        <m:ctrlPr>
                          <a:rPr lang="zh-CN" altLang="en-US" sz="1600" b="0" i="1" smtClean="0">
                            <a:solidFill>
                              <a:srgbClr val="4D4D4D"/>
                            </a:solidFill>
                            <a:effectLst/>
                            <a:latin typeface="Cambria Math" panose="02040503050406030204" pitchFamily="18" charset="0"/>
                          </a:rPr>
                        </m:ctrlPr>
                      </m:sSupPr>
                      <m:e>
                        <m:r>
                          <a:rPr lang="zh-CN" altLang="en-US" sz="1600" b="0" i="0" smtClean="0">
                            <a:solidFill>
                              <a:srgbClr val="4D4D4D"/>
                            </a:solidFill>
                            <a:effectLst/>
                            <a:latin typeface="Cambria Math" panose="02040503050406030204" pitchFamily="18" charset="0"/>
                          </a:rPr>
                          <m:t>𝑅</m:t>
                        </m:r>
                      </m:e>
                      <m:sup>
                        <m:r>
                          <a:rPr lang="zh-CN" altLang="en-US" sz="1600" b="0" i="0" smtClean="0">
                            <a:solidFill>
                              <a:srgbClr val="4D4D4D"/>
                            </a:solidFill>
                            <a:effectLst/>
                            <a:latin typeface="Cambria Math" panose="02040503050406030204" pitchFamily="18" charset="0"/>
                          </a:rPr>
                          <m:t>𝑚</m:t>
                        </m:r>
                        <m:r>
                          <a:rPr lang="zh-CN" altLang="en-US" sz="1600" b="0" i="0" smtClean="0">
                            <a:solidFill>
                              <a:srgbClr val="4D4D4D"/>
                            </a:solidFill>
                            <a:effectLst/>
                            <a:latin typeface="Cambria Math" panose="02040503050406030204" pitchFamily="18" charset="0"/>
                          </a:rPr>
                          <m:t>×</m:t>
                        </m:r>
                        <m:r>
                          <a:rPr lang="zh-CN" altLang="en-US" sz="1600" b="0" i="0" smtClean="0">
                            <a:solidFill>
                              <a:srgbClr val="4D4D4D"/>
                            </a:solidFill>
                            <a:effectLst/>
                            <a:latin typeface="Cambria Math" panose="02040503050406030204" pitchFamily="18" charset="0"/>
                          </a:rPr>
                          <m:t>𝑑</m:t>
                        </m:r>
                      </m:sup>
                    </m:sSup>
                  </m:oMath>
                </a14:m>
                <a:r>
                  <a:rPr lang="zh-CN" altLang="en-US" sz="1600" b="0" i="0" dirty="0">
                    <a:solidFill>
                      <a:srgbClr val="4D4D4D"/>
                    </a:solidFill>
                    <a:effectLst/>
                    <a:latin typeface="-apple-system"/>
                  </a:rPr>
                  <a:t>和值  </a:t>
                </a:r>
                <a14:m>
                  <m:oMath xmlns:m="http://schemas.openxmlformats.org/officeDocument/2006/math">
                    <m:r>
                      <m:rPr>
                        <m:sty m:val="p"/>
                      </m:rPr>
                      <a:rPr lang="en-US" altLang="zh-CN" sz="1600" dirty="0">
                        <a:solidFill>
                          <a:srgbClr val="4D4D4D"/>
                        </a:solidFill>
                        <a:latin typeface="Cambria Math" panose="02040503050406030204" pitchFamily="18" charset="0"/>
                      </a:rPr>
                      <m:t>V</m:t>
                    </m:r>
                    <m:r>
                      <a:rPr lang="zh-CN" altLang="en-US" sz="1600" b="0" i="0" dirty="0" smtClean="0">
                        <a:solidFill>
                          <a:srgbClr val="4D4D4D"/>
                        </a:solidFill>
                        <a:effectLst/>
                        <a:latin typeface="Cambria Math" panose="02040503050406030204" pitchFamily="18" charset="0"/>
                      </a:rPr>
                      <m:t>∈</m:t>
                    </m:r>
                    <m:sSup>
                      <m:sSupPr>
                        <m:ctrlPr>
                          <a:rPr lang="zh-CN" altLang="en-US" sz="1600" b="0" i="1" dirty="0" smtClean="0">
                            <a:solidFill>
                              <a:srgbClr val="4D4D4D"/>
                            </a:solidFill>
                            <a:effectLst/>
                            <a:latin typeface="Cambria Math" panose="02040503050406030204" pitchFamily="18" charset="0"/>
                          </a:rPr>
                        </m:ctrlPr>
                      </m:sSupPr>
                      <m:e>
                        <m:r>
                          <a:rPr lang="zh-CN" altLang="en-US" sz="1600" b="0" i="0" dirty="0" smtClean="0">
                            <a:solidFill>
                              <a:srgbClr val="4D4D4D"/>
                            </a:solidFill>
                            <a:effectLst/>
                            <a:latin typeface="Cambria Math" panose="02040503050406030204" pitchFamily="18" charset="0"/>
                          </a:rPr>
                          <m:t>𝑅</m:t>
                        </m:r>
                      </m:e>
                      <m:sup>
                        <m:r>
                          <a:rPr lang="zh-CN" altLang="en-US" sz="1600" b="0" i="0" dirty="0" smtClean="0">
                            <a:solidFill>
                              <a:srgbClr val="4D4D4D"/>
                            </a:solidFill>
                            <a:effectLst/>
                            <a:latin typeface="Cambria Math" panose="02040503050406030204" pitchFamily="18" charset="0"/>
                          </a:rPr>
                          <m:t>𝑚</m:t>
                        </m:r>
                        <m:r>
                          <a:rPr lang="zh-CN" altLang="en-US" sz="1600" b="0" i="0" dirty="0" smtClean="0">
                            <a:solidFill>
                              <a:srgbClr val="4D4D4D"/>
                            </a:solidFill>
                            <a:effectLst/>
                            <a:latin typeface="Cambria Math" panose="02040503050406030204" pitchFamily="18" charset="0"/>
                          </a:rPr>
                          <m:t>×</m:t>
                        </m:r>
                        <m:r>
                          <a:rPr lang="zh-CN" altLang="en-US" sz="1600" b="0" i="0" dirty="0" smtClean="0">
                            <a:solidFill>
                              <a:srgbClr val="4D4D4D"/>
                            </a:solidFill>
                            <a:effectLst/>
                            <a:latin typeface="Cambria Math" panose="02040503050406030204" pitchFamily="18" charset="0"/>
                          </a:rPr>
                          <m:t>𝑣</m:t>
                        </m:r>
                      </m:sup>
                    </m:sSup>
                  </m:oMath>
                </a14:m>
                <a:r>
                  <a:rPr lang="zh-CN" altLang="en-US" sz="1600" b="0" i="0" dirty="0">
                    <a:solidFill>
                      <a:srgbClr val="4D4D4D"/>
                    </a:solidFill>
                    <a:effectLst/>
                    <a:latin typeface="-apple-system"/>
                  </a:rPr>
                  <a:t>的缩放点积注意力是</a:t>
                </a:r>
                <a:endParaRPr lang="en-US" altLang="zh-CN" sz="1600" b="0" i="0" dirty="0">
                  <a:solidFill>
                    <a:srgbClr val="4D4D4D"/>
                  </a:solidFill>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600" b="0" i="0" dirty="0" smtClean="0">
                          <a:solidFill>
                            <a:schemeClr val="tx1"/>
                          </a:solidFill>
                          <a:effectLst/>
                          <a:latin typeface="Cambria Math" panose="02040503050406030204" pitchFamily="18" charset="0"/>
                        </a:rPr>
                        <m:t>𝑆𝑜𝑓𝑡𝑚𝑎𝑥</m:t>
                      </m:r>
                      <m:d>
                        <m:dPr>
                          <m:ctrlPr>
                            <a:rPr lang="en-US" altLang="zh-CN" sz="1600" b="0" i="1" dirty="0">
                              <a:solidFill>
                                <a:schemeClr val="tx1"/>
                              </a:solidFill>
                              <a:effectLst/>
                              <a:latin typeface="Cambria Math" panose="02040503050406030204" pitchFamily="18" charset="0"/>
                            </a:rPr>
                          </m:ctrlPr>
                        </m:dPr>
                        <m:e>
                          <m:f>
                            <m:fPr>
                              <m:ctrlPr>
                                <a:rPr lang="en-US" altLang="zh-CN" sz="1600" b="0" i="1" dirty="0">
                                  <a:solidFill>
                                    <a:schemeClr val="tx1"/>
                                  </a:solidFill>
                                  <a:effectLst/>
                                  <a:latin typeface="Cambria Math" panose="02040503050406030204" pitchFamily="18" charset="0"/>
                                </a:rPr>
                              </m:ctrlPr>
                            </m:fPr>
                            <m:num>
                              <m:r>
                                <a:rPr lang="en-US" altLang="zh-CN" sz="1600" b="0" i="0" dirty="0">
                                  <a:solidFill>
                                    <a:schemeClr val="tx1"/>
                                  </a:solidFill>
                                  <a:effectLst/>
                                  <a:latin typeface="Cambria Math" panose="02040503050406030204" pitchFamily="18" charset="0"/>
                                </a:rPr>
                                <m:t>𝑄</m:t>
                              </m:r>
                              <m:sSup>
                                <m:sSupPr>
                                  <m:ctrlPr>
                                    <a:rPr lang="en-US" altLang="zh-CN" sz="1600" b="0" i="1" dirty="0">
                                      <a:solidFill>
                                        <a:schemeClr val="tx1"/>
                                      </a:solidFill>
                                      <a:effectLst/>
                                      <a:latin typeface="Cambria Math" panose="02040503050406030204" pitchFamily="18" charset="0"/>
                                    </a:rPr>
                                  </m:ctrlPr>
                                </m:sSupPr>
                                <m:e>
                                  <m:r>
                                    <a:rPr lang="en-US" altLang="zh-CN" sz="1600" b="0" i="0" dirty="0">
                                      <a:solidFill>
                                        <a:schemeClr val="tx1"/>
                                      </a:solidFill>
                                      <a:effectLst/>
                                      <a:latin typeface="Cambria Math" panose="02040503050406030204" pitchFamily="18" charset="0"/>
                                    </a:rPr>
                                    <m:t>𝐾</m:t>
                                  </m:r>
                                </m:e>
                                <m:sup>
                                  <m:r>
                                    <a:rPr lang="en-US" altLang="zh-CN" sz="1600" b="0" i="0" dirty="0">
                                      <a:solidFill>
                                        <a:schemeClr val="tx1"/>
                                      </a:solidFill>
                                      <a:effectLst/>
                                      <a:latin typeface="Cambria Math" panose="02040503050406030204" pitchFamily="18" charset="0"/>
                                    </a:rPr>
                                    <m:t>𝑇</m:t>
                                  </m:r>
                                </m:sup>
                              </m:sSup>
                            </m:num>
                            <m:den>
                              <m:rad>
                                <m:radPr>
                                  <m:degHide m:val="on"/>
                                  <m:ctrlPr>
                                    <a:rPr lang="en-US" altLang="zh-CN" sz="1600" b="0" i="1" dirty="0">
                                      <a:solidFill>
                                        <a:schemeClr val="tx1"/>
                                      </a:solidFill>
                                      <a:effectLst/>
                                      <a:latin typeface="Cambria Math" panose="02040503050406030204" pitchFamily="18" charset="0"/>
                                    </a:rPr>
                                  </m:ctrlPr>
                                </m:radPr>
                                <m:deg/>
                                <m:e>
                                  <m:r>
                                    <a:rPr lang="en-US" altLang="zh-CN" sz="1600" b="0" i="0" dirty="0">
                                      <a:solidFill>
                                        <a:schemeClr val="tx1"/>
                                      </a:solidFill>
                                      <a:effectLst/>
                                      <a:latin typeface="Cambria Math" panose="02040503050406030204" pitchFamily="18" charset="0"/>
                                    </a:rPr>
                                    <m:t>𝑑</m:t>
                                  </m:r>
                                </m:e>
                              </m:rad>
                            </m:den>
                          </m:f>
                        </m:e>
                      </m:d>
                      <m:r>
                        <a:rPr lang="en-US" altLang="zh-CN" sz="1600" b="0" i="0" dirty="0">
                          <a:solidFill>
                            <a:schemeClr val="tx1"/>
                          </a:solidFill>
                          <a:effectLst/>
                          <a:latin typeface="Cambria Math" panose="02040503050406030204" pitchFamily="18" charset="0"/>
                        </a:rPr>
                        <m:t>𝑉</m:t>
                      </m:r>
                      <m:r>
                        <a:rPr lang="en-US" altLang="zh-CN" sz="1600" b="0" i="0" dirty="0">
                          <a:solidFill>
                            <a:schemeClr val="tx1"/>
                          </a:solidFill>
                          <a:effectLst/>
                          <a:latin typeface="Cambria Math" panose="02040503050406030204" pitchFamily="18" charset="0"/>
                        </a:rPr>
                        <m:t>∈</m:t>
                      </m:r>
                      <m:sSup>
                        <m:sSupPr>
                          <m:ctrlPr>
                            <a:rPr lang="en-US" altLang="zh-CN" sz="1600" b="0" i="1" dirty="0">
                              <a:solidFill>
                                <a:schemeClr val="tx1"/>
                              </a:solidFill>
                              <a:effectLst/>
                              <a:latin typeface="Cambria Math" panose="02040503050406030204" pitchFamily="18" charset="0"/>
                            </a:rPr>
                          </m:ctrlPr>
                        </m:sSupPr>
                        <m:e>
                          <m:r>
                            <a:rPr lang="en-US" altLang="zh-CN" sz="1600" b="0" i="0" dirty="0">
                              <a:solidFill>
                                <a:schemeClr val="tx1"/>
                              </a:solidFill>
                              <a:effectLst/>
                              <a:latin typeface="Cambria Math" panose="02040503050406030204" pitchFamily="18" charset="0"/>
                            </a:rPr>
                            <m:t>𝑅</m:t>
                          </m:r>
                        </m:e>
                        <m:sup>
                          <m:r>
                            <a:rPr lang="en-US" altLang="zh-CN" sz="1600" b="0" i="0" dirty="0">
                              <a:solidFill>
                                <a:schemeClr val="tx1"/>
                              </a:solidFill>
                              <a:effectLst/>
                              <a:latin typeface="Cambria Math" panose="02040503050406030204" pitchFamily="18" charset="0"/>
                            </a:rPr>
                            <m:t>𝑛𝑥𝑣</m:t>
                          </m:r>
                        </m:sup>
                      </m:sSup>
                    </m:oMath>
                  </m:oMathPara>
                </a14:m>
                <a:endParaRPr lang="en-US" altLang="zh-CN" sz="1600" b="0" i="0" dirty="0">
                  <a:solidFill>
                    <a:schemeClr val="tx1"/>
                  </a:solidFill>
                  <a:effectLst/>
                  <a:latin typeface="-apple-system"/>
                </a:endParaRPr>
              </a:p>
              <a:p>
                <a:pPr marL="742950" lvl="1" indent="-285750">
                  <a:lnSpc>
                    <a:spcPct val="150000"/>
                  </a:lnSpc>
                  <a:buFont typeface="Arial" panose="020B0604020202020204" pitchFamily="34" charset="0"/>
                  <a:buChar char="•"/>
                </a:pPr>
                <a:endParaRPr lang="zh-CN" altLang="en-US" sz="1600" dirty="0">
                  <a:solidFill>
                    <a:schemeClr val="tx1">
                      <a:lumMod val="65000"/>
                      <a:lumOff val="35000"/>
                    </a:schemeClr>
                  </a:solidFill>
                  <a:latin typeface="+mn-ea"/>
                </a:endParaRPr>
              </a:p>
            </p:txBody>
          </p:sp>
        </mc:Choice>
        <mc:Fallback xmlns="">
          <p:sp>
            <p:nvSpPr>
              <p:cNvPr id="17" name="文本框 16">
                <a:extLst>
                  <a:ext uri="{FF2B5EF4-FFF2-40B4-BE49-F238E27FC236}">
                    <a16:creationId xmlns:a16="http://schemas.microsoft.com/office/drawing/2014/main" id="{D07CB1C6-A3A1-9EBF-7185-69532765E6D9}"/>
                  </a:ext>
                </a:extLst>
              </p:cNvPr>
              <p:cNvSpPr txBox="1">
                <a:spLocks noRot="1" noChangeAspect="1" noMove="1" noResize="1" noEditPoints="1" noAdjustHandles="1" noChangeArrowheads="1" noChangeShapeType="1" noTextEdit="1"/>
              </p:cNvSpPr>
              <p:nvPr/>
            </p:nvSpPr>
            <p:spPr>
              <a:xfrm>
                <a:off x="481314" y="1621466"/>
                <a:ext cx="4577432" cy="4722703"/>
              </a:xfrm>
              <a:prstGeom prst="rect">
                <a:avLst/>
              </a:prstGeom>
              <a:blipFill>
                <a:blip r:embed="rId3"/>
                <a:stretch>
                  <a:fillRect l="-932"/>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72EEF9FB-B3A7-EE70-511F-80B716EF3385}"/>
              </a:ext>
            </a:extLst>
          </p:cNvPr>
          <p:cNvSpPr txBox="1"/>
          <p:nvPr/>
        </p:nvSpPr>
        <p:spPr>
          <a:xfrm>
            <a:off x="1055440" y="7965504"/>
            <a:ext cx="6276791" cy="1200329"/>
          </a:xfrm>
          <a:prstGeom prst="rect">
            <a:avLst/>
          </a:prstGeom>
          <a:noFill/>
        </p:spPr>
        <p:txBody>
          <a:bodyPr wrap="square" rtlCol="0">
            <a:spAutoFit/>
          </a:bodyPr>
          <a:lstStyle/>
          <a:p>
            <a:endParaRPr lang="en-US" altLang="zh-CN" dirty="0">
              <a:latin typeface="Roboto" panose="02000000000000000000" pitchFamily="2" charset="0"/>
            </a:endParaRPr>
          </a:p>
          <a:p>
            <a:endParaRPr lang="en-US" altLang="zh-CN" b="0" i="0" dirty="0">
              <a:effectLst/>
              <a:latin typeface="Roboto" panose="02000000000000000000" pitchFamily="2" charset="0"/>
            </a:endParaRPr>
          </a:p>
          <a:p>
            <a:endParaRPr lang="en-US" altLang="zh-CN" dirty="0">
              <a:latin typeface="Roboto" panose="02000000000000000000" pitchFamily="2" charset="0"/>
            </a:endParaRPr>
          </a:p>
          <a:p>
            <a:endParaRPr lang="zh-CN" altLang="en-US" b="0" i="0" dirty="0">
              <a:effectLst/>
              <a:latin typeface="Roboto" panose="02000000000000000000" pitchFamily="2" charset="0"/>
            </a:endParaRPr>
          </a:p>
        </p:txBody>
      </p:sp>
      <p:pic>
        <p:nvPicPr>
          <p:cNvPr id="6" name="图片 5" descr="图形用户界面, 应用程序&#10;&#10;描述已自动生成">
            <a:extLst>
              <a:ext uri="{FF2B5EF4-FFF2-40B4-BE49-F238E27FC236}">
                <a16:creationId xmlns:a16="http://schemas.microsoft.com/office/drawing/2014/main" id="{6F44CBCC-D542-534B-048E-80A5A27B29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1944" y="658222"/>
            <a:ext cx="5943904" cy="5648977"/>
          </a:xfrm>
          <a:prstGeom prst="rect">
            <a:avLst/>
          </a:prstGeom>
        </p:spPr>
      </p:pic>
      <p:grpSp>
        <p:nvGrpSpPr>
          <p:cNvPr id="2" name="组合 1">
            <a:extLst>
              <a:ext uri="{FF2B5EF4-FFF2-40B4-BE49-F238E27FC236}">
                <a16:creationId xmlns:a16="http://schemas.microsoft.com/office/drawing/2014/main" id="{CF8BEC52-3DC2-60F6-B7BE-36DBB5B8E2B5}"/>
              </a:ext>
            </a:extLst>
          </p:cNvPr>
          <p:cNvGrpSpPr/>
          <p:nvPr/>
        </p:nvGrpSpPr>
        <p:grpSpPr>
          <a:xfrm>
            <a:off x="-23806" y="7348"/>
            <a:ext cx="12192000" cy="686407"/>
            <a:chOff x="-23806" y="7348"/>
            <a:chExt cx="12192000" cy="686407"/>
          </a:xfrm>
        </p:grpSpPr>
        <p:grpSp>
          <p:nvGrpSpPr>
            <p:cNvPr id="3" name="组合 2">
              <a:extLst>
                <a:ext uri="{FF2B5EF4-FFF2-40B4-BE49-F238E27FC236}">
                  <a16:creationId xmlns:a16="http://schemas.microsoft.com/office/drawing/2014/main" id="{787C1BE9-231B-C287-3B0D-41AD0DCAD285}"/>
                </a:ext>
              </a:extLst>
            </p:cNvPr>
            <p:cNvGrpSpPr/>
            <p:nvPr/>
          </p:nvGrpSpPr>
          <p:grpSpPr>
            <a:xfrm>
              <a:off x="-23806" y="7348"/>
              <a:ext cx="12192000" cy="686407"/>
              <a:chOff x="-23806" y="7348"/>
              <a:chExt cx="12192000" cy="686407"/>
            </a:xfrm>
          </p:grpSpPr>
          <p:grpSp>
            <p:nvGrpSpPr>
              <p:cNvPr id="10" name="组合 9">
                <a:extLst>
                  <a:ext uri="{FF2B5EF4-FFF2-40B4-BE49-F238E27FC236}">
                    <a16:creationId xmlns:a16="http://schemas.microsoft.com/office/drawing/2014/main" id="{4FB95E10-F6EA-53BD-A095-A9DA49F493F8}"/>
                  </a:ext>
                </a:extLst>
              </p:cNvPr>
              <p:cNvGrpSpPr/>
              <p:nvPr/>
            </p:nvGrpSpPr>
            <p:grpSpPr>
              <a:xfrm>
                <a:off x="-23806" y="7348"/>
                <a:ext cx="12192000" cy="650874"/>
                <a:chOff x="-23806" y="7348"/>
                <a:chExt cx="12192000" cy="650874"/>
              </a:xfrm>
            </p:grpSpPr>
            <p:sp>
              <p:nvSpPr>
                <p:cNvPr id="12" name="矩形 11">
                  <a:extLst>
                    <a:ext uri="{FF2B5EF4-FFF2-40B4-BE49-F238E27FC236}">
                      <a16:creationId xmlns:a16="http://schemas.microsoft.com/office/drawing/2014/main" id="{B08DAA98-772F-64F6-B2DE-6EC70B47627F}"/>
                    </a:ext>
                  </a:extLst>
                </p:cNvPr>
                <p:cNvSpPr/>
                <p:nvPr/>
              </p:nvSpPr>
              <p:spPr>
                <a:xfrm>
                  <a:off x="-23806" y="7348"/>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24DD52D8-501D-69F7-5B83-402D9883366C}"/>
                    </a:ext>
                  </a:extLst>
                </p:cNvPr>
                <p:cNvGrpSpPr/>
                <p:nvPr/>
              </p:nvGrpSpPr>
              <p:grpSpPr>
                <a:xfrm>
                  <a:off x="7087719" y="182812"/>
                  <a:ext cx="4665529" cy="389911"/>
                  <a:chOff x="6744819" y="322512"/>
                  <a:chExt cx="4665529" cy="389911"/>
                </a:xfrm>
              </p:grpSpPr>
              <p:sp>
                <p:nvSpPr>
                  <p:cNvPr id="14" name="文本框 13">
                    <a:extLst>
                      <a:ext uri="{FF2B5EF4-FFF2-40B4-BE49-F238E27FC236}">
                        <a16:creationId xmlns:a16="http://schemas.microsoft.com/office/drawing/2014/main" id="{D9D4F2E5-EB47-40DA-149A-F7D807779913}"/>
                      </a:ext>
                    </a:extLst>
                  </p:cNvPr>
                  <p:cNvSpPr txBox="1"/>
                  <p:nvPr/>
                </p:nvSpPr>
                <p:spPr>
                  <a:xfrm>
                    <a:off x="6744819" y="322512"/>
                    <a:ext cx="1315296" cy="369332"/>
                  </a:xfrm>
                  <a:prstGeom prst="rect">
                    <a:avLst/>
                  </a:prstGeom>
                  <a:noFill/>
                </p:spPr>
                <p:txBody>
                  <a:bodyPr wrap="squar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backbone</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15" name="文本框 14">
                    <a:extLst>
                      <a:ext uri="{FF2B5EF4-FFF2-40B4-BE49-F238E27FC236}">
                        <a16:creationId xmlns:a16="http://schemas.microsoft.com/office/drawing/2014/main" id="{4D515E4C-A03C-62D7-FAC4-ACF5780176B3}"/>
                      </a:ext>
                    </a:extLst>
                  </p:cNvPr>
                  <p:cNvSpPr txBox="1"/>
                  <p:nvPr/>
                </p:nvSpPr>
                <p:spPr>
                  <a:xfrm>
                    <a:off x="8060116" y="343091"/>
                    <a:ext cx="2049279"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LSTM &amp; BiLSTM</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16" name="文本框 15">
                    <a:extLst>
                      <a:ext uri="{FF2B5EF4-FFF2-40B4-BE49-F238E27FC236}">
                        <a16:creationId xmlns:a16="http://schemas.microsoft.com/office/drawing/2014/main" id="{8A13F345-D091-7A7B-69EA-880F78ED9B9B}"/>
                      </a:ext>
                    </a:extLst>
                  </p:cNvPr>
                  <p:cNvSpPr txBox="1"/>
                  <p:nvPr/>
                </p:nvSpPr>
                <p:spPr>
                  <a:xfrm>
                    <a:off x="10055810" y="329391"/>
                    <a:ext cx="1354538"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 Attention</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18" name="直接连接符 17">
                    <a:extLst>
                      <a:ext uri="{FF2B5EF4-FFF2-40B4-BE49-F238E27FC236}">
                        <a16:creationId xmlns:a16="http://schemas.microsoft.com/office/drawing/2014/main" id="{3C825346-DA02-0986-2A99-4D525523FEA7}"/>
                      </a:ext>
                    </a:extLst>
                  </p:cNvPr>
                  <p:cNvCxnSpPr>
                    <a:cxnSpLocks/>
                  </p:cNvCxnSpPr>
                  <p:nvPr/>
                </p:nvCxnSpPr>
                <p:spPr>
                  <a:xfrm>
                    <a:off x="8060116" y="363204"/>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6C81001-742B-7528-B5A6-407322637BAA}"/>
                      </a:ext>
                    </a:extLst>
                  </p:cNvPr>
                  <p:cNvCxnSpPr>
                    <a:cxnSpLocks/>
                  </p:cNvCxnSpPr>
                  <p:nvPr/>
                </p:nvCxnSpPr>
                <p:spPr>
                  <a:xfrm>
                    <a:off x="10073580" y="351957"/>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1" name="等腰三角形 10">
                <a:extLst>
                  <a:ext uri="{FF2B5EF4-FFF2-40B4-BE49-F238E27FC236}">
                    <a16:creationId xmlns:a16="http://schemas.microsoft.com/office/drawing/2014/main" id="{D95BF707-5970-ABDD-A171-81382890BFB9}"/>
                  </a:ext>
                </a:extLst>
              </p:cNvPr>
              <p:cNvSpPr/>
              <p:nvPr/>
            </p:nvSpPr>
            <p:spPr>
              <a:xfrm>
                <a:off x="10723912" y="544529"/>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6">
              <a:extLst>
                <a:ext uri="{FF2B5EF4-FFF2-40B4-BE49-F238E27FC236}">
                  <a16:creationId xmlns:a16="http://schemas.microsoft.com/office/drawing/2014/main" id="{3C68306B-47A6-B978-5F48-8836A9FFB5CB}"/>
                </a:ext>
              </a:extLst>
            </p:cNvPr>
            <p:cNvSpPr txBox="1"/>
            <p:nvPr/>
          </p:nvSpPr>
          <p:spPr>
            <a:xfrm>
              <a:off x="749807" y="144630"/>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原理简介</a:t>
              </a:r>
            </a:p>
          </p:txBody>
        </p:sp>
        <p:pic>
          <p:nvPicPr>
            <p:cNvPr id="8" name="图片 7">
              <a:extLst>
                <a:ext uri="{FF2B5EF4-FFF2-40B4-BE49-F238E27FC236}">
                  <a16:creationId xmlns:a16="http://schemas.microsoft.com/office/drawing/2014/main" id="{61E8E9D2-B620-6E35-409D-2A8C29CF4B52}"/>
                </a:ext>
              </a:extLst>
            </p:cNvPr>
            <p:cNvPicPr>
              <a:picLocks noChangeAspect="1"/>
            </p:cNvPicPr>
            <p:nvPr/>
          </p:nvPicPr>
          <p:blipFill>
            <a:blip r:embed="rId5"/>
            <a:stretch>
              <a:fillRect/>
            </a:stretch>
          </p:blipFill>
          <p:spPr>
            <a:xfrm>
              <a:off x="148038" y="112688"/>
              <a:ext cx="457200" cy="457200"/>
            </a:xfrm>
            <a:prstGeom prst="rect">
              <a:avLst/>
            </a:prstGeom>
          </p:spPr>
        </p:pic>
      </p:grpSp>
    </p:spTree>
    <p:extLst>
      <p:ext uri="{BB962C8B-B14F-4D97-AF65-F5344CB8AC3E}">
        <p14:creationId xmlns:p14="http://schemas.microsoft.com/office/powerpoint/2010/main" val="2068591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2389043"/>
            <a:ext cx="12215105" cy="2079914"/>
          </a:xfrm>
          <a:prstGeom prst="rect">
            <a:avLst/>
          </a:prstGeom>
          <a:solidFill>
            <a:srgbClr val="0E419C"/>
          </a:solidFill>
          <a:ln>
            <a:noFill/>
          </a:ln>
          <a:effectLst>
            <a:outerShdw blurRad="1016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grpSp>
        <p:nvGrpSpPr>
          <p:cNvPr id="2" name="组合 1"/>
          <p:cNvGrpSpPr/>
          <p:nvPr/>
        </p:nvGrpSpPr>
        <p:grpSpPr>
          <a:xfrm>
            <a:off x="4509497" y="3081540"/>
            <a:ext cx="2954655" cy="1138774"/>
            <a:chOff x="633871" y="2265907"/>
            <a:chExt cx="2954655" cy="1138774"/>
          </a:xfrm>
        </p:grpSpPr>
        <p:sp>
          <p:nvSpPr>
            <p:cNvPr id="7" name="文本框 6"/>
            <p:cNvSpPr txBox="1"/>
            <p:nvPr/>
          </p:nvSpPr>
          <p:spPr>
            <a:xfrm>
              <a:off x="633871" y="2265907"/>
              <a:ext cx="2954655" cy="830997"/>
            </a:xfrm>
            <a:prstGeom prst="rect">
              <a:avLst/>
            </a:prstGeom>
            <a:noFill/>
          </p:spPr>
          <p:txBody>
            <a:bodyPr wrap="none" rtlCol="0">
              <a:spAutoFit/>
            </a:bodyPr>
            <a:lstStyle/>
            <a:p>
              <a:r>
                <a:rPr lang="zh-CN" altLang="en-US" sz="4800" spc="600" dirty="0">
                  <a:solidFill>
                    <a:schemeClr val="bg1"/>
                  </a:solidFill>
                  <a:latin typeface="思源黑体 CN Heavy" panose="020B0A00000000000000" pitchFamily="34" charset="-122"/>
                  <a:ea typeface="思源黑体 CN Heavy" panose="020B0A00000000000000" pitchFamily="34" charset="-122"/>
                  <a:cs typeface="+mn-ea"/>
                  <a:sym typeface="+mn-lt"/>
                </a:rPr>
                <a:t>模型构建</a:t>
              </a:r>
            </a:p>
          </p:txBody>
        </p:sp>
        <p:sp>
          <p:nvSpPr>
            <p:cNvPr id="8" name="文本框 7"/>
            <p:cNvSpPr txBox="1"/>
            <p:nvPr/>
          </p:nvSpPr>
          <p:spPr>
            <a:xfrm>
              <a:off x="1453208" y="3096904"/>
              <a:ext cx="1534331" cy="307777"/>
            </a:xfrm>
            <a:prstGeom prst="rect">
              <a:avLst/>
            </a:prstGeom>
            <a:noFill/>
          </p:spPr>
          <p:txBody>
            <a:bodyPr wrap="none" rtlCol="0">
              <a:spAutoFit/>
            </a:bodyPr>
            <a:lstStyle/>
            <a:p>
              <a:r>
                <a:rPr lang="en-US" altLang="zh-CN" sz="1400" spc="600" dirty="0">
                  <a:solidFill>
                    <a:schemeClr val="bg1"/>
                  </a:solidFill>
                  <a:cs typeface="+mn-ea"/>
                  <a:sym typeface="+mn-lt"/>
                </a:rPr>
                <a:t>Workflow</a:t>
              </a:r>
            </a:p>
          </p:txBody>
        </p:sp>
      </p:grpSp>
      <p:grpSp>
        <p:nvGrpSpPr>
          <p:cNvPr id="3" name="组合 2"/>
          <p:cNvGrpSpPr/>
          <p:nvPr/>
        </p:nvGrpSpPr>
        <p:grpSpPr>
          <a:xfrm flipV="1">
            <a:off x="5211363" y="1431670"/>
            <a:ext cx="1530746" cy="1501386"/>
            <a:chOff x="6095999" y="760163"/>
            <a:chExt cx="1530746" cy="1501386"/>
          </a:xfrm>
          <a:effectLst>
            <a:outerShdw blurRad="50800" dist="38100" dir="18900000" algn="bl" rotWithShape="0">
              <a:prstClr val="black">
                <a:alpha val="30000"/>
              </a:prstClr>
            </a:outerShdw>
          </a:effectLst>
        </p:grpSpPr>
        <p:sp>
          <p:nvSpPr>
            <p:cNvPr id="9" name="椭圆 8"/>
            <p:cNvSpPr/>
            <p:nvPr/>
          </p:nvSpPr>
          <p:spPr>
            <a:xfrm>
              <a:off x="6095999" y="760163"/>
              <a:ext cx="1530746" cy="1495808"/>
            </a:xfrm>
            <a:prstGeom prst="ellipse">
              <a:avLst/>
            </a:prstGeom>
            <a:gradFill flip="none" rotWithShape="1">
              <a:gsLst>
                <a:gs pos="6000">
                  <a:srgbClr val="0E419C"/>
                </a:gs>
                <a:gs pos="100000">
                  <a:schemeClr val="accent1">
                    <a:lumMod val="8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srgbClr val="FFFFFF"/>
                </a:solidFill>
                <a:effectLst/>
                <a:uLnTx/>
                <a:uFillTx/>
                <a:cs typeface="+mn-ea"/>
                <a:sym typeface="+mn-lt"/>
              </a:endParaRPr>
            </a:p>
          </p:txBody>
        </p:sp>
        <p:sp>
          <p:nvSpPr>
            <p:cNvPr id="11" name="椭圆 10"/>
            <p:cNvSpPr/>
            <p:nvPr/>
          </p:nvSpPr>
          <p:spPr>
            <a:xfrm>
              <a:off x="6176912" y="923874"/>
              <a:ext cx="1368920" cy="13376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srgbClr val="0E419C"/>
                </a:solidFill>
                <a:effectLst/>
                <a:uLnTx/>
                <a:uFillTx/>
                <a:cs typeface="+mn-ea"/>
                <a:sym typeface="+mn-lt"/>
              </a:endParaRPr>
            </a:p>
          </p:txBody>
        </p:sp>
      </p:grpSp>
      <p:sp>
        <p:nvSpPr>
          <p:cNvPr id="5" name="文本框 4"/>
          <p:cNvSpPr txBox="1"/>
          <p:nvPr/>
        </p:nvSpPr>
        <p:spPr>
          <a:xfrm>
            <a:off x="5640785" y="1548353"/>
            <a:ext cx="655949" cy="1107996"/>
          </a:xfrm>
          <a:prstGeom prst="rect">
            <a:avLst/>
          </a:prstGeom>
          <a:noFill/>
        </p:spPr>
        <p:txBody>
          <a:bodyPr wrap="none" rtlCol="0">
            <a:spAutoFit/>
          </a:bodyPr>
          <a:lstStyle/>
          <a:p>
            <a:r>
              <a:rPr lang="en-US" altLang="zh-CN" sz="6600" b="1" dirty="0">
                <a:solidFill>
                  <a:srgbClr val="0E419C"/>
                </a:solidFill>
                <a:effectLst>
                  <a:outerShdw blurRad="38100" dist="38100" dir="2700000" algn="tl">
                    <a:srgbClr val="000000">
                      <a:alpha val="43137"/>
                    </a:srgbClr>
                  </a:outerShdw>
                </a:effectLst>
                <a:cs typeface="+mn-ea"/>
                <a:sym typeface="+mn-lt"/>
              </a:rPr>
              <a:t>3</a:t>
            </a:r>
            <a:endParaRPr lang="zh-CN" altLang="en-US" sz="6600" b="1" dirty="0">
              <a:solidFill>
                <a:srgbClr val="0E419C"/>
              </a:soli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2286231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š1íḍè"/>
          <p:cNvSpPr/>
          <p:nvPr/>
        </p:nvSpPr>
        <p:spPr>
          <a:xfrm>
            <a:off x="155340" y="699385"/>
            <a:ext cx="11881320" cy="6037214"/>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latin typeface="思源黑体 CN Heavy" panose="020B0A00000000000000"/>
                <a:ea typeface="思源黑体 CN Heavy" panose="020B0A00000000000000"/>
              </a:rPr>
              <a:t>Decoder Output:</a:t>
            </a:r>
            <a:endParaRPr lang="zh-CN" altLang="en-US" sz="2800" b="1" dirty="0">
              <a:latin typeface="思源黑体 CN Heavy" panose="020B0A00000000000000"/>
              <a:ea typeface="思源黑体 CN Heavy" panose="020B0A00000000000000"/>
            </a:endParaRPr>
          </a:p>
        </p:txBody>
      </p:sp>
      <p:sp>
        <p:nvSpPr>
          <p:cNvPr id="74" name="弧形 73">
            <a:extLst>
              <a:ext uri="{FF2B5EF4-FFF2-40B4-BE49-F238E27FC236}">
                <a16:creationId xmlns:a16="http://schemas.microsoft.com/office/drawing/2014/main" id="{29392561-A4D7-1D16-9D93-9C06458F70DA}"/>
              </a:ext>
            </a:extLst>
          </p:cNvPr>
          <p:cNvSpPr/>
          <p:nvPr/>
        </p:nvSpPr>
        <p:spPr>
          <a:xfrm flipH="1">
            <a:off x="6540449" y="4201306"/>
            <a:ext cx="2566058" cy="2673126"/>
          </a:xfrm>
          <a:prstGeom prst="arc">
            <a:avLst>
              <a:gd name="adj1" fmla="val 16264799"/>
              <a:gd name="adj2" fmla="val 21572754"/>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58117FF7-1A30-A1B7-E5FC-09CDDED6DD0D}"/>
              </a:ext>
            </a:extLst>
          </p:cNvPr>
          <p:cNvGrpSpPr/>
          <p:nvPr/>
        </p:nvGrpSpPr>
        <p:grpSpPr>
          <a:xfrm>
            <a:off x="335360" y="2294572"/>
            <a:ext cx="11137347" cy="3942740"/>
            <a:chOff x="-787" y="1011376"/>
            <a:chExt cx="11137347" cy="3942740"/>
          </a:xfrm>
        </p:grpSpPr>
        <p:cxnSp>
          <p:nvCxnSpPr>
            <p:cNvPr id="92" name="直接箭头连接符 91">
              <a:extLst>
                <a:ext uri="{FF2B5EF4-FFF2-40B4-BE49-F238E27FC236}">
                  <a16:creationId xmlns:a16="http://schemas.microsoft.com/office/drawing/2014/main" id="{E01AA20A-B093-6351-B0AE-F3D08B56C39D}"/>
                </a:ext>
              </a:extLst>
            </p:cNvPr>
            <p:cNvCxnSpPr>
              <a:cxnSpLocks/>
            </p:cNvCxnSpPr>
            <p:nvPr/>
          </p:nvCxnSpPr>
          <p:spPr>
            <a:xfrm flipV="1">
              <a:off x="824623" y="2898576"/>
              <a:ext cx="10311937" cy="6117"/>
            </a:xfrm>
            <a:prstGeom prst="straightConnector1">
              <a:avLst/>
            </a:prstGeom>
            <a:ln w="19050" cap="flat" cmpd="sng" algn="ctr">
              <a:solidFill>
                <a:schemeClr val="accent6"/>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直接箭头连接符 92">
              <a:extLst>
                <a:ext uri="{FF2B5EF4-FFF2-40B4-BE49-F238E27FC236}">
                  <a16:creationId xmlns:a16="http://schemas.microsoft.com/office/drawing/2014/main" id="{2FD5A53F-588A-9B0F-24CB-D9F6027E2DE6}"/>
                </a:ext>
              </a:extLst>
            </p:cNvPr>
            <p:cNvCxnSpPr>
              <a:cxnSpLocks/>
            </p:cNvCxnSpPr>
            <p:nvPr/>
          </p:nvCxnSpPr>
          <p:spPr>
            <a:xfrm flipV="1">
              <a:off x="824623" y="2385348"/>
              <a:ext cx="10311937" cy="46651"/>
            </a:xfrm>
            <a:prstGeom prst="straightConnector1">
              <a:avLst/>
            </a:prstGeom>
            <a:ln w="19050" cap="flat" cmpd="sng" algn="ctr">
              <a:solidFill>
                <a:srgbClr val="C00000"/>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连接符: 肘形 94">
              <a:extLst>
                <a:ext uri="{FF2B5EF4-FFF2-40B4-BE49-F238E27FC236}">
                  <a16:creationId xmlns:a16="http://schemas.microsoft.com/office/drawing/2014/main" id="{A4F0179E-7519-4A68-758A-8CBBFF7B50D1}"/>
                </a:ext>
              </a:extLst>
            </p:cNvPr>
            <p:cNvCxnSpPr>
              <a:cxnSpLocks/>
              <a:stCxn id="19" idx="3"/>
            </p:cNvCxnSpPr>
            <p:nvPr/>
          </p:nvCxnSpPr>
          <p:spPr>
            <a:xfrm flipV="1">
              <a:off x="6754912" y="3091469"/>
              <a:ext cx="829031" cy="1398868"/>
            </a:xfrm>
            <a:prstGeom prst="bentConnector2">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矩形: 圆角 20">
              <a:extLst>
                <a:ext uri="{FF2B5EF4-FFF2-40B4-BE49-F238E27FC236}">
                  <a16:creationId xmlns:a16="http://schemas.microsoft.com/office/drawing/2014/main" id="{877BAEED-ED06-D21D-61E3-29A294E0716D}"/>
                </a:ext>
              </a:extLst>
            </p:cNvPr>
            <p:cNvSpPr/>
            <p:nvPr/>
          </p:nvSpPr>
          <p:spPr>
            <a:xfrm>
              <a:off x="1311161" y="2200001"/>
              <a:ext cx="2706783" cy="947150"/>
            </a:xfrm>
            <a:prstGeom prst="roundRect">
              <a:avLst/>
            </a:prstGeom>
            <a:solidFill>
              <a:srgbClr val="FFC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sz="1600" dirty="0"/>
                <a:t>BiLSTM Encoder</a:t>
              </a:r>
              <a:endParaRPr lang="zh-CN" altLang="en-US" sz="1600" dirty="0"/>
            </a:p>
          </p:txBody>
        </p:sp>
        <p:sp>
          <p:nvSpPr>
            <p:cNvPr id="17" name="矩形: 圆角 16">
              <a:extLst>
                <a:ext uri="{FF2B5EF4-FFF2-40B4-BE49-F238E27FC236}">
                  <a16:creationId xmlns:a16="http://schemas.microsoft.com/office/drawing/2014/main" id="{63B70688-5D6D-8CA2-5CCF-6670C81F2E90}"/>
                </a:ext>
              </a:extLst>
            </p:cNvPr>
            <p:cNvSpPr/>
            <p:nvPr/>
          </p:nvSpPr>
          <p:spPr>
            <a:xfrm>
              <a:off x="1311160" y="3398335"/>
              <a:ext cx="2772813" cy="42586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240D45D6-3028-29AA-1F9D-8C49C81488D0}"/>
                </a:ext>
              </a:extLst>
            </p:cNvPr>
            <p:cNvSpPr/>
            <p:nvPr/>
          </p:nvSpPr>
          <p:spPr>
            <a:xfrm>
              <a:off x="1616629" y="1634936"/>
              <a:ext cx="288032" cy="28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46EEBB49-21EA-3DEF-739E-ECE5AAAA4C3F}"/>
                </a:ext>
              </a:extLst>
            </p:cNvPr>
            <p:cNvCxnSpPr>
              <a:cxnSpLocks/>
            </p:cNvCxnSpPr>
            <p:nvPr/>
          </p:nvCxnSpPr>
          <p:spPr>
            <a:xfrm flipH="1">
              <a:off x="1750487" y="1922960"/>
              <a:ext cx="7421" cy="2981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矩形 36">
              <a:extLst>
                <a:ext uri="{FF2B5EF4-FFF2-40B4-BE49-F238E27FC236}">
                  <a16:creationId xmlns:a16="http://schemas.microsoft.com/office/drawing/2014/main" id="{19520F78-00B6-7442-51DC-7358643E18DE}"/>
                </a:ext>
              </a:extLst>
            </p:cNvPr>
            <p:cNvSpPr/>
            <p:nvPr/>
          </p:nvSpPr>
          <p:spPr>
            <a:xfrm>
              <a:off x="1616629" y="3478730"/>
              <a:ext cx="288032" cy="28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1" name="文本框 120">
              <a:extLst>
                <a:ext uri="{FF2B5EF4-FFF2-40B4-BE49-F238E27FC236}">
                  <a16:creationId xmlns:a16="http://schemas.microsoft.com/office/drawing/2014/main" id="{239D7B32-602A-49B9-BCBC-B5BBDB482D42}"/>
                </a:ext>
              </a:extLst>
            </p:cNvPr>
            <p:cNvSpPr txBox="1"/>
            <p:nvPr/>
          </p:nvSpPr>
          <p:spPr>
            <a:xfrm>
              <a:off x="6412636" y="2100978"/>
              <a:ext cx="1134314" cy="276999"/>
            </a:xfrm>
            <a:prstGeom prst="rect">
              <a:avLst/>
            </a:prstGeom>
            <a:noFill/>
          </p:spPr>
          <p:txBody>
            <a:bodyPr wrap="square" rtlCol="0">
              <a:spAutoFit/>
            </a:bodyPr>
            <a:lstStyle/>
            <a:p>
              <a:r>
                <a:rPr lang="en-US" altLang="zh-CN" sz="1200" dirty="0"/>
                <a:t>dec_cell in</a:t>
              </a:r>
              <a:endParaRPr lang="zh-CN" altLang="en-US" sz="1200" dirty="0"/>
            </a:p>
          </p:txBody>
        </p:sp>
        <p:sp>
          <p:nvSpPr>
            <p:cNvPr id="122" name="文本框 121">
              <a:extLst>
                <a:ext uri="{FF2B5EF4-FFF2-40B4-BE49-F238E27FC236}">
                  <a16:creationId xmlns:a16="http://schemas.microsoft.com/office/drawing/2014/main" id="{F1523B91-F341-D20C-76C6-B198E0153A3E}"/>
                </a:ext>
              </a:extLst>
            </p:cNvPr>
            <p:cNvSpPr txBox="1"/>
            <p:nvPr/>
          </p:nvSpPr>
          <p:spPr>
            <a:xfrm>
              <a:off x="6196612" y="2623330"/>
              <a:ext cx="1406936" cy="276999"/>
            </a:xfrm>
            <a:prstGeom prst="rect">
              <a:avLst/>
            </a:prstGeom>
            <a:noFill/>
          </p:spPr>
          <p:txBody>
            <a:bodyPr wrap="square" rtlCol="0">
              <a:spAutoFit/>
            </a:bodyPr>
            <a:lstStyle/>
            <a:p>
              <a:r>
                <a:rPr lang="en-US" altLang="zh-CN" sz="1200" dirty="0"/>
                <a:t>dec_hidden in</a:t>
              </a:r>
              <a:endParaRPr lang="zh-CN" altLang="en-US" sz="1200" dirty="0"/>
            </a:p>
          </p:txBody>
        </p:sp>
        <p:sp>
          <p:nvSpPr>
            <p:cNvPr id="10" name="矩形 9">
              <a:extLst>
                <a:ext uri="{FF2B5EF4-FFF2-40B4-BE49-F238E27FC236}">
                  <a16:creationId xmlns:a16="http://schemas.microsoft.com/office/drawing/2014/main" id="{D3FFB2D4-B5A4-649E-0691-C7C53E5A97D6}"/>
                </a:ext>
              </a:extLst>
            </p:cNvPr>
            <p:cNvSpPr/>
            <p:nvPr/>
          </p:nvSpPr>
          <p:spPr>
            <a:xfrm>
              <a:off x="8262396" y="3451553"/>
              <a:ext cx="288032" cy="28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1C1FA4F-C79C-9EA0-2C99-D01BEEE8D6F5}"/>
                </a:ext>
              </a:extLst>
            </p:cNvPr>
            <p:cNvSpPr/>
            <p:nvPr/>
          </p:nvSpPr>
          <p:spPr>
            <a:xfrm>
              <a:off x="7695160" y="3453466"/>
              <a:ext cx="288032" cy="28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60253C8-C22C-3CD6-9589-D883373B0CBA}"/>
                </a:ext>
              </a:extLst>
            </p:cNvPr>
            <p:cNvSpPr/>
            <p:nvPr/>
          </p:nvSpPr>
          <p:spPr>
            <a:xfrm>
              <a:off x="10080659" y="3456635"/>
              <a:ext cx="288032" cy="28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37D3B255-CD04-C6B0-240B-F47B859F5D48}"/>
                </a:ext>
              </a:extLst>
            </p:cNvPr>
            <p:cNvSpPr/>
            <p:nvPr/>
          </p:nvSpPr>
          <p:spPr>
            <a:xfrm>
              <a:off x="9456226" y="3454718"/>
              <a:ext cx="288032" cy="28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5E8CBA7-9537-FC02-04C3-BE5E2ED00C49}"/>
                </a:ext>
              </a:extLst>
            </p:cNvPr>
            <p:cNvSpPr/>
            <p:nvPr/>
          </p:nvSpPr>
          <p:spPr>
            <a:xfrm>
              <a:off x="8873842" y="3457451"/>
              <a:ext cx="288032" cy="28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706AE92B-531D-9FEC-07EC-A85F2ABE4841}"/>
                </a:ext>
              </a:extLst>
            </p:cNvPr>
            <p:cNvSpPr/>
            <p:nvPr/>
          </p:nvSpPr>
          <p:spPr>
            <a:xfrm>
              <a:off x="5003774" y="4233366"/>
              <a:ext cx="1751138" cy="513942"/>
            </a:xfrm>
            <a:prstGeom prst="roundRect">
              <a:avLst/>
            </a:prstGeom>
            <a:solidFill>
              <a:schemeClr val="accent4">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sz="1600" dirty="0">
                  <a:ln w="0"/>
                  <a:solidFill>
                    <a:schemeClr val="tx1"/>
                  </a:solidFill>
                  <a:effectLst>
                    <a:outerShdw blurRad="38100" dist="19050" dir="2700000" algn="tl" rotWithShape="0">
                      <a:schemeClr val="dk1">
                        <a:alpha val="40000"/>
                      </a:schemeClr>
                    </a:outerShdw>
                  </a:effectLst>
                </a:rPr>
                <a:t>Attention</a:t>
              </a:r>
              <a:endParaRPr lang="zh-CN" altLang="en-US" sz="1600" dirty="0"/>
            </a:p>
          </p:txBody>
        </p:sp>
        <p:cxnSp>
          <p:nvCxnSpPr>
            <p:cNvPr id="36" name="直接连接符 35">
              <a:extLst>
                <a:ext uri="{FF2B5EF4-FFF2-40B4-BE49-F238E27FC236}">
                  <a16:creationId xmlns:a16="http://schemas.microsoft.com/office/drawing/2014/main" id="{B8E444B1-241B-2B92-9DCC-D0CF02508702}"/>
                </a:ext>
              </a:extLst>
            </p:cNvPr>
            <p:cNvCxnSpPr>
              <a:cxnSpLocks/>
              <a:stCxn id="17" idx="3"/>
            </p:cNvCxnSpPr>
            <p:nvPr/>
          </p:nvCxnSpPr>
          <p:spPr>
            <a:xfrm>
              <a:off x="4083973" y="3611266"/>
              <a:ext cx="1594761" cy="0"/>
            </a:xfrm>
            <a:prstGeom prst="line">
              <a:avLst/>
            </a:prstGeom>
            <a:ln>
              <a:solidFill>
                <a:srgbClr val="ED7D31"/>
              </a:solidFill>
            </a:ln>
          </p:spPr>
          <p:style>
            <a:lnRef idx="3">
              <a:schemeClr val="dk1"/>
            </a:lnRef>
            <a:fillRef idx="0">
              <a:schemeClr val="dk1"/>
            </a:fillRef>
            <a:effectRef idx="2">
              <a:schemeClr val="dk1"/>
            </a:effectRef>
            <a:fontRef idx="minor">
              <a:schemeClr val="tx1"/>
            </a:fontRef>
          </p:style>
        </p:cxnSp>
        <p:sp>
          <p:nvSpPr>
            <p:cNvPr id="45" name="弧形 44">
              <a:extLst>
                <a:ext uri="{FF2B5EF4-FFF2-40B4-BE49-F238E27FC236}">
                  <a16:creationId xmlns:a16="http://schemas.microsoft.com/office/drawing/2014/main" id="{952155B0-815A-9DD4-D3FE-5E73228FBACE}"/>
                </a:ext>
              </a:extLst>
            </p:cNvPr>
            <p:cNvSpPr/>
            <p:nvPr/>
          </p:nvSpPr>
          <p:spPr>
            <a:xfrm>
              <a:off x="4612508" y="3621164"/>
              <a:ext cx="1174305" cy="1332952"/>
            </a:xfrm>
            <a:prstGeom prst="arc">
              <a:avLst>
                <a:gd name="adj1" fmla="val 15983387"/>
                <a:gd name="adj2" fmla="val 21353144"/>
              </a:avLst>
            </a:prstGeom>
            <a:ln w="19050" cap="flat" cmpd="sng" algn="ctr">
              <a:solidFill>
                <a:srgbClr val="ED7D3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sp>
          <p:nvSpPr>
            <p:cNvPr id="70" name="弧形 69">
              <a:extLst>
                <a:ext uri="{FF2B5EF4-FFF2-40B4-BE49-F238E27FC236}">
                  <a16:creationId xmlns:a16="http://schemas.microsoft.com/office/drawing/2014/main" id="{FF0B387F-88BD-BAB8-2486-9EDE668A09C3}"/>
                </a:ext>
              </a:extLst>
            </p:cNvPr>
            <p:cNvSpPr/>
            <p:nvPr/>
          </p:nvSpPr>
          <p:spPr>
            <a:xfrm>
              <a:off x="3945936" y="3621163"/>
              <a:ext cx="1333145" cy="1332953"/>
            </a:xfrm>
            <a:prstGeom prst="arc">
              <a:avLst>
                <a:gd name="adj1" fmla="val 15983387"/>
                <a:gd name="adj2" fmla="val 21383557"/>
              </a:avLst>
            </a:prstGeom>
            <a:ln w="19050" cap="flat" cmpd="sng" algn="ctr">
              <a:solidFill>
                <a:srgbClr val="ED7D3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DF83AA68-8CBA-CDBE-A6D1-3A8D2DE0D09D}"/>
                </a:ext>
              </a:extLst>
            </p:cNvPr>
            <p:cNvSpPr/>
            <p:nvPr/>
          </p:nvSpPr>
          <p:spPr>
            <a:xfrm>
              <a:off x="7695160" y="1582139"/>
              <a:ext cx="288032" cy="288000"/>
            </a:xfrm>
            <a:prstGeom prst="rect">
              <a:avLst/>
            </a:prstGeom>
            <a:solidFill>
              <a:srgbClr val="CB80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a:extLst>
                <a:ext uri="{FF2B5EF4-FFF2-40B4-BE49-F238E27FC236}">
                  <a16:creationId xmlns:a16="http://schemas.microsoft.com/office/drawing/2014/main" id="{F85D2175-AF1D-C782-1346-3C5EDA56D5A8}"/>
                </a:ext>
              </a:extLst>
            </p:cNvPr>
            <p:cNvSpPr/>
            <p:nvPr/>
          </p:nvSpPr>
          <p:spPr>
            <a:xfrm>
              <a:off x="8869267" y="1578775"/>
              <a:ext cx="288032" cy="288000"/>
            </a:xfrm>
            <a:prstGeom prst="rect">
              <a:avLst/>
            </a:prstGeom>
            <a:solidFill>
              <a:srgbClr val="CB80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5D821741-48D2-D425-20D2-0372533F38F3}"/>
                </a:ext>
              </a:extLst>
            </p:cNvPr>
            <p:cNvSpPr/>
            <p:nvPr/>
          </p:nvSpPr>
          <p:spPr>
            <a:xfrm>
              <a:off x="8256471" y="1580760"/>
              <a:ext cx="288032" cy="288000"/>
            </a:xfrm>
            <a:prstGeom prst="rect">
              <a:avLst/>
            </a:prstGeom>
            <a:solidFill>
              <a:srgbClr val="CB80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138DEAAB-B75C-8EF8-F5E2-B5F1F109D301}"/>
                </a:ext>
              </a:extLst>
            </p:cNvPr>
            <p:cNvSpPr/>
            <p:nvPr/>
          </p:nvSpPr>
          <p:spPr>
            <a:xfrm>
              <a:off x="9467192" y="1579338"/>
              <a:ext cx="288032" cy="288000"/>
            </a:xfrm>
            <a:prstGeom prst="rect">
              <a:avLst/>
            </a:prstGeom>
            <a:solidFill>
              <a:srgbClr val="CB80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5126A74B-9683-B124-B377-5A260C7B8EC3}"/>
                </a:ext>
              </a:extLst>
            </p:cNvPr>
            <p:cNvSpPr/>
            <p:nvPr/>
          </p:nvSpPr>
          <p:spPr>
            <a:xfrm>
              <a:off x="10080659" y="1580760"/>
              <a:ext cx="288032" cy="288000"/>
            </a:xfrm>
            <a:prstGeom prst="rect">
              <a:avLst/>
            </a:prstGeom>
            <a:solidFill>
              <a:srgbClr val="CB80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5BD16CED-7F38-77FC-193C-0F2F53106574}"/>
                </a:ext>
              </a:extLst>
            </p:cNvPr>
            <p:cNvSpPr/>
            <p:nvPr/>
          </p:nvSpPr>
          <p:spPr>
            <a:xfrm>
              <a:off x="7761962" y="1051408"/>
              <a:ext cx="653396" cy="3353882"/>
            </a:xfrm>
            <a:custGeom>
              <a:avLst/>
              <a:gdLst>
                <a:gd name="connsiteX0" fmla="*/ 0 w 606287"/>
                <a:gd name="connsiteY0" fmla="*/ 136305 h 3566163"/>
                <a:gd name="connsiteX1" fmla="*/ 218661 w 606287"/>
                <a:gd name="connsiteY1" fmla="*/ 374844 h 3566163"/>
                <a:gd name="connsiteX2" fmla="*/ 437321 w 606287"/>
                <a:gd name="connsiteY2" fmla="*/ 3326766 h 3566163"/>
                <a:gd name="connsiteX3" fmla="*/ 606287 w 606287"/>
                <a:gd name="connsiteY3" fmla="*/ 3177679 h 3566163"/>
              </a:gdLst>
              <a:ahLst/>
              <a:cxnLst>
                <a:cxn ang="0">
                  <a:pos x="connsiteX0" y="connsiteY0"/>
                </a:cxn>
                <a:cxn ang="0">
                  <a:pos x="connsiteX1" y="connsiteY1"/>
                </a:cxn>
                <a:cxn ang="0">
                  <a:pos x="connsiteX2" y="connsiteY2"/>
                </a:cxn>
                <a:cxn ang="0">
                  <a:pos x="connsiteX3" y="connsiteY3"/>
                </a:cxn>
              </a:cxnLst>
              <a:rect l="l" t="t" r="r" b="b"/>
              <a:pathLst>
                <a:path w="606287" h="3566163">
                  <a:moveTo>
                    <a:pt x="0" y="136305"/>
                  </a:moveTo>
                  <a:cubicBezTo>
                    <a:pt x="72887" y="-10297"/>
                    <a:pt x="145774" y="-156899"/>
                    <a:pt x="218661" y="374844"/>
                  </a:cubicBezTo>
                  <a:cubicBezTo>
                    <a:pt x="291548" y="906587"/>
                    <a:pt x="372717" y="2859627"/>
                    <a:pt x="437321" y="3326766"/>
                  </a:cubicBezTo>
                  <a:cubicBezTo>
                    <a:pt x="501925" y="3793905"/>
                    <a:pt x="554106" y="3485792"/>
                    <a:pt x="606287" y="3177679"/>
                  </a:cubicBezTo>
                </a:path>
              </a:pathLst>
            </a:custGeom>
            <a:ln w="19050" cap="flat" cmpd="sng" algn="ctr">
              <a:solidFill>
                <a:schemeClr val="accent5"/>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20E046B4-D564-5D18-89EA-9C6FA846929A}"/>
                </a:ext>
              </a:extLst>
            </p:cNvPr>
            <p:cNvSpPr/>
            <p:nvPr/>
          </p:nvSpPr>
          <p:spPr>
            <a:xfrm>
              <a:off x="8346909" y="1037582"/>
              <a:ext cx="653396" cy="3353882"/>
            </a:xfrm>
            <a:custGeom>
              <a:avLst/>
              <a:gdLst>
                <a:gd name="connsiteX0" fmla="*/ 0 w 606287"/>
                <a:gd name="connsiteY0" fmla="*/ 136305 h 3566163"/>
                <a:gd name="connsiteX1" fmla="*/ 218661 w 606287"/>
                <a:gd name="connsiteY1" fmla="*/ 374844 h 3566163"/>
                <a:gd name="connsiteX2" fmla="*/ 437321 w 606287"/>
                <a:gd name="connsiteY2" fmla="*/ 3326766 h 3566163"/>
                <a:gd name="connsiteX3" fmla="*/ 606287 w 606287"/>
                <a:gd name="connsiteY3" fmla="*/ 3177679 h 3566163"/>
              </a:gdLst>
              <a:ahLst/>
              <a:cxnLst>
                <a:cxn ang="0">
                  <a:pos x="connsiteX0" y="connsiteY0"/>
                </a:cxn>
                <a:cxn ang="0">
                  <a:pos x="connsiteX1" y="connsiteY1"/>
                </a:cxn>
                <a:cxn ang="0">
                  <a:pos x="connsiteX2" y="connsiteY2"/>
                </a:cxn>
                <a:cxn ang="0">
                  <a:pos x="connsiteX3" y="connsiteY3"/>
                </a:cxn>
              </a:cxnLst>
              <a:rect l="l" t="t" r="r" b="b"/>
              <a:pathLst>
                <a:path w="606287" h="3566163">
                  <a:moveTo>
                    <a:pt x="0" y="136305"/>
                  </a:moveTo>
                  <a:cubicBezTo>
                    <a:pt x="72887" y="-10297"/>
                    <a:pt x="145774" y="-156899"/>
                    <a:pt x="218661" y="374844"/>
                  </a:cubicBezTo>
                  <a:cubicBezTo>
                    <a:pt x="291548" y="906587"/>
                    <a:pt x="372717" y="2859627"/>
                    <a:pt x="437321" y="3326766"/>
                  </a:cubicBezTo>
                  <a:cubicBezTo>
                    <a:pt x="501925" y="3793905"/>
                    <a:pt x="554106" y="3485792"/>
                    <a:pt x="606287" y="3177679"/>
                  </a:cubicBezTo>
                </a:path>
              </a:pathLst>
            </a:custGeom>
            <a:ln w="19050" cap="flat" cmpd="sng" algn="ctr">
              <a:solidFill>
                <a:schemeClr val="accent5"/>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DF831C3E-34AC-5BAA-C525-CDC9B69C812F}"/>
                </a:ext>
              </a:extLst>
            </p:cNvPr>
            <p:cNvSpPr/>
            <p:nvPr/>
          </p:nvSpPr>
          <p:spPr>
            <a:xfrm>
              <a:off x="8962288" y="1022127"/>
              <a:ext cx="653396" cy="3353882"/>
            </a:xfrm>
            <a:custGeom>
              <a:avLst/>
              <a:gdLst>
                <a:gd name="connsiteX0" fmla="*/ 0 w 606287"/>
                <a:gd name="connsiteY0" fmla="*/ 136305 h 3566163"/>
                <a:gd name="connsiteX1" fmla="*/ 218661 w 606287"/>
                <a:gd name="connsiteY1" fmla="*/ 374844 h 3566163"/>
                <a:gd name="connsiteX2" fmla="*/ 437321 w 606287"/>
                <a:gd name="connsiteY2" fmla="*/ 3326766 h 3566163"/>
                <a:gd name="connsiteX3" fmla="*/ 606287 w 606287"/>
                <a:gd name="connsiteY3" fmla="*/ 3177679 h 3566163"/>
              </a:gdLst>
              <a:ahLst/>
              <a:cxnLst>
                <a:cxn ang="0">
                  <a:pos x="connsiteX0" y="connsiteY0"/>
                </a:cxn>
                <a:cxn ang="0">
                  <a:pos x="connsiteX1" y="connsiteY1"/>
                </a:cxn>
                <a:cxn ang="0">
                  <a:pos x="connsiteX2" y="connsiteY2"/>
                </a:cxn>
                <a:cxn ang="0">
                  <a:pos x="connsiteX3" y="connsiteY3"/>
                </a:cxn>
              </a:cxnLst>
              <a:rect l="l" t="t" r="r" b="b"/>
              <a:pathLst>
                <a:path w="606287" h="3566163">
                  <a:moveTo>
                    <a:pt x="0" y="136305"/>
                  </a:moveTo>
                  <a:cubicBezTo>
                    <a:pt x="72887" y="-10297"/>
                    <a:pt x="145774" y="-156899"/>
                    <a:pt x="218661" y="374844"/>
                  </a:cubicBezTo>
                  <a:cubicBezTo>
                    <a:pt x="291548" y="906587"/>
                    <a:pt x="372717" y="2859627"/>
                    <a:pt x="437321" y="3326766"/>
                  </a:cubicBezTo>
                  <a:cubicBezTo>
                    <a:pt x="501925" y="3793905"/>
                    <a:pt x="554106" y="3485792"/>
                    <a:pt x="606287" y="3177679"/>
                  </a:cubicBezTo>
                </a:path>
              </a:pathLst>
            </a:custGeom>
            <a:ln w="19050" cap="flat" cmpd="sng" algn="ctr">
              <a:solidFill>
                <a:schemeClr val="accent5"/>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8CDEB848-A74C-73BB-D0D4-4695F00C0DB9}"/>
                </a:ext>
              </a:extLst>
            </p:cNvPr>
            <p:cNvSpPr/>
            <p:nvPr/>
          </p:nvSpPr>
          <p:spPr>
            <a:xfrm>
              <a:off x="9556952" y="1011376"/>
              <a:ext cx="653396" cy="3353882"/>
            </a:xfrm>
            <a:custGeom>
              <a:avLst/>
              <a:gdLst>
                <a:gd name="connsiteX0" fmla="*/ 0 w 606287"/>
                <a:gd name="connsiteY0" fmla="*/ 136305 h 3566163"/>
                <a:gd name="connsiteX1" fmla="*/ 218661 w 606287"/>
                <a:gd name="connsiteY1" fmla="*/ 374844 h 3566163"/>
                <a:gd name="connsiteX2" fmla="*/ 437321 w 606287"/>
                <a:gd name="connsiteY2" fmla="*/ 3326766 h 3566163"/>
                <a:gd name="connsiteX3" fmla="*/ 606287 w 606287"/>
                <a:gd name="connsiteY3" fmla="*/ 3177679 h 3566163"/>
              </a:gdLst>
              <a:ahLst/>
              <a:cxnLst>
                <a:cxn ang="0">
                  <a:pos x="connsiteX0" y="connsiteY0"/>
                </a:cxn>
                <a:cxn ang="0">
                  <a:pos x="connsiteX1" y="connsiteY1"/>
                </a:cxn>
                <a:cxn ang="0">
                  <a:pos x="connsiteX2" y="connsiteY2"/>
                </a:cxn>
                <a:cxn ang="0">
                  <a:pos x="connsiteX3" y="connsiteY3"/>
                </a:cxn>
              </a:cxnLst>
              <a:rect l="l" t="t" r="r" b="b"/>
              <a:pathLst>
                <a:path w="606287" h="3566163">
                  <a:moveTo>
                    <a:pt x="0" y="136305"/>
                  </a:moveTo>
                  <a:cubicBezTo>
                    <a:pt x="72887" y="-10297"/>
                    <a:pt x="145774" y="-156899"/>
                    <a:pt x="218661" y="374844"/>
                  </a:cubicBezTo>
                  <a:cubicBezTo>
                    <a:pt x="291548" y="906587"/>
                    <a:pt x="372717" y="2859627"/>
                    <a:pt x="437321" y="3326766"/>
                  </a:cubicBezTo>
                  <a:cubicBezTo>
                    <a:pt x="501925" y="3793905"/>
                    <a:pt x="554106" y="3485792"/>
                    <a:pt x="606287" y="3177679"/>
                  </a:cubicBezTo>
                </a:path>
              </a:pathLst>
            </a:custGeom>
            <a:ln w="19050" cap="flat" cmpd="sng" algn="ctr">
              <a:solidFill>
                <a:schemeClr val="accent5"/>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F718A9F9-6BAF-A4EF-B5D9-02BDC6CCB9B3}"/>
                </a:ext>
              </a:extLst>
            </p:cNvPr>
            <p:cNvSpPr/>
            <p:nvPr/>
          </p:nvSpPr>
          <p:spPr>
            <a:xfrm>
              <a:off x="7332029" y="2144669"/>
              <a:ext cx="3213902" cy="946800"/>
            </a:xfrm>
            <a:prstGeom prst="roundRect">
              <a:avLst/>
            </a:prstGeom>
            <a:solidFill>
              <a:srgbClr val="FFC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sz="1600" dirty="0"/>
                <a:t>LSTM Decoder</a:t>
              </a:r>
              <a:endParaRPr lang="zh-CN" altLang="en-US" sz="1600" dirty="0"/>
            </a:p>
          </p:txBody>
        </p:sp>
        <p:sp>
          <p:nvSpPr>
            <p:cNvPr id="88" name="矩形: 圆角 87">
              <a:extLst>
                <a:ext uri="{FF2B5EF4-FFF2-40B4-BE49-F238E27FC236}">
                  <a16:creationId xmlns:a16="http://schemas.microsoft.com/office/drawing/2014/main" id="{FABFEAFC-651D-4815-740E-6B4285477972}"/>
                </a:ext>
              </a:extLst>
            </p:cNvPr>
            <p:cNvSpPr/>
            <p:nvPr/>
          </p:nvSpPr>
          <p:spPr>
            <a:xfrm>
              <a:off x="5333639" y="2126940"/>
              <a:ext cx="762361" cy="99207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n w="0"/>
                  <a:solidFill>
                    <a:schemeClr val="accent1"/>
                  </a:solidFill>
                  <a:effectLst>
                    <a:outerShdw blurRad="38100" dist="25400" dir="5400000" algn="ctr" rotWithShape="0">
                      <a:srgbClr val="6E747A">
                        <a:alpha val="43000"/>
                      </a:srgbClr>
                    </a:outerShdw>
                  </a:effectLst>
                </a:rPr>
                <a:t>AVG</a:t>
              </a:r>
              <a:endParaRPr lang="zh-CN" altLang="en-US" dirty="0"/>
            </a:p>
          </p:txBody>
        </p:sp>
        <p:sp>
          <p:nvSpPr>
            <p:cNvPr id="161" name="文本框 160">
              <a:extLst>
                <a:ext uri="{FF2B5EF4-FFF2-40B4-BE49-F238E27FC236}">
                  <a16:creationId xmlns:a16="http://schemas.microsoft.com/office/drawing/2014/main" id="{C5412CF8-2CA0-75C4-8415-236BC0A7572D}"/>
                </a:ext>
              </a:extLst>
            </p:cNvPr>
            <p:cNvSpPr txBox="1"/>
            <p:nvPr/>
          </p:nvSpPr>
          <p:spPr>
            <a:xfrm>
              <a:off x="4011100" y="2108349"/>
              <a:ext cx="1134314" cy="276999"/>
            </a:xfrm>
            <a:prstGeom prst="rect">
              <a:avLst/>
            </a:prstGeom>
            <a:noFill/>
          </p:spPr>
          <p:txBody>
            <a:bodyPr wrap="square" rtlCol="0">
              <a:spAutoFit/>
            </a:bodyPr>
            <a:lstStyle/>
            <a:p>
              <a:r>
                <a:rPr lang="en-US" altLang="zh-CN" sz="1200" dirty="0"/>
                <a:t>enc_cell out</a:t>
              </a:r>
              <a:endParaRPr lang="zh-CN" altLang="en-US" sz="1200" dirty="0"/>
            </a:p>
          </p:txBody>
        </p:sp>
        <p:sp>
          <p:nvSpPr>
            <p:cNvPr id="162" name="文本框 161">
              <a:extLst>
                <a:ext uri="{FF2B5EF4-FFF2-40B4-BE49-F238E27FC236}">
                  <a16:creationId xmlns:a16="http://schemas.microsoft.com/office/drawing/2014/main" id="{C7B3DB78-7AF8-BC7C-6A19-0C5F890A9AD0}"/>
                </a:ext>
              </a:extLst>
            </p:cNvPr>
            <p:cNvSpPr txBox="1"/>
            <p:nvPr/>
          </p:nvSpPr>
          <p:spPr>
            <a:xfrm>
              <a:off x="3997588" y="2621577"/>
              <a:ext cx="1406936" cy="276999"/>
            </a:xfrm>
            <a:prstGeom prst="rect">
              <a:avLst/>
            </a:prstGeom>
            <a:noFill/>
          </p:spPr>
          <p:txBody>
            <a:bodyPr wrap="square" rtlCol="0">
              <a:spAutoFit/>
            </a:bodyPr>
            <a:lstStyle/>
            <a:p>
              <a:r>
                <a:rPr lang="en-US" altLang="zh-CN" sz="1200" dirty="0"/>
                <a:t>enc_hidden out</a:t>
              </a:r>
              <a:endParaRPr lang="zh-CN" altLang="en-US" sz="1200" dirty="0"/>
            </a:p>
          </p:txBody>
        </p:sp>
        <p:sp>
          <p:nvSpPr>
            <p:cNvPr id="180" name="矩形 179">
              <a:extLst>
                <a:ext uri="{FF2B5EF4-FFF2-40B4-BE49-F238E27FC236}">
                  <a16:creationId xmlns:a16="http://schemas.microsoft.com/office/drawing/2014/main" id="{431E8602-307A-F0E1-0720-B74A052E7209}"/>
                </a:ext>
              </a:extLst>
            </p:cNvPr>
            <p:cNvSpPr/>
            <p:nvPr/>
          </p:nvSpPr>
          <p:spPr>
            <a:xfrm>
              <a:off x="2083700" y="1628790"/>
              <a:ext cx="288032" cy="28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1" name="直接箭头连接符 180">
              <a:extLst>
                <a:ext uri="{FF2B5EF4-FFF2-40B4-BE49-F238E27FC236}">
                  <a16:creationId xmlns:a16="http://schemas.microsoft.com/office/drawing/2014/main" id="{CA55A430-387A-291B-F041-678A0B3CC78F}"/>
                </a:ext>
              </a:extLst>
            </p:cNvPr>
            <p:cNvCxnSpPr>
              <a:cxnSpLocks/>
            </p:cNvCxnSpPr>
            <p:nvPr/>
          </p:nvCxnSpPr>
          <p:spPr>
            <a:xfrm flipH="1">
              <a:off x="2217558" y="1916814"/>
              <a:ext cx="7421" cy="2981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2" name="矩形 181">
              <a:extLst>
                <a:ext uri="{FF2B5EF4-FFF2-40B4-BE49-F238E27FC236}">
                  <a16:creationId xmlns:a16="http://schemas.microsoft.com/office/drawing/2014/main" id="{4729EAF9-D105-354A-9E6B-1621BF79EE6A}"/>
                </a:ext>
              </a:extLst>
            </p:cNvPr>
            <p:cNvSpPr/>
            <p:nvPr/>
          </p:nvSpPr>
          <p:spPr>
            <a:xfrm>
              <a:off x="2544636" y="1634806"/>
              <a:ext cx="288032" cy="28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箭头连接符 182">
              <a:extLst>
                <a:ext uri="{FF2B5EF4-FFF2-40B4-BE49-F238E27FC236}">
                  <a16:creationId xmlns:a16="http://schemas.microsoft.com/office/drawing/2014/main" id="{51FD474D-A655-F2BA-1C2D-7BCC9B241E42}"/>
                </a:ext>
              </a:extLst>
            </p:cNvPr>
            <p:cNvCxnSpPr>
              <a:cxnSpLocks/>
            </p:cNvCxnSpPr>
            <p:nvPr/>
          </p:nvCxnSpPr>
          <p:spPr>
            <a:xfrm flipH="1">
              <a:off x="2678494" y="1922830"/>
              <a:ext cx="7421" cy="2981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4" name="矩形 183">
              <a:extLst>
                <a:ext uri="{FF2B5EF4-FFF2-40B4-BE49-F238E27FC236}">
                  <a16:creationId xmlns:a16="http://schemas.microsoft.com/office/drawing/2014/main" id="{02B5CE01-96BA-25EA-C30C-FE76F4DEB319}"/>
                </a:ext>
              </a:extLst>
            </p:cNvPr>
            <p:cNvSpPr/>
            <p:nvPr/>
          </p:nvSpPr>
          <p:spPr>
            <a:xfrm>
              <a:off x="3019932" y="1628790"/>
              <a:ext cx="288032" cy="28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5" name="直接箭头连接符 184">
              <a:extLst>
                <a:ext uri="{FF2B5EF4-FFF2-40B4-BE49-F238E27FC236}">
                  <a16:creationId xmlns:a16="http://schemas.microsoft.com/office/drawing/2014/main" id="{7DCB0257-3C46-B630-80F7-C12B537639B9}"/>
                </a:ext>
              </a:extLst>
            </p:cNvPr>
            <p:cNvCxnSpPr>
              <a:cxnSpLocks/>
            </p:cNvCxnSpPr>
            <p:nvPr/>
          </p:nvCxnSpPr>
          <p:spPr>
            <a:xfrm flipH="1">
              <a:off x="3153790" y="1916814"/>
              <a:ext cx="7421" cy="2981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46E12CC3-705F-F991-6D40-BEF348DCF551}"/>
                </a:ext>
              </a:extLst>
            </p:cNvPr>
            <p:cNvSpPr/>
            <p:nvPr/>
          </p:nvSpPr>
          <p:spPr>
            <a:xfrm>
              <a:off x="3514441" y="1628790"/>
              <a:ext cx="288032" cy="28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箭头连接符 186">
              <a:extLst>
                <a:ext uri="{FF2B5EF4-FFF2-40B4-BE49-F238E27FC236}">
                  <a16:creationId xmlns:a16="http://schemas.microsoft.com/office/drawing/2014/main" id="{D703ADE3-9859-052E-DDD7-C5E2D73FE988}"/>
                </a:ext>
              </a:extLst>
            </p:cNvPr>
            <p:cNvCxnSpPr>
              <a:cxnSpLocks/>
            </p:cNvCxnSpPr>
            <p:nvPr/>
          </p:nvCxnSpPr>
          <p:spPr>
            <a:xfrm flipH="1">
              <a:off x="3648299" y="1916814"/>
              <a:ext cx="7421" cy="2981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4" name="直接箭头连接符 193">
              <a:extLst>
                <a:ext uri="{FF2B5EF4-FFF2-40B4-BE49-F238E27FC236}">
                  <a16:creationId xmlns:a16="http://schemas.microsoft.com/office/drawing/2014/main" id="{AA1AE30C-06EE-AA9C-4ED3-B086B077AAEF}"/>
                </a:ext>
              </a:extLst>
            </p:cNvPr>
            <p:cNvCxnSpPr>
              <a:cxnSpLocks/>
              <a:endCxn id="37" idx="0"/>
            </p:cNvCxnSpPr>
            <p:nvPr/>
          </p:nvCxnSpPr>
          <p:spPr>
            <a:xfrm>
              <a:off x="1760645" y="3147151"/>
              <a:ext cx="0" cy="3315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7" name="矩形 196">
              <a:extLst>
                <a:ext uri="{FF2B5EF4-FFF2-40B4-BE49-F238E27FC236}">
                  <a16:creationId xmlns:a16="http://schemas.microsoft.com/office/drawing/2014/main" id="{AD2A30BA-2E17-4083-446C-EB4933E732E5}"/>
                </a:ext>
              </a:extLst>
            </p:cNvPr>
            <p:cNvSpPr/>
            <p:nvPr/>
          </p:nvSpPr>
          <p:spPr>
            <a:xfrm>
              <a:off x="2080963" y="3484459"/>
              <a:ext cx="288032" cy="28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98" name="直接箭头连接符 197">
              <a:extLst>
                <a:ext uri="{FF2B5EF4-FFF2-40B4-BE49-F238E27FC236}">
                  <a16:creationId xmlns:a16="http://schemas.microsoft.com/office/drawing/2014/main" id="{53F9FF39-C231-5577-5DB1-D85C3A6D712A}"/>
                </a:ext>
              </a:extLst>
            </p:cNvPr>
            <p:cNvCxnSpPr>
              <a:cxnSpLocks/>
              <a:endCxn id="197" idx="0"/>
            </p:cNvCxnSpPr>
            <p:nvPr/>
          </p:nvCxnSpPr>
          <p:spPr>
            <a:xfrm>
              <a:off x="2224979" y="3152880"/>
              <a:ext cx="0" cy="3315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9" name="矩形 198">
              <a:extLst>
                <a:ext uri="{FF2B5EF4-FFF2-40B4-BE49-F238E27FC236}">
                  <a16:creationId xmlns:a16="http://schemas.microsoft.com/office/drawing/2014/main" id="{2BCB0CF9-E4D1-DA12-B74E-B7DE7E42F789}"/>
                </a:ext>
              </a:extLst>
            </p:cNvPr>
            <p:cNvSpPr/>
            <p:nvPr/>
          </p:nvSpPr>
          <p:spPr>
            <a:xfrm>
              <a:off x="2541899" y="3489187"/>
              <a:ext cx="288032" cy="28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200" name="直接箭头连接符 199">
              <a:extLst>
                <a:ext uri="{FF2B5EF4-FFF2-40B4-BE49-F238E27FC236}">
                  <a16:creationId xmlns:a16="http://schemas.microsoft.com/office/drawing/2014/main" id="{F9104D28-3482-DC25-8EC3-120467BEFACF}"/>
                </a:ext>
              </a:extLst>
            </p:cNvPr>
            <p:cNvCxnSpPr>
              <a:cxnSpLocks/>
              <a:endCxn id="199" idx="0"/>
            </p:cNvCxnSpPr>
            <p:nvPr/>
          </p:nvCxnSpPr>
          <p:spPr>
            <a:xfrm>
              <a:off x="2685915" y="3157608"/>
              <a:ext cx="0" cy="3315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1" name="矩形 200">
              <a:extLst>
                <a:ext uri="{FF2B5EF4-FFF2-40B4-BE49-F238E27FC236}">
                  <a16:creationId xmlns:a16="http://schemas.microsoft.com/office/drawing/2014/main" id="{2967150D-D436-327B-42D1-733B914D886D}"/>
                </a:ext>
              </a:extLst>
            </p:cNvPr>
            <p:cNvSpPr/>
            <p:nvPr/>
          </p:nvSpPr>
          <p:spPr>
            <a:xfrm>
              <a:off x="3022771" y="3485099"/>
              <a:ext cx="288032" cy="28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202" name="直接箭头连接符 201">
              <a:extLst>
                <a:ext uri="{FF2B5EF4-FFF2-40B4-BE49-F238E27FC236}">
                  <a16:creationId xmlns:a16="http://schemas.microsoft.com/office/drawing/2014/main" id="{88EBEB98-DD9A-9A89-954A-AE448ADEE5DF}"/>
                </a:ext>
              </a:extLst>
            </p:cNvPr>
            <p:cNvCxnSpPr>
              <a:cxnSpLocks/>
              <a:endCxn id="201" idx="0"/>
            </p:cNvCxnSpPr>
            <p:nvPr/>
          </p:nvCxnSpPr>
          <p:spPr>
            <a:xfrm>
              <a:off x="3166787" y="3153520"/>
              <a:ext cx="0" cy="3315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3" name="矩形 202">
              <a:extLst>
                <a:ext uri="{FF2B5EF4-FFF2-40B4-BE49-F238E27FC236}">
                  <a16:creationId xmlns:a16="http://schemas.microsoft.com/office/drawing/2014/main" id="{8592B9F4-F36A-8EE8-E406-C33E116365EF}"/>
                </a:ext>
              </a:extLst>
            </p:cNvPr>
            <p:cNvSpPr/>
            <p:nvPr/>
          </p:nvSpPr>
          <p:spPr>
            <a:xfrm>
              <a:off x="3514441" y="3489187"/>
              <a:ext cx="288032" cy="28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204" name="直接箭头连接符 203">
              <a:extLst>
                <a:ext uri="{FF2B5EF4-FFF2-40B4-BE49-F238E27FC236}">
                  <a16:creationId xmlns:a16="http://schemas.microsoft.com/office/drawing/2014/main" id="{A1F0DE0B-7F7F-3BF5-F8F3-49B7D9588BC9}"/>
                </a:ext>
              </a:extLst>
            </p:cNvPr>
            <p:cNvCxnSpPr>
              <a:cxnSpLocks/>
              <a:endCxn id="203" idx="0"/>
            </p:cNvCxnSpPr>
            <p:nvPr/>
          </p:nvCxnSpPr>
          <p:spPr>
            <a:xfrm>
              <a:off x="3658457" y="3157608"/>
              <a:ext cx="0" cy="3315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3" name="直接箭头连接符 212">
              <a:extLst>
                <a:ext uri="{FF2B5EF4-FFF2-40B4-BE49-F238E27FC236}">
                  <a16:creationId xmlns:a16="http://schemas.microsoft.com/office/drawing/2014/main" id="{F3AA7429-7FB9-410F-48BC-2AC5B5E41A21}"/>
                </a:ext>
              </a:extLst>
            </p:cNvPr>
            <p:cNvCxnSpPr>
              <a:cxnSpLocks/>
              <a:stCxn id="11" idx="0"/>
            </p:cNvCxnSpPr>
            <p:nvPr/>
          </p:nvCxnSpPr>
          <p:spPr>
            <a:xfrm flipH="1" flipV="1">
              <a:off x="7830381" y="3091469"/>
              <a:ext cx="8795" cy="3619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6" name="直接箭头连接符 215">
              <a:extLst>
                <a:ext uri="{FF2B5EF4-FFF2-40B4-BE49-F238E27FC236}">
                  <a16:creationId xmlns:a16="http://schemas.microsoft.com/office/drawing/2014/main" id="{F7C29D20-82C6-3072-2AB4-8C7E825F3E27}"/>
                </a:ext>
              </a:extLst>
            </p:cNvPr>
            <p:cNvCxnSpPr>
              <a:cxnSpLocks/>
            </p:cNvCxnSpPr>
            <p:nvPr/>
          </p:nvCxnSpPr>
          <p:spPr>
            <a:xfrm flipH="1" flipV="1">
              <a:off x="8385209" y="3098136"/>
              <a:ext cx="8795" cy="3619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7" name="直接箭头连接符 216">
              <a:extLst>
                <a:ext uri="{FF2B5EF4-FFF2-40B4-BE49-F238E27FC236}">
                  <a16:creationId xmlns:a16="http://schemas.microsoft.com/office/drawing/2014/main" id="{E3CDEC11-0672-5ED3-CDA9-47AB358E79E7}"/>
                </a:ext>
              </a:extLst>
            </p:cNvPr>
            <p:cNvCxnSpPr>
              <a:cxnSpLocks/>
            </p:cNvCxnSpPr>
            <p:nvPr/>
          </p:nvCxnSpPr>
          <p:spPr>
            <a:xfrm flipH="1" flipV="1">
              <a:off x="9014494" y="3099088"/>
              <a:ext cx="8795" cy="3619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8" name="直接箭头连接符 217">
              <a:extLst>
                <a:ext uri="{FF2B5EF4-FFF2-40B4-BE49-F238E27FC236}">
                  <a16:creationId xmlns:a16="http://schemas.microsoft.com/office/drawing/2014/main" id="{B3548CBB-27D8-CC22-7300-E8A2A1DC942E}"/>
                </a:ext>
              </a:extLst>
            </p:cNvPr>
            <p:cNvCxnSpPr>
              <a:cxnSpLocks/>
            </p:cNvCxnSpPr>
            <p:nvPr/>
          </p:nvCxnSpPr>
          <p:spPr>
            <a:xfrm flipH="1" flipV="1">
              <a:off x="9583395" y="3101041"/>
              <a:ext cx="8795" cy="3619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9" name="直接箭头连接符 218">
              <a:extLst>
                <a:ext uri="{FF2B5EF4-FFF2-40B4-BE49-F238E27FC236}">
                  <a16:creationId xmlns:a16="http://schemas.microsoft.com/office/drawing/2014/main" id="{65BD3E9A-2ACE-FFEF-1B4F-C1F49BBB2062}"/>
                </a:ext>
              </a:extLst>
            </p:cNvPr>
            <p:cNvCxnSpPr>
              <a:cxnSpLocks/>
            </p:cNvCxnSpPr>
            <p:nvPr/>
          </p:nvCxnSpPr>
          <p:spPr>
            <a:xfrm flipH="1" flipV="1">
              <a:off x="10222268" y="3087220"/>
              <a:ext cx="8795" cy="3619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0" name="直接箭头连接符 219">
              <a:extLst>
                <a:ext uri="{FF2B5EF4-FFF2-40B4-BE49-F238E27FC236}">
                  <a16:creationId xmlns:a16="http://schemas.microsoft.com/office/drawing/2014/main" id="{BF53B0CD-8919-2999-F967-E8EFF15CF5D2}"/>
                </a:ext>
              </a:extLst>
            </p:cNvPr>
            <p:cNvCxnSpPr>
              <a:cxnSpLocks/>
              <a:endCxn id="119" idx="2"/>
            </p:cNvCxnSpPr>
            <p:nvPr/>
          </p:nvCxnSpPr>
          <p:spPr>
            <a:xfrm flipV="1">
              <a:off x="7839176" y="1870139"/>
              <a:ext cx="0" cy="2745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3" name="直接箭头连接符 222">
              <a:extLst>
                <a:ext uri="{FF2B5EF4-FFF2-40B4-BE49-F238E27FC236}">
                  <a16:creationId xmlns:a16="http://schemas.microsoft.com/office/drawing/2014/main" id="{E1C95A5A-287E-FF4C-540D-2DD08090F736}"/>
                </a:ext>
              </a:extLst>
            </p:cNvPr>
            <p:cNvCxnSpPr>
              <a:cxnSpLocks/>
            </p:cNvCxnSpPr>
            <p:nvPr/>
          </p:nvCxnSpPr>
          <p:spPr>
            <a:xfrm flipV="1">
              <a:off x="8415358" y="1882939"/>
              <a:ext cx="0" cy="2745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4" name="直接箭头连接符 223">
              <a:extLst>
                <a:ext uri="{FF2B5EF4-FFF2-40B4-BE49-F238E27FC236}">
                  <a16:creationId xmlns:a16="http://schemas.microsoft.com/office/drawing/2014/main" id="{73ADA51F-6627-0E74-A89C-B8A387202242}"/>
                </a:ext>
              </a:extLst>
            </p:cNvPr>
            <p:cNvCxnSpPr>
              <a:cxnSpLocks/>
            </p:cNvCxnSpPr>
            <p:nvPr/>
          </p:nvCxnSpPr>
          <p:spPr>
            <a:xfrm flipV="1">
              <a:off x="9023289" y="1875810"/>
              <a:ext cx="0" cy="2745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5" name="直接箭头连接符 224">
              <a:extLst>
                <a:ext uri="{FF2B5EF4-FFF2-40B4-BE49-F238E27FC236}">
                  <a16:creationId xmlns:a16="http://schemas.microsoft.com/office/drawing/2014/main" id="{79E1B5FC-556C-54D5-3C17-044E81C4E6B0}"/>
                </a:ext>
              </a:extLst>
            </p:cNvPr>
            <p:cNvCxnSpPr>
              <a:cxnSpLocks/>
            </p:cNvCxnSpPr>
            <p:nvPr/>
          </p:nvCxnSpPr>
          <p:spPr>
            <a:xfrm flipV="1">
              <a:off x="9612408" y="1882939"/>
              <a:ext cx="0" cy="2745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6" name="直接箭头连接符 225">
              <a:extLst>
                <a:ext uri="{FF2B5EF4-FFF2-40B4-BE49-F238E27FC236}">
                  <a16:creationId xmlns:a16="http://schemas.microsoft.com/office/drawing/2014/main" id="{A643EF4B-E212-6B77-9A2D-EF954D450170}"/>
                </a:ext>
              </a:extLst>
            </p:cNvPr>
            <p:cNvCxnSpPr>
              <a:cxnSpLocks/>
            </p:cNvCxnSpPr>
            <p:nvPr/>
          </p:nvCxnSpPr>
          <p:spPr>
            <a:xfrm flipV="1">
              <a:off x="10231231" y="1875810"/>
              <a:ext cx="0" cy="2745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1" name="文本框 290">
              <a:extLst>
                <a:ext uri="{FF2B5EF4-FFF2-40B4-BE49-F238E27FC236}">
                  <a16:creationId xmlns:a16="http://schemas.microsoft.com/office/drawing/2014/main" id="{E96A328F-78A0-C4B7-CCEC-E010EBC54705}"/>
                </a:ext>
              </a:extLst>
            </p:cNvPr>
            <p:cNvSpPr txBox="1"/>
            <p:nvPr/>
          </p:nvSpPr>
          <p:spPr>
            <a:xfrm>
              <a:off x="104484" y="1639361"/>
              <a:ext cx="2017658" cy="261610"/>
            </a:xfrm>
            <a:prstGeom prst="rect">
              <a:avLst/>
            </a:prstGeom>
            <a:noFill/>
          </p:spPr>
          <p:txBody>
            <a:bodyPr wrap="square" rtlCol="0">
              <a:spAutoFit/>
            </a:bodyPr>
            <a:lstStyle/>
            <a:p>
              <a:r>
                <a:rPr lang="en-US" altLang="zh-CN" sz="1100" b="1" dirty="0">
                  <a:latin typeface="思源黑体 CN Heavy" panose="020B0A00000000000000"/>
                  <a:ea typeface="思源黑体 CN Heavy" panose="020B0A00000000000000"/>
                </a:rPr>
                <a:t>Token Embedding: </a:t>
              </a:r>
              <a:endParaRPr lang="zh-CN" altLang="en-US" sz="1100" b="1" dirty="0">
                <a:latin typeface="思源黑体 CN Heavy" panose="020B0A00000000000000"/>
                <a:ea typeface="思源黑体 CN Heavy" panose="020B0A00000000000000"/>
              </a:endParaRPr>
            </a:p>
          </p:txBody>
        </p:sp>
        <p:sp>
          <p:nvSpPr>
            <p:cNvPr id="295" name="文本框 294">
              <a:extLst>
                <a:ext uri="{FF2B5EF4-FFF2-40B4-BE49-F238E27FC236}">
                  <a16:creationId xmlns:a16="http://schemas.microsoft.com/office/drawing/2014/main" id="{0D6CA4E2-1084-287F-6B09-389A6255B481}"/>
                </a:ext>
              </a:extLst>
            </p:cNvPr>
            <p:cNvSpPr txBox="1"/>
            <p:nvPr/>
          </p:nvSpPr>
          <p:spPr>
            <a:xfrm>
              <a:off x="335360" y="1154010"/>
              <a:ext cx="1272650" cy="261610"/>
            </a:xfrm>
            <a:prstGeom prst="rect">
              <a:avLst/>
            </a:prstGeom>
            <a:noFill/>
          </p:spPr>
          <p:txBody>
            <a:bodyPr wrap="square" rtlCol="0">
              <a:spAutoFit/>
            </a:bodyPr>
            <a:lstStyle/>
            <a:p>
              <a:r>
                <a:rPr lang="en-US" altLang="zh-CN" sz="1100" b="1" dirty="0">
                  <a:latin typeface="思源黑体 CN Heavy" panose="020B0A00000000000000"/>
                  <a:ea typeface="思源黑体 CN Heavy" panose="020B0A00000000000000"/>
                </a:rPr>
                <a:t>Encoder Input:</a:t>
              </a:r>
              <a:endParaRPr lang="zh-CN" altLang="en-US" sz="1100" b="1" dirty="0">
                <a:latin typeface="思源黑体 CN Heavy" panose="020B0A00000000000000"/>
                <a:ea typeface="思源黑体 CN Heavy" panose="020B0A00000000000000"/>
              </a:endParaRPr>
            </a:p>
          </p:txBody>
        </p:sp>
        <p:sp>
          <p:nvSpPr>
            <p:cNvPr id="297" name="文本框 296">
              <a:extLst>
                <a:ext uri="{FF2B5EF4-FFF2-40B4-BE49-F238E27FC236}">
                  <a16:creationId xmlns:a16="http://schemas.microsoft.com/office/drawing/2014/main" id="{1B644EFC-C065-4C72-154A-EAF0C3FBBF99}"/>
                </a:ext>
              </a:extLst>
            </p:cNvPr>
            <p:cNvSpPr txBox="1"/>
            <p:nvPr/>
          </p:nvSpPr>
          <p:spPr>
            <a:xfrm>
              <a:off x="1496133" y="1152319"/>
              <a:ext cx="883646" cy="261610"/>
            </a:xfrm>
            <a:prstGeom prst="rect">
              <a:avLst/>
            </a:prstGeom>
            <a:noFill/>
          </p:spPr>
          <p:txBody>
            <a:bodyPr wrap="square" rtlCol="0">
              <a:spAutoFit/>
            </a:bodyPr>
            <a:lstStyle/>
            <a:p>
              <a:r>
                <a:rPr lang="en-US" altLang="zh-CN" sz="1100" b="1" dirty="0">
                  <a:latin typeface="思源黑体 CN Heavy" panose="020B0A00000000000000"/>
                  <a:ea typeface="思源黑体 CN Heavy" panose="020B0A00000000000000"/>
                </a:rPr>
                <a:t>&lt;SOS&gt;</a:t>
              </a:r>
              <a:endParaRPr lang="zh-CN" altLang="en-US" sz="1100" b="1" dirty="0">
                <a:latin typeface="思源黑体 CN Heavy" panose="020B0A00000000000000"/>
                <a:ea typeface="思源黑体 CN Heavy" panose="020B0A00000000000000"/>
              </a:endParaRPr>
            </a:p>
          </p:txBody>
        </p:sp>
        <p:sp>
          <p:nvSpPr>
            <p:cNvPr id="298" name="文本框 297">
              <a:extLst>
                <a:ext uri="{FF2B5EF4-FFF2-40B4-BE49-F238E27FC236}">
                  <a16:creationId xmlns:a16="http://schemas.microsoft.com/office/drawing/2014/main" id="{ED3E7662-CAF5-4762-E065-070C9E0695CE}"/>
                </a:ext>
              </a:extLst>
            </p:cNvPr>
            <p:cNvSpPr txBox="1"/>
            <p:nvPr/>
          </p:nvSpPr>
          <p:spPr>
            <a:xfrm>
              <a:off x="2091747" y="1152319"/>
              <a:ext cx="381053" cy="261610"/>
            </a:xfrm>
            <a:prstGeom prst="rect">
              <a:avLst/>
            </a:prstGeom>
            <a:noFill/>
          </p:spPr>
          <p:txBody>
            <a:bodyPr wrap="square" rtlCol="0">
              <a:spAutoFit/>
            </a:bodyPr>
            <a:lstStyle/>
            <a:p>
              <a:r>
                <a:rPr lang="zh-CN" altLang="en-US" sz="1100" b="1" dirty="0">
                  <a:latin typeface="思源黑体 CN Heavy" panose="020B0A00000000000000"/>
                  <a:ea typeface="思源黑体 CN Heavy" panose="020B0A00000000000000"/>
                </a:rPr>
                <a:t>在</a:t>
              </a:r>
            </a:p>
          </p:txBody>
        </p:sp>
        <p:sp>
          <p:nvSpPr>
            <p:cNvPr id="299" name="文本框 298">
              <a:extLst>
                <a:ext uri="{FF2B5EF4-FFF2-40B4-BE49-F238E27FC236}">
                  <a16:creationId xmlns:a16="http://schemas.microsoft.com/office/drawing/2014/main" id="{18AFBE7E-EE9C-07B1-CD02-4C61DC4CA757}"/>
                </a:ext>
              </a:extLst>
            </p:cNvPr>
            <p:cNvSpPr txBox="1"/>
            <p:nvPr/>
          </p:nvSpPr>
          <p:spPr>
            <a:xfrm>
              <a:off x="2523242" y="1156697"/>
              <a:ext cx="381053" cy="261610"/>
            </a:xfrm>
            <a:prstGeom prst="rect">
              <a:avLst/>
            </a:prstGeom>
            <a:noFill/>
          </p:spPr>
          <p:txBody>
            <a:bodyPr wrap="square" rtlCol="0">
              <a:spAutoFit/>
            </a:bodyPr>
            <a:lstStyle/>
            <a:p>
              <a:r>
                <a:rPr lang="zh-CN" altLang="en-US" sz="1100" b="1" dirty="0">
                  <a:latin typeface="思源黑体 CN Heavy" panose="020B0A00000000000000"/>
                  <a:ea typeface="思源黑体 CN Heavy" panose="020B0A00000000000000"/>
                </a:rPr>
                <a:t>南</a:t>
              </a:r>
            </a:p>
          </p:txBody>
        </p:sp>
        <p:sp>
          <p:nvSpPr>
            <p:cNvPr id="300" name="文本框 299">
              <a:extLst>
                <a:ext uri="{FF2B5EF4-FFF2-40B4-BE49-F238E27FC236}">
                  <a16:creationId xmlns:a16="http://schemas.microsoft.com/office/drawing/2014/main" id="{7612B343-0642-2E43-DEE7-934F405A59EA}"/>
                </a:ext>
              </a:extLst>
            </p:cNvPr>
            <p:cNvSpPr txBox="1"/>
            <p:nvPr/>
          </p:nvSpPr>
          <p:spPr>
            <a:xfrm>
              <a:off x="3009278" y="1152319"/>
              <a:ext cx="381053" cy="261610"/>
            </a:xfrm>
            <a:prstGeom prst="rect">
              <a:avLst/>
            </a:prstGeom>
            <a:noFill/>
          </p:spPr>
          <p:txBody>
            <a:bodyPr wrap="square" rtlCol="0">
              <a:spAutoFit/>
            </a:bodyPr>
            <a:lstStyle/>
            <a:p>
              <a:r>
                <a:rPr lang="zh-CN" altLang="en-US" sz="1100" b="1" dirty="0">
                  <a:latin typeface="思源黑体 CN Heavy" panose="020B0A00000000000000"/>
                  <a:ea typeface="思源黑体 CN Heavy" panose="020B0A00000000000000"/>
                </a:rPr>
                <a:t>京</a:t>
              </a:r>
            </a:p>
          </p:txBody>
        </p:sp>
        <p:sp>
          <p:nvSpPr>
            <p:cNvPr id="301" name="文本框 300">
              <a:extLst>
                <a:ext uri="{FF2B5EF4-FFF2-40B4-BE49-F238E27FC236}">
                  <a16:creationId xmlns:a16="http://schemas.microsoft.com/office/drawing/2014/main" id="{00F63FA6-45B7-FE48-7823-FFDEE4800887}"/>
                </a:ext>
              </a:extLst>
            </p:cNvPr>
            <p:cNvSpPr txBox="1"/>
            <p:nvPr/>
          </p:nvSpPr>
          <p:spPr>
            <a:xfrm>
              <a:off x="3407086" y="1152319"/>
              <a:ext cx="883646" cy="261610"/>
            </a:xfrm>
            <a:prstGeom prst="rect">
              <a:avLst/>
            </a:prstGeom>
            <a:noFill/>
          </p:spPr>
          <p:txBody>
            <a:bodyPr wrap="square" rtlCol="0">
              <a:spAutoFit/>
            </a:bodyPr>
            <a:lstStyle/>
            <a:p>
              <a:r>
                <a:rPr lang="en-US" altLang="zh-CN" sz="1100" b="1" dirty="0">
                  <a:latin typeface="思源黑体 CN Heavy" panose="020B0A00000000000000"/>
                  <a:ea typeface="思源黑体 CN Heavy" panose="020B0A00000000000000"/>
                </a:rPr>
                <a:t>&lt;EOS&gt;</a:t>
              </a:r>
              <a:endParaRPr lang="zh-CN" altLang="en-US" sz="1100" b="1" dirty="0">
                <a:latin typeface="思源黑体 CN Heavy" panose="020B0A00000000000000"/>
                <a:ea typeface="思源黑体 CN Heavy" panose="020B0A00000000000000"/>
              </a:endParaRPr>
            </a:p>
          </p:txBody>
        </p:sp>
        <p:sp>
          <p:nvSpPr>
            <p:cNvPr id="302" name="文本框 301">
              <a:extLst>
                <a:ext uri="{FF2B5EF4-FFF2-40B4-BE49-F238E27FC236}">
                  <a16:creationId xmlns:a16="http://schemas.microsoft.com/office/drawing/2014/main" id="{8B011C7E-08D8-74D8-F351-6B0A9DE46E48}"/>
                </a:ext>
              </a:extLst>
            </p:cNvPr>
            <p:cNvSpPr txBox="1"/>
            <p:nvPr/>
          </p:nvSpPr>
          <p:spPr>
            <a:xfrm>
              <a:off x="-787" y="3463038"/>
              <a:ext cx="1315843" cy="261610"/>
            </a:xfrm>
            <a:prstGeom prst="rect">
              <a:avLst/>
            </a:prstGeom>
            <a:noFill/>
          </p:spPr>
          <p:txBody>
            <a:bodyPr wrap="square" rtlCol="0">
              <a:spAutoFit/>
            </a:bodyPr>
            <a:lstStyle/>
            <a:p>
              <a:r>
                <a:rPr lang="en-US" altLang="zh-CN" sz="1100" b="1" dirty="0">
                  <a:latin typeface="思源黑体 CN Heavy" panose="020B0A00000000000000"/>
                  <a:ea typeface="思源黑体 CN Heavy" panose="020B0A00000000000000"/>
                </a:rPr>
                <a:t>Encoder Output:</a:t>
              </a:r>
              <a:endParaRPr lang="zh-CN" altLang="en-US" sz="1100" b="1" dirty="0">
                <a:latin typeface="思源黑体 CN Heavy" panose="020B0A00000000000000"/>
                <a:ea typeface="思源黑体 CN Heavy" panose="020B0A00000000000000"/>
              </a:endParaRPr>
            </a:p>
          </p:txBody>
        </p:sp>
        <p:sp>
          <p:nvSpPr>
            <p:cNvPr id="303" name="文本框 302">
              <a:extLst>
                <a:ext uri="{FF2B5EF4-FFF2-40B4-BE49-F238E27FC236}">
                  <a16:creationId xmlns:a16="http://schemas.microsoft.com/office/drawing/2014/main" id="{B7C1F870-FCCD-FED1-1F98-0CB237459F65}"/>
                </a:ext>
              </a:extLst>
            </p:cNvPr>
            <p:cNvSpPr txBox="1"/>
            <p:nvPr/>
          </p:nvSpPr>
          <p:spPr>
            <a:xfrm>
              <a:off x="6289889" y="1589275"/>
              <a:ext cx="1315843" cy="261610"/>
            </a:xfrm>
            <a:prstGeom prst="rect">
              <a:avLst/>
            </a:prstGeom>
            <a:noFill/>
          </p:spPr>
          <p:txBody>
            <a:bodyPr wrap="square" rtlCol="0">
              <a:spAutoFit/>
            </a:bodyPr>
            <a:lstStyle/>
            <a:p>
              <a:r>
                <a:rPr lang="en-US" altLang="zh-CN" sz="1100" b="1" dirty="0">
                  <a:latin typeface="思源黑体 CN Heavy" panose="020B0A00000000000000"/>
                  <a:ea typeface="思源黑体 CN Heavy" panose="020B0A00000000000000"/>
                </a:rPr>
                <a:t>Decoder Output:</a:t>
              </a:r>
              <a:endParaRPr lang="zh-CN" altLang="en-US" sz="1100" b="1" dirty="0">
                <a:latin typeface="思源黑体 CN Heavy" panose="020B0A00000000000000"/>
                <a:ea typeface="思源黑体 CN Heavy" panose="020B0A00000000000000"/>
              </a:endParaRPr>
            </a:p>
          </p:txBody>
        </p:sp>
        <p:sp>
          <p:nvSpPr>
            <p:cNvPr id="305" name="文本框 304">
              <a:extLst>
                <a:ext uri="{FF2B5EF4-FFF2-40B4-BE49-F238E27FC236}">
                  <a16:creationId xmlns:a16="http://schemas.microsoft.com/office/drawing/2014/main" id="{08C85BE5-E982-B1E7-0BC1-CDE6589A5CC5}"/>
                </a:ext>
              </a:extLst>
            </p:cNvPr>
            <p:cNvSpPr txBox="1"/>
            <p:nvPr/>
          </p:nvSpPr>
          <p:spPr>
            <a:xfrm>
              <a:off x="6407925" y="3453017"/>
              <a:ext cx="1315843" cy="261610"/>
            </a:xfrm>
            <a:prstGeom prst="rect">
              <a:avLst/>
            </a:prstGeom>
            <a:noFill/>
          </p:spPr>
          <p:txBody>
            <a:bodyPr wrap="square" rtlCol="0">
              <a:spAutoFit/>
            </a:bodyPr>
            <a:lstStyle/>
            <a:p>
              <a:r>
                <a:rPr lang="en-US" altLang="zh-CN" sz="1100" b="1" dirty="0">
                  <a:latin typeface="思源黑体 CN Heavy" panose="020B0A00000000000000"/>
                  <a:ea typeface="思源黑体 CN Heavy" panose="020B0A00000000000000"/>
                </a:rPr>
                <a:t>Decoder Input:</a:t>
              </a:r>
              <a:endParaRPr lang="zh-CN" altLang="en-US" sz="1100" b="1" dirty="0">
                <a:latin typeface="思源黑体 CN Heavy" panose="020B0A00000000000000"/>
                <a:ea typeface="思源黑体 CN Heavy" panose="020B0A00000000000000"/>
              </a:endParaRPr>
            </a:p>
          </p:txBody>
        </p:sp>
        <p:sp>
          <p:nvSpPr>
            <p:cNvPr id="7" name="文本框 6">
              <a:extLst>
                <a:ext uri="{FF2B5EF4-FFF2-40B4-BE49-F238E27FC236}">
                  <a16:creationId xmlns:a16="http://schemas.microsoft.com/office/drawing/2014/main" id="{749E0CAF-A3B2-FF5D-B16A-0A2DE70E4A0A}"/>
                </a:ext>
              </a:extLst>
            </p:cNvPr>
            <p:cNvSpPr txBox="1"/>
            <p:nvPr/>
          </p:nvSpPr>
          <p:spPr>
            <a:xfrm>
              <a:off x="6707112" y="1179410"/>
              <a:ext cx="1060668" cy="261610"/>
            </a:xfrm>
            <a:prstGeom prst="rect">
              <a:avLst/>
            </a:prstGeom>
            <a:noFill/>
          </p:spPr>
          <p:txBody>
            <a:bodyPr wrap="square" rtlCol="0">
              <a:spAutoFit/>
            </a:bodyPr>
            <a:lstStyle/>
            <a:p>
              <a:r>
                <a:rPr lang="en-US" altLang="zh-CN" sz="1100" b="1" dirty="0">
                  <a:latin typeface="思源黑体 CN Heavy" panose="020B0A00000000000000"/>
                  <a:ea typeface="思源黑体 CN Heavy" panose="020B0A00000000000000"/>
                </a:rPr>
                <a:t>Id2Token:</a:t>
              </a:r>
              <a:r>
                <a:rPr lang="zh-CN" altLang="en-US" sz="1100" b="1" dirty="0">
                  <a:latin typeface="思源黑体 CN Heavy" panose="020B0A00000000000000"/>
                  <a:ea typeface="思源黑体 CN Heavy" panose="020B0A00000000000000"/>
                </a:rPr>
                <a:t> </a:t>
              </a:r>
              <a:endParaRPr lang="en-US" altLang="zh-CN" sz="1100" b="1" dirty="0">
                <a:latin typeface="思源黑体 CN Heavy" panose="020B0A00000000000000"/>
                <a:ea typeface="思源黑体 CN Heavy" panose="020B0A00000000000000"/>
              </a:endParaRPr>
            </a:p>
          </p:txBody>
        </p:sp>
        <p:sp>
          <p:nvSpPr>
            <p:cNvPr id="8" name="文本框 7">
              <a:extLst>
                <a:ext uri="{FF2B5EF4-FFF2-40B4-BE49-F238E27FC236}">
                  <a16:creationId xmlns:a16="http://schemas.microsoft.com/office/drawing/2014/main" id="{9268D481-B189-9B6C-21C7-ED1C1AA50D02}"/>
                </a:ext>
              </a:extLst>
            </p:cNvPr>
            <p:cNvSpPr txBox="1"/>
            <p:nvPr/>
          </p:nvSpPr>
          <p:spPr>
            <a:xfrm>
              <a:off x="7478881" y="1189832"/>
              <a:ext cx="883646" cy="261610"/>
            </a:xfrm>
            <a:prstGeom prst="rect">
              <a:avLst/>
            </a:prstGeom>
            <a:noFill/>
          </p:spPr>
          <p:txBody>
            <a:bodyPr wrap="square" rtlCol="0">
              <a:spAutoFit/>
            </a:bodyPr>
            <a:lstStyle/>
            <a:p>
              <a:r>
                <a:rPr lang="en-US" altLang="zh-CN" sz="1100" b="1" dirty="0">
                  <a:latin typeface="思源黑体 CN Heavy" panose="020B0A00000000000000"/>
                  <a:ea typeface="思源黑体 CN Heavy" panose="020B0A00000000000000"/>
                </a:rPr>
                <a:t>&lt;SOS&gt;</a:t>
              </a:r>
              <a:endParaRPr lang="zh-CN" altLang="en-US" sz="1100" b="1" dirty="0">
                <a:latin typeface="思源黑体 CN Heavy" panose="020B0A00000000000000"/>
                <a:ea typeface="思源黑体 CN Heavy" panose="020B0A00000000000000"/>
              </a:endParaRPr>
            </a:p>
          </p:txBody>
        </p:sp>
        <p:sp>
          <p:nvSpPr>
            <p:cNvPr id="12" name="文本框 11">
              <a:extLst>
                <a:ext uri="{FF2B5EF4-FFF2-40B4-BE49-F238E27FC236}">
                  <a16:creationId xmlns:a16="http://schemas.microsoft.com/office/drawing/2014/main" id="{52048B97-A76F-B851-BB46-D692A434D217}"/>
                </a:ext>
              </a:extLst>
            </p:cNvPr>
            <p:cNvSpPr txBox="1"/>
            <p:nvPr/>
          </p:nvSpPr>
          <p:spPr>
            <a:xfrm>
              <a:off x="8235227" y="1189832"/>
              <a:ext cx="381053" cy="261610"/>
            </a:xfrm>
            <a:prstGeom prst="rect">
              <a:avLst/>
            </a:prstGeom>
            <a:noFill/>
          </p:spPr>
          <p:txBody>
            <a:bodyPr wrap="square" rtlCol="0">
              <a:spAutoFit/>
            </a:bodyPr>
            <a:lstStyle/>
            <a:p>
              <a:r>
                <a:rPr lang="en-US" altLang="zh-CN" sz="1100" b="1" dirty="0">
                  <a:latin typeface="思源黑体 CN Heavy" panose="020B0A00000000000000"/>
                  <a:ea typeface="思源黑体 CN Heavy" panose="020B0A00000000000000"/>
                </a:rPr>
                <a:t>O</a:t>
              </a:r>
            </a:p>
          </p:txBody>
        </p:sp>
        <p:sp>
          <p:nvSpPr>
            <p:cNvPr id="18" name="文本框 17">
              <a:extLst>
                <a:ext uri="{FF2B5EF4-FFF2-40B4-BE49-F238E27FC236}">
                  <a16:creationId xmlns:a16="http://schemas.microsoft.com/office/drawing/2014/main" id="{414BB7A8-CDA7-D9B4-510F-48F979D412C8}"/>
                </a:ext>
              </a:extLst>
            </p:cNvPr>
            <p:cNvSpPr txBox="1"/>
            <p:nvPr/>
          </p:nvSpPr>
          <p:spPr>
            <a:xfrm>
              <a:off x="8640173" y="1203454"/>
              <a:ext cx="701663" cy="261610"/>
            </a:xfrm>
            <a:prstGeom prst="rect">
              <a:avLst/>
            </a:prstGeom>
            <a:noFill/>
          </p:spPr>
          <p:txBody>
            <a:bodyPr wrap="square" rtlCol="0">
              <a:spAutoFit/>
            </a:bodyPr>
            <a:lstStyle/>
            <a:p>
              <a:r>
                <a:rPr lang="en-US" altLang="zh-CN" sz="1100" b="1" dirty="0">
                  <a:latin typeface="思源黑体 CN Heavy" panose="020B0A00000000000000"/>
                  <a:ea typeface="思源黑体 CN Heavy" panose="020B0A00000000000000"/>
                </a:rPr>
                <a:t>B-LOC</a:t>
              </a:r>
              <a:endParaRPr lang="zh-CN" altLang="en-US" sz="1100" b="1" dirty="0">
                <a:latin typeface="思源黑体 CN Heavy" panose="020B0A00000000000000"/>
                <a:ea typeface="思源黑体 CN Heavy" panose="020B0A00000000000000"/>
              </a:endParaRPr>
            </a:p>
          </p:txBody>
        </p:sp>
        <p:sp>
          <p:nvSpPr>
            <p:cNvPr id="20" name="文本框 19">
              <a:extLst>
                <a:ext uri="{FF2B5EF4-FFF2-40B4-BE49-F238E27FC236}">
                  <a16:creationId xmlns:a16="http://schemas.microsoft.com/office/drawing/2014/main" id="{9034A0D3-DDDA-101B-830F-575F953E5E63}"/>
                </a:ext>
              </a:extLst>
            </p:cNvPr>
            <p:cNvSpPr txBox="1"/>
            <p:nvPr/>
          </p:nvSpPr>
          <p:spPr>
            <a:xfrm>
              <a:off x="9288245" y="1189832"/>
              <a:ext cx="750985" cy="261610"/>
            </a:xfrm>
            <a:prstGeom prst="rect">
              <a:avLst/>
            </a:prstGeom>
            <a:noFill/>
          </p:spPr>
          <p:txBody>
            <a:bodyPr wrap="square" rtlCol="0">
              <a:spAutoFit/>
            </a:bodyPr>
            <a:lstStyle/>
            <a:p>
              <a:r>
                <a:rPr lang="en-US" altLang="zh-CN" sz="1100" b="1" dirty="0">
                  <a:latin typeface="思源黑体 CN Heavy" panose="020B0A00000000000000"/>
                  <a:ea typeface="思源黑体 CN Heavy" panose="020B0A00000000000000"/>
                </a:rPr>
                <a:t>I-LOC</a:t>
              </a:r>
              <a:endParaRPr lang="zh-CN" altLang="en-US" sz="1100" b="1" dirty="0">
                <a:latin typeface="思源黑体 CN Heavy" panose="020B0A00000000000000"/>
                <a:ea typeface="思源黑体 CN Heavy" panose="020B0A00000000000000"/>
              </a:endParaRPr>
            </a:p>
          </p:txBody>
        </p:sp>
        <p:sp>
          <p:nvSpPr>
            <p:cNvPr id="22" name="文本框 21">
              <a:extLst>
                <a:ext uri="{FF2B5EF4-FFF2-40B4-BE49-F238E27FC236}">
                  <a16:creationId xmlns:a16="http://schemas.microsoft.com/office/drawing/2014/main" id="{4A927F5F-8F53-719A-74E0-6ECE717BA997}"/>
                </a:ext>
              </a:extLst>
            </p:cNvPr>
            <p:cNvSpPr txBox="1"/>
            <p:nvPr/>
          </p:nvSpPr>
          <p:spPr>
            <a:xfrm>
              <a:off x="9926868" y="1189832"/>
              <a:ext cx="883646" cy="261610"/>
            </a:xfrm>
            <a:prstGeom prst="rect">
              <a:avLst/>
            </a:prstGeom>
            <a:noFill/>
          </p:spPr>
          <p:txBody>
            <a:bodyPr wrap="square" rtlCol="0">
              <a:spAutoFit/>
            </a:bodyPr>
            <a:lstStyle/>
            <a:p>
              <a:r>
                <a:rPr lang="en-US" altLang="zh-CN" sz="1100" b="1" dirty="0">
                  <a:latin typeface="思源黑体 CN Heavy" panose="020B0A00000000000000"/>
                  <a:ea typeface="思源黑体 CN Heavy" panose="020B0A00000000000000"/>
                </a:rPr>
                <a:t>&lt;EOS&gt;</a:t>
              </a:r>
              <a:endParaRPr lang="zh-CN" altLang="en-US" sz="1100" b="1" dirty="0">
                <a:latin typeface="思源黑体 CN Heavy" panose="020B0A00000000000000"/>
                <a:ea typeface="思源黑体 CN Heavy" panose="020B0A00000000000000"/>
              </a:endParaRPr>
            </a:p>
          </p:txBody>
        </p:sp>
      </p:grpSp>
      <p:sp>
        <p:nvSpPr>
          <p:cNvPr id="3" name="文本框 2">
            <a:extLst>
              <a:ext uri="{FF2B5EF4-FFF2-40B4-BE49-F238E27FC236}">
                <a16:creationId xmlns:a16="http://schemas.microsoft.com/office/drawing/2014/main" id="{3426E1F2-3172-3BF1-8DAF-766F5079CB28}"/>
              </a:ext>
            </a:extLst>
          </p:cNvPr>
          <p:cNvSpPr txBox="1"/>
          <p:nvPr/>
        </p:nvSpPr>
        <p:spPr>
          <a:xfrm>
            <a:off x="3605971" y="858342"/>
            <a:ext cx="7890629" cy="1346522"/>
          </a:xfrm>
          <a:prstGeom prst="rect">
            <a:avLst/>
          </a:prstGeom>
          <a:noFill/>
        </p:spPr>
        <p:txBody>
          <a:bodyPr wrap="square" rtlCol="0">
            <a:spAutoFit/>
          </a:bodyPr>
          <a:lstStyle/>
          <a:p>
            <a:pPr>
              <a:lnSpc>
                <a:spcPct val="150000"/>
              </a:lnSpc>
            </a:pPr>
            <a:r>
              <a:rPr lang="zh-CN" altLang="en-US" sz="1400" dirty="0"/>
              <a:t>       如果将待识别的句子视为编码器输入，</a:t>
            </a:r>
            <a:r>
              <a:rPr lang="en-US" altLang="zh-CN" sz="1400" dirty="0"/>
              <a:t>BIO</a:t>
            </a:r>
            <a:r>
              <a:rPr lang="zh-CN" altLang="en-US" sz="1400" dirty="0"/>
              <a:t>标注序列视为解码器输出，可以将</a:t>
            </a:r>
            <a:r>
              <a:rPr lang="en-US" altLang="zh-CN" sz="1400" dirty="0"/>
              <a:t>NER</a:t>
            </a:r>
            <a:r>
              <a:rPr lang="zh-CN" altLang="en-US" sz="1400" dirty="0"/>
              <a:t>问题当成</a:t>
            </a:r>
            <a:r>
              <a:rPr lang="en-US" altLang="zh-CN" sz="1400" dirty="0"/>
              <a:t>Seq2Seq</a:t>
            </a:r>
            <a:r>
              <a:rPr lang="zh-CN" altLang="en-US" sz="1400" dirty="0"/>
              <a:t>进行处理。</a:t>
            </a:r>
            <a:endParaRPr lang="en-US" altLang="zh-CN" sz="1400" dirty="0"/>
          </a:p>
          <a:p>
            <a:pPr>
              <a:lnSpc>
                <a:spcPct val="150000"/>
              </a:lnSpc>
            </a:pPr>
            <a:r>
              <a:rPr lang="zh-CN" altLang="en-US" sz="1400" dirty="0"/>
              <a:t>       由此我们构建了基于</a:t>
            </a:r>
            <a:r>
              <a:rPr lang="en-US" altLang="zh-CN" sz="1400" dirty="0"/>
              <a:t>BiLSTM-LSTM</a:t>
            </a:r>
            <a:r>
              <a:rPr lang="zh-CN" altLang="en-US" sz="1400" dirty="0"/>
              <a:t>的</a:t>
            </a:r>
            <a:r>
              <a:rPr lang="en-US" altLang="zh-CN" sz="1400" dirty="0"/>
              <a:t>Encoder-Decoder</a:t>
            </a:r>
            <a:r>
              <a:rPr lang="zh-CN" altLang="en-US" sz="1400" dirty="0"/>
              <a:t>模型，并加入</a:t>
            </a:r>
            <a:r>
              <a:rPr lang="en-US" altLang="zh-CN" sz="1400" dirty="0"/>
              <a:t>Attention</a:t>
            </a:r>
            <a:r>
              <a:rPr lang="zh-CN" altLang="en-US" sz="1400" dirty="0"/>
              <a:t>机制。经过实验，模型在中文、英文数据集上都获得了较好的结果。</a:t>
            </a:r>
            <a:endParaRPr lang="en-US" altLang="zh-CN" sz="1400" dirty="0"/>
          </a:p>
        </p:txBody>
      </p:sp>
      <p:sp>
        <p:nvSpPr>
          <p:cNvPr id="5" name="文本框 4">
            <a:extLst>
              <a:ext uri="{FF2B5EF4-FFF2-40B4-BE49-F238E27FC236}">
                <a16:creationId xmlns:a16="http://schemas.microsoft.com/office/drawing/2014/main" id="{BBD804FB-50A8-CF62-2B94-3D8CB6140B64}"/>
              </a:ext>
            </a:extLst>
          </p:cNvPr>
          <p:cNvSpPr txBox="1"/>
          <p:nvPr/>
        </p:nvSpPr>
        <p:spPr>
          <a:xfrm>
            <a:off x="440631" y="980728"/>
            <a:ext cx="3409957"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ln w="22225">
                  <a:solidFill>
                    <a:schemeClr val="accent2"/>
                  </a:solidFill>
                  <a:prstDash val="solid"/>
                </a:ln>
                <a:solidFill>
                  <a:srgbClr val="FFC000"/>
                </a:solidFill>
                <a:latin typeface="+mj-ea"/>
                <a:ea typeface="+mj-ea"/>
              </a:rPr>
              <a:t>模型范式：</a:t>
            </a:r>
            <a:r>
              <a:rPr lang="en-US" altLang="zh-CN" sz="2000" b="1" dirty="0">
                <a:ln w="22225">
                  <a:solidFill>
                    <a:schemeClr val="accent2"/>
                  </a:solidFill>
                  <a:prstDash val="solid"/>
                </a:ln>
                <a:solidFill>
                  <a:srgbClr val="FFC000"/>
                </a:solidFill>
                <a:latin typeface="+mj-ea"/>
                <a:ea typeface="+mj-ea"/>
              </a:rPr>
              <a:t>Seq2Seq</a:t>
            </a:r>
          </a:p>
        </p:txBody>
      </p:sp>
      <p:grpSp>
        <p:nvGrpSpPr>
          <p:cNvPr id="71" name="组合 70">
            <a:extLst>
              <a:ext uri="{FF2B5EF4-FFF2-40B4-BE49-F238E27FC236}">
                <a16:creationId xmlns:a16="http://schemas.microsoft.com/office/drawing/2014/main" id="{3B5B917C-7AB2-1CC9-054B-CE8E9AA68DC7}"/>
              </a:ext>
            </a:extLst>
          </p:cNvPr>
          <p:cNvGrpSpPr/>
          <p:nvPr/>
        </p:nvGrpSpPr>
        <p:grpSpPr>
          <a:xfrm>
            <a:off x="0" y="0"/>
            <a:ext cx="12192000" cy="692696"/>
            <a:chOff x="0" y="0"/>
            <a:chExt cx="12192000" cy="692696"/>
          </a:xfrm>
        </p:grpSpPr>
        <p:grpSp>
          <p:nvGrpSpPr>
            <p:cNvPr id="29" name="组合 28">
              <a:extLst>
                <a:ext uri="{FF2B5EF4-FFF2-40B4-BE49-F238E27FC236}">
                  <a16:creationId xmlns:a16="http://schemas.microsoft.com/office/drawing/2014/main" id="{8E0B4DD1-22BE-ED06-7900-331379920C05}"/>
                </a:ext>
              </a:extLst>
            </p:cNvPr>
            <p:cNvGrpSpPr/>
            <p:nvPr/>
          </p:nvGrpSpPr>
          <p:grpSpPr>
            <a:xfrm>
              <a:off x="0" y="0"/>
              <a:ext cx="12192000" cy="692696"/>
              <a:chOff x="0" y="1"/>
              <a:chExt cx="12192000" cy="692696"/>
            </a:xfrm>
          </p:grpSpPr>
          <p:sp>
            <p:nvSpPr>
              <p:cNvPr id="30" name="矩形 29">
                <a:extLst>
                  <a:ext uri="{FF2B5EF4-FFF2-40B4-BE49-F238E27FC236}">
                    <a16:creationId xmlns:a16="http://schemas.microsoft.com/office/drawing/2014/main" id="{B6E13A07-6CAC-1A46-18E2-F17706C5F53B}"/>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AF1A6976-BB1B-B44E-774E-6C0626F6853B}"/>
                  </a:ext>
                </a:extLst>
              </p:cNvPr>
              <p:cNvSpPr/>
              <p:nvPr/>
            </p:nvSpPr>
            <p:spPr>
              <a:xfrm>
                <a:off x="7423862" y="543471"/>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3" name="组合 52">
              <a:extLst>
                <a:ext uri="{FF2B5EF4-FFF2-40B4-BE49-F238E27FC236}">
                  <a16:creationId xmlns:a16="http://schemas.microsoft.com/office/drawing/2014/main" id="{38D5E2A4-6220-D42F-8C94-1A59247A0323}"/>
                </a:ext>
              </a:extLst>
            </p:cNvPr>
            <p:cNvGrpSpPr/>
            <p:nvPr/>
          </p:nvGrpSpPr>
          <p:grpSpPr>
            <a:xfrm>
              <a:off x="3952475" y="145375"/>
              <a:ext cx="7808340" cy="393872"/>
              <a:chOff x="3609575" y="312460"/>
              <a:chExt cx="7808340" cy="393872"/>
            </a:xfrm>
          </p:grpSpPr>
          <p:sp>
            <p:nvSpPr>
              <p:cNvPr id="56" name="文本框 55">
                <a:extLst>
                  <a:ext uri="{FF2B5EF4-FFF2-40B4-BE49-F238E27FC236}">
                    <a16:creationId xmlns:a16="http://schemas.microsoft.com/office/drawing/2014/main" id="{A2792F63-ECFA-6116-FD67-989621C31EB8}"/>
                  </a:ext>
                </a:extLst>
              </p:cNvPr>
              <p:cNvSpPr txBox="1"/>
              <p:nvPr/>
            </p:nvSpPr>
            <p:spPr>
              <a:xfrm>
                <a:off x="3609575" y="31246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研究背景</a:t>
                </a:r>
              </a:p>
            </p:txBody>
          </p:sp>
          <p:sp>
            <p:nvSpPr>
              <p:cNvPr id="57" name="文本框 56">
                <a:extLst>
                  <a:ext uri="{FF2B5EF4-FFF2-40B4-BE49-F238E27FC236}">
                    <a16:creationId xmlns:a16="http://schemas.microsoft.com/office/drawing/2014/main" id="{6B1C875F-5E7B-1158-DBB7-63F0EC66051B}"/>
                  </a:ext>
                </a:extLst>
              </p:cNvPr>
              <p:cNvSpPr txBox="1"/>
              <p:nvPr/>
            </p:nvSpPr>
            <p:spPr>
              <a:xfrm>
                <a:off x="5230095" y="315002"/>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原理简介</a:t>
                </a:r>
              </a:p>
            </p:txBody>
          </p:sp>
          <p:sp>
            <p:nvSpPr>
              <p:cNvPr id="58" name="文本框 57">
                <a:extLst>
                  <a:ext uri="{FF2B5EF4-FFF2-40B4-BE49-F238E27FC236}">
                    <a16:creationId xmlns:a16="http://schemas.microsoft.com/office/drawing/2014/main" id="{4938D461-21DD-35D8-B9F9-6C646017F6D0}"/>
                  </a:ext>
                </a:extLst>
              </p:cNvPr>
              <p:cNvSpPr txBox="1"/>
              <p:nvPr/>
            </p:nvSpPr>
            <p:spPr>
              <a:xfrm>
                <a:off x="6903808" y="33700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模型构建</a:t>
                </a:r>
              </a:p>
            </p:txBody>
          </p:sp>
          <p:sp>
            <p:nvSpPr>
              <p:cNvPr id="59" name="文本框 58">
                <a:extLst>
                  <a:ext uri="{FF2B5EF4-FFF2-40B4-BE49-F238E27FC236}">
                    <a16:creationId xmlns:a16="http://schemas.microsoft.com/office/drawing/2014/main" id="{F0D86E92-B935-7AC0-2E5C-49EA8F368A98}"/>
                  </a:ext>
                </a:extLst>
              </p:cNvPr>
              <p:cNvSpPr txBox="1"/>
              <p:nvPr/>
            </p:nvSpPr>
            <p:spPr>
              <a:xfrm>
                <a:off x="8640475" y="327909"/>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实验结果</a:t>
                </a:r>
              </a:p>
            </p:txBody>
          </p:sp>
          <p:cxnSp>
            <p:nvCxnSpPr>
              <p:cNvPr id="61" name="直接连接符 60">
                <a:extLst>
                  <a:ext uri="{FF2B5EF4-FFF2-40B4-BE49-F238E27FC236}">
                    <a16:creationId xmlns:a16="http://schemas.microsoft.com/office/drawing/2014/main" id="{4C2D1642-E40F-C339-C605-BD9D875A5B66}"/>
                  </a:ext>
                </a:extLst>
              </p:cNvPr>
              <p:cNvCxnSpPr>
                <a:cxnSpLocks/>
              </p:cNvCxnSpPr>
              <p:nvPr/>
            </p:nvCxnSpPr>
            <p:spPr>
              <a:xfrm>
                <a:off x="4930702"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2F42F67A-8D7F-4181-445F-F180C63F20AE}"/>
                  </a:ext>
                </a:extLst>
              </p:cNvPr>
              <p:cNvCxnSpPr>
                <a:cxnSpLocks/>
              </p:cNvCxnSpPr>
              <p:nvPr/>
            </p:nvCxnSpPr>
            <p:spPr>
              <a:xfrm>
                <a:off x="6658182"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7A6CE84E-83FF-1CAA-4AA5-DA26C869E2D3}"/>
                  </a:ext>
                </a:extLst>
              </p:cNvPr>
              <p:cNvCxnSpPr>
                <a:cxnSpLocks/>
              </p:cNvCxnSpPr>
              <p:nvPr/>
            </p:nvCxnSpPr>
            <p:spPr>
              <a:xfrm>
                <a:off x="8368961"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93895E2A-59FA-CF8F-6CAE-4E3BD6835793}"/>
                  </a:ext>
                </a:extLst>
              </p:cNvPr>
              <p:cNvSpPr txBox="1"/>
              <p:nvPr/>
            </p:nvSpPr>
            <p:spPr>
              <a:xfrm>
                <a:off x="10309919" y="32862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工作总结</a:t>
                </a:r>
              </a:p>
            </p:txBody>
          </p:sp>
          <p:cxnSp>
            <p:nvCxnSpPr>
              <p:cNvPr id="28" name="直接连接符 27">
                <a:extLst>
                  <a:ext uri="{FF2B5EF4-FFF2-40B4-BE49-F238E27FC236}">
                    <a16:creationId xmlns:a16="http://schemas.microsoft.com/office/drawing/2014/main" id="{49BECCF3-40AE-AB92-FAAC-24949BF232DC}"/>
                  </a:ext>
                </a:extLst>
              </p:cNvPr>
              <p:cNvCxnSpPr>
                <a:cxnSpLocks/>
              </p:cNvCxnSpPr>
              <p:nvPr/>
            </p:nvCxnSpPr>
            <p:spPr>
              <a:xfrm>
                <a:off x="9978684" y="375904"/>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a:extLst>
                <a:ext uri="{FF2B5EF4-FFF2-40B4-BE49-F238E27FC236}">
                  <a16:creationId xmlns:a16="http://schemas.microsoft.com/office/drawing/2014/main" id="{FD65250D-7D29-F3EA-EF92-0A54D0FB20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313" y="106452"/>
              <a:ext cx="452262" cy="4522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78687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1" y="-1"/>
            <a:ext cx="4578845" cy="6858001"/>
          </a:xfrm>
          <a:prstGeom prst="rect">
            <a:avLst/>
          </a:prstGeom>
          <a:solidFill>
            <a:srgbClr val="0E419C"/>
          </a:solidFill>
          <a:ln>
            <a:noFill/>
          </a:ln>
          <a:effectLst>
            <a:outerShdw blurRad="762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sp>
        <p:nvSpPr>
          <p:cNvPr id="7" name="文本框 6"/>
          <p:cNvSpPr txBox="1"/>
          <p:nvPr/>
        </p:nvSpPr>
        <p:spPr>
          <a:xfrm>
            <a:off x="1487488" y="2553785"/>
            <a:ext cx="1569660" cy="830997"/>
          </a:xfrm>
          <a:prstGeom prst="rect">
            <a:avLst/>
          </a:prstGeom>
          <a:noFill/>
        </p:spPr>
        <p:txBody>
          <a:bodyPr wrap="none" rtlCol="0">
            <a:spAutoFit/>
          </a:bodyPr>
          <a:lstStyle/>
          <a:p>
            <a:r>
              <a:rPr lang="zh-CN" altLang="en-US" sz="4800" spc="600" dirty="0">
                <a:solidFill>
                  <a:schemeClr val="bg1"/>
                </a:solidFill>
                <a:effectLst>
                  <a:outerShdw blurRad="50800" dist="38100" algn="l" rotWithShape="0">
                    <a:prstClr val="black">
                      <a:alpha val="40000"/>
                    </a:prstClr>
                  </a:outerShdw>
                </a:effectLst>
                <a:cs typeface="+mn-ea"/>
                <a:sym typeface="+mn-lt"/>
              </a:rPr>
              <a:t>目录</a:t>
            </a:r>
          </a:p>
        </p:txBody>
      </p:sp>
      <p:sp>
        <p:nvSpPr>
          <p:cNvPr id="8" name="文本框 7"/>
          <p:cNvSpPr txBox="1"/>
          <p:nvPr/>
        </p:nvSpPr>
        <p:spPr>
          <a:xfrm>
            <a:off x="1487488" y="3501008"/>
            <a:ext cx="1787669" cy="307777"/>
          </a:xfrm>
          <a:prstGeom prst="rect">
            <a:avLst/>
          </a:prstGeom>
          <a:noFill/>
        </p:spPr>
        <p:txBody>
          <a:bodyPr wrap="none" rtlCol="0">
            <a:spAutoFit/>
          </a:bodyPr>
          <a:lstStyle/>
          <a:p>
            <a:r>
              <a:rPr lang="en-US" altLang="zh-CN" sz="1400" spc="600" dirty="0">
                <a:solidFill>
                  <a:schemeClr val="bg1"/>
                </a:solidFill>
                <a:cs typeface="+mn-ea"/>
                <a:sym typeface="+mn-lt"/>
              </a:rPr>
              <a:t>CONTENTS</a:t>
            </a:r>
            <a:endParaRPr lang="zh-CN" altLang="en-US" sz="1400" spc="600" dirty="0">
              <a:solidFill>
                <a:schemeClr val="bg1"/>
              </a:solidFill>
              <a:cs typeface="+mn-ea"/>
              <a:sym typeface="+mn-lt"/>
            </a:endParaRPr>
          </a:p>
        </p:txBody>
      </p:sp>
      <p:sp>
        <p:nvSpPr>
          <p:cNvPr id="13" name="任意多边形: 形状 12"/>
          <p:cNvSpPr/>
          <p:nvPr/>
        </p:nvSpPr>
        <p:spPr>
          <a:xfrm>
            <a:off x="983433" y="2346008"/>
            <a:ext cx="2592288" cy="1321975"/>
          </a:xfrm>
          <a:custGeom>
            <a:avLst/>
            <a:gdLst>
              <a:gd name="connsiteX0" fmla="*/ 0 w 7010400"/>
              <a:gd name="connsiteY0" fmla="*/ 0 h 1981384"/>
              <a:gd name="connsiteX1" fmla="*/ 7010400 w 7010400"/>
              <a:gd name="connsiteY1" fmla="*/ 0 h 1981384"/>
              <a:gd name="connsiteX2" fmla="*/ 7010400 w 7010400"/>
              <a:gd name="connsiteY2" fmla="*/ 1981384 h 1981384"/>
              <a:gd name="connsiteX3" fmla="*/ 6495669 w 7010400"/>
              <a:gd name="connsiteY3" fmla="*/ 1981384 h 1981384"/>
              <a:gd name="connsiteX4" fmla="*/ 6495669 w 7010400"/>
              <a:gd name="connsiteY4" fmla="*/ 1712044 h 1981384"/>
              <a:gd name="connsiteX5" fmla="*/ 514731 w 7010400"/>
              <a:gd name="connsiteY5" fmla="*/ 1712044 h 1981384"/>
              <a:gd name="connsiteX6" fmla="*/ 514731 w 7010400"/>
              <a:gd name="connsiteY6" fmla="*/ 1981384 h 1981384"/>
              <a:gd name="connsiteX7" fmla="*/ 0 w 7010400"/>
              <a:gd name="connsiteY7" fmla="*/ 1981384 h 1981384"/>
              <a:gd name="connsiteX0-1" fmla="*/ 0 w 7010400"/>
              <a:gd name="connsiteY0-2" fmla="*/ 0 h 1981384"/>
              <a:gd name="connsiteX1-3" fmla="*/ 7010400 w 7010400"/>
              <a:gd name="connsiteY1-4" fmla="*/ 0 h 1981384"/>
              <a:gd name="connsiteX2-5" fmla="*/ 7010400 w 7010400"/>
              <a:gd name="connsiteY2-6" fmla="*/ 1981384 h 1981384"/>
              <a:gd name="connsiteX3-7" fmla="*/ 6495669 w 7010400"/>
              <a:gd name="connsiteY3-8" fmla="*/ 1981384 h 1981384"/>
              <a:gd name="connsiteX4-9" fmla="*/ 6495669 w 7010400"/>
              <a:gd name="connsiteY4-10" fmla="*/ 1712044 h 1981384"/>
              <a:gd name="connsiteX5-11" fmla="*/ 514731 w 7010400"/>
              <a:gd name="connsiteY5-12" fmla="*/ 1981384 h 1981384"/>
              <a:gd name="connsiteX6-13" fmla="*/ 0 w 7010400"/>
              <a:gd name="connsiteY6-14" fmla="*/ 1981384 h 1981384"/>
              <a:gd name="connsiteX7-15" fmla="*/ 0 w 7010400"/>
              <a:gd name="connsiteY7-16" fmla="*/ 0 h 1981384"/>
              <a:gd name="connsiteX0-17" fmla="*/ 6495669 w 7010400"/>
              <a:gd name="connsiteY0-18" fmla="*/ 1712044 h 1981384"/>
              <a:gd name="connsiteX1-19" fmla="*/ 514731 w 7010400"/>
              <a:gd name="connsiteY1-20" fmla="*/ 1981384 h 1981384"/>
              <a:gd name="connsiteX2-21" fmla="*/ 0 w 7010400"/>
              <a:gd name="connsiteY2-22" fmla="*/ 1981384 h 1981384"/>
              <a:gd name="connsiteX3-23" fmla="*/ 0 w 7010400"/>
              <a:gd name="connsiteY3-24" fmla="*/ 0 h 1981384"/>
              <a:gd name="connsiteX4-25" fmla="*/ 7010400 w 7010400"/>
              <a:gd name="connsiteY4-26" fmla="*/ 0 h 1981384"/>
              <a:gd name="connsiteX5-27" fmla="*/ 7010400 w 7010400"/>
              <a:gd name="connsiteY5-28" fmla="*/ 1981384 h 1981384"/>
              <a:gd name="connsiteX6-29" fmla="*/ 6495669 w 7010400"/>
              <a:gd name="connsiteY6-30" fmla="*/ 1981384 h 1981384"/>
              <a:gd name="connsiteX7-31" fmla="*/ 6587109 w 7010400"/>
              <a:gd name="connsiteY7-32" fmla="*/ 1803484 h 1981384"/>
              <a:gd name="connsiteX0-33" fmla="*/ 577469 w 7010400"/>
              <a:gd name="connsiteY0-34" fmla="*/ 3629744 h 3629744"/>
              <a:gd name="connsiteX1-35" fmla="*/ 514731 w 7010400"/>
              <a:gd name="connsiteY1-36" fmla="*/ 1981384 h 3629744"/>
              <a:gd name="connsiteX2-37" fmla="*/ 0 w 7010400"/>
              <a:gd name="connsiteY2-38" fmla="*/ 1981384 h 3629744"/>
              <a:gd name="connsiteX3-39" fmla="*/ 0 w 7010400"/>
              <a:gd name="connsiteY3-40" fmla="*/ 0 h 3629744"/>
              <a:gd name="connsiteX4-41" fmla="*/ 7010400 w 7010400"/>
              <a:gd name="connsiteY4-42" fmla="*/ 0 h 3629744"/>
              <a:gd name="connsiteX5-43" fmla="*/ 7010400 w 7010400"/>
              <a:gd name="connsiteY5-44" fmla="*/ 1981384 h 3629744"/>
              <a:gd name="connsiteX6-45" fmla="*/ 6495669 w 7010400"/>
              <a:gd name="connsiteY6-46" fmla="*/ 1981384 h 3629744"/>
              <a:gd name="connsiteX7-47" fmla="*/ 6587109 w 7010400"/>
              <a:gd name="connsiteY7-48" fmla="*/ 1803484 h 3629744"/>
              <a:gd name="connsiteX0-49" fmla="*/ 514731 w 7010400"/>
              <a:gd name="connsiteY0-50" fmla="*/ 1981384 h 1981384"/>
              <a:gd name="connsiteX1-51" fmla="*/ 0 w 7010400"/>
              <a:gd name="connsiteY1-52" fmla="*/ 1981384 h 1981384"/>
              <a:gd name="connsiteX2-53" fmla="*/ 0 w 7010400"/>
              <a:gd name="connsiteY2-54" fmla="*/ 0 h 1981384"/>
              <a:gd name="connsiteX3-55" fmla="*/ 7010400 w 7010400"/>
              <a:gd name="connsiteY3-56" fmla="*/ 0 h 1981384"/>
              <a:gd name="connsiteX4-57" fmla="*/ 7010400 w 7010400"/>
              <a:gd name="connsiteY4-58" fmla="*/ 1981384 h 1981384"/>
              <a:gd name="connsiteX5-59" fmla="*/ 6495669 w 7010400"/>
              <a:gd name="connsiteY5-60" fmla="*/ 1981384 h 1981384"/>
              <a:gd name="connsiteX6-61" fmla="*/ 6587109 w 7010400"/>
              <a:gd name="connsiteY6-62" fmla="*/ 1803484 h 1981384"/>
              <a:gd name="connsiteX0-63" fmla="*/ 514731 w 7010400"/>
              <a:gd name="connsiteY0-64" fmla="*/ 1981384 h 1981384"/>
              <a:gd name="connsiteX1-65" fmla="*/ 0 w 7010400"/>
              <a:gd name="connsiteY1-66" fmla="*/ 1981384 h 1981384"/>
              <a:gd name="connsiteX2-67" fmla="*/ 0 w 7010400"/>
              <a:gd name="connsiteY2-68" fmla="*/ 0 h 1981384"/>
              <a:gd name="connsiteX3-69" fmla="*/ 7010400 w 7010400"/>
              <a:gd name="connsiteY3-70" fmla="*/ 0 h 1981384"/>
              <a:gd name="connsiteX4-71" fmla="*/ 7010400 w 7010400"/>
              <a:gd name="connsiteY4-72" fmla="*/ 1981384 h 1981384"/>
              <a:gd name="connsiteX5-73" fmla="*/ 6495669 w 7010400"/>
              <a:gd name="connsiteY5-74" fmla="*/ 1981384 h 1981384"/>
              <a:gd name="connsiteX0-75" fmla="*/ 1349388 w 7010400"/>
              <a:gd name="connsiteY0-76" fmla="*/ 1986143 h 1986143"/>
              <a:gd name="connsiteX1-77" fmla="*/ 0 w 7010400"/>
              <a:gd name="connsiteY1-78" fmla="*/ 1981384 h 1986143"/>
              <a:gd name="connsiteX2-79" fmla="*/ 0 w 7010400"/>
              <a:gd name="connsiteY2-80" fmla="*/ 0 h 1986143"/>
              <a:gd name="connsiteX3-81" fmla="*/ 7010400 w 7010400"/>
              <a:gd name="connsiteY3-82" fmla="*/ 0 h 1986143"/>
              <a:gd name="connsiteX4-83" fmla="*/ 7010400 w 7010400"/>
              <a:gd name="connsiteY4-84" fmla="*/ 1981384 h 1986143"/>
              <a:gd name="connsiteX5-85" fmla="*/ 6495669 w 7010400"/>
              <a:gd name="connsiteY5-86" fmla="*/ 1981384 h 1986143"/>
              <a:gd name="connsiteX0-87" fmla="*/ 1349388 w 7010400"/>
              <a:gd name="connsiteY0-88" fmla="*/ 1976626 h 1981384"/>
              <a:gd name="connsiteX1-89" fmla="*/ 0 w 7010400"/>
              <a:gd name="connsiteY1-90" fmla="*/ 1981384 h 1981384"/>
              <a:gd name="connsiteX2-91" fmla="*/ 0 w 7010400"/>
              <a:gd name="connsiteY2-92" fmla="*/ 0 h 1981384"/>
              <a:gd name="connsiteX3-93" fmla="*/ 7010400 w 7010400"/>
              <a:gd name="connsiteY3-94" fmla="*/ 0 h 1981384"/>
              <a:gd name="connsiteX4-95" fmla="*/ 7010400 w 7010400"/>
              <a:gd name="connsiteY4-96" fmla="*/ 1981384 h 1981384"/>
              <a:gd name="connsiteX5-97" fmla="*/ 6495669 w 7010400"/>
              <a:gd name="connsiteY5-98" fmla="*/ 1981384 h 1981384"/>
              <a:gd name="connsiteX0-99" fmla="*/ 1349388 w 7010400"/>
              <a:gd name="connsiteY0-100" fmla="*/ 1981385 h 1981385"/>
              <a:gd name="connsiteX1-101" fmla="*/ 0 w 7010400"/>
              <a:gd name="connsiteY1-102" fmla="*/ 1981384 h 1981385"/>
              <a:gd name="connsiteX2-103" fmla="*/ 0 w 7010400"/>
              <a:gd name="connsiteY2-104" fmla="*/ 0 h 1981385"/>
              <a:gd name="connsiteX3-105" fmla="*/ 7010400 w 7010400"/>
              <a:gd name="connsiteY3-106" fmla="*/ 0 h 1981385"/>
              <a:gd name="connsiteX4-107" fmla="*/ 7010400 w 7010400"/>
              <a:gd name="connsiteY4-108" fmla="*/ 1981384 h 1981385"/>
              <a:gd name="connsiteX5-109" fmla="*/ 6495669 w 7010400"/>
              <a:gd name="connsiteY5-110" fmla="*/ 1981384 h 1981385"/>
              <a:gd name="connsiteX0-111" fmla="*/ 1349388 w 7010400"/>
              <a:gd name="connsiteY0-112" fmla="*/ 1981385 h 1981385"/>
              <a:gd name="connsiteX1-113" fmla="*/ 0 w 7010400"/>
              <a:gd name="connsiteY1-114" fmla="*/ 1981384 h 1981385"/>
              <a:gd name="connsiteX2-115" fmla="*/ 0 w 7010400"/>
              <a:gd name="connsiteY2-116" fmla="*/ 0 h 1981385"/>
              <a:gd name="connsiteX3-117" fmla="*/ 7010400 w 7010400"/>
              <a:gd name="connsiteY3-118" fmla="*/ 0 h 1981385"/>
              <a:gd name="connsiteX4-119" fmla="*/ 7010400 w 7010400"/>
              <a:gd name="connsiteY4-120" fmla="*/ 1981384 h 1981385"/>
              <a:gd name="connsiteX5-121" fmla="*/ 5733943 w 7010400"/>
              <a:gd name="connsiteY5-122" fmla="*/ 1971866 h 1981385"/>
              <a:gd name="connsiteX0-123" fmla="*/ 1349388 w 7010400"/>
              <a:gd name="connsiteY0-124" fmla="*/ 1981385 h 1981385"/>
              <a:gd name="connsiteX1-125" fmla="*/ 0 w 7010400"/>
              <a:gd name="connsiteY1-126" fmla="*/ 1981384 h 1981385"/>
              <a:gd name="connsiteX2-127" fmla="*/ 0 w 7010400"/>
              <a:gd name="connsiteY2-128" fmla="*/ 0 h 1981385"/>
              <a:gd name="connsiteX3-129" fmla="*/ 7010400 w 7010400"/>
              <a:gd name="connsiteY3-130" fmla="*/ 0 h 1981385"/>
              <a:gd name="connsiteX4-131" fmla="*/ 7010400 w 7010400"/>
              <a:gd name="connsiteY4-132" fmla="*/ 1981384 h 1981385"/>
              <a:gd name="connsiteX5-133" fmla="*/ 5733943 w 7010400"/>
              <a:gd name="connsiteY5-134" fmla="*/ 1981384 h 1981385"/>
              <a:gd name="connsiteX0" fmla="*/ 1500505 w 7010400"/>
              <a:gd name="connsiteY0" fmla="*/ 1981385 h 1981385"/>
              <a:gd name="connsiteX1" fmla="*/ 0 w 7010400"/>
              <a:gd name="connsiteY1" fmla="*/ 1981384 h 1981385"/>
              <a:gd name="connsiteX2" fmla="*/ 0 w 7010400"/>
              <a:gd name="connsiteY2" fmla="*/ 0 h 1981385"/>
              <a:gd name="connsiteX3" fmla="*/ 7010400 w 7010400"/>
              <a:gd name="connsiteY3" fmla="*/ 0 h 1981385"/>
              <a:gd name="connsiteX4" fmla="*/ 7010400 w 7010400"/>
              <a:gd name="connsiteY4" fmla="*/ 1981384 h 1981385"/>
              <a:gd name="connsiteX5" fmla="*/ 5733943 w 7010400"/>
              <a:gd name="connsiteY5" fmla="*/ 1981384 h 198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0400" h="1981385">
                <a:moveTo>
                  <a:pt x="1500505" y="1981385"/>
                </a:moveTo>
                <a:lnTo>
                  <a:pt x="0" y="1981384"/>
                </a:lnTo>
                <a:lnTo>
                  <a:pt x="0" y="0"/>
                </a:lnTo>
                <a:lnTo>
                  <a:pt x="7010400" y="0"/>
                </a:lnTo>
                <a:lnTo>
                  <a:pt x="7010400" y="1981384"/>
                </a:lnTo>
                <a:lnTo>
                  <a:pt x="5733943" y="1981384"/>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9" name="组合 38">
            <a:extLst>
              <a:ext uri="{FF2B5EF4-FFF2-40B4-BE49-F238E27FC236}">
                <a16:creationId xmlns:a16="http://schemas.microsoft.com/office/drawing/2014/main" id="{731FA92A-D8C4-48E3-9711-F4208FF743D6}"/>
              </a:ext>
            </a:extLst>
          </p:cNvPr>
          <p:cNvGrpSpPr/>
          <p:nvPr/>
        </p:nvGrpSpPr>
        <p:grpSpPr>
          <a:xfrm>
            <a:off x="5663952" y="1772816"/>
            <a:ext cx="8208528" cy="863523"/>
            <a:chOff x="5808352" y="3510200"/>
            <a:chExt cx="8208528" cy="863523"/>
          </a:xfrm>
        </p:grpSpPr>
        <p:sp>
          <p:nvSpPr>
            <p:cNvPr id="40" name="矩形: 圆角 39">
              <a:extLst>
                <a:ext uri="{FF2B5EF4-FFF2-40B4-BE49-F238E27FC236}">
                  <a16:creationId xmlns:a16="http://schemas.microsoft.com/office/drawing/2014/main" id="{95F5FB98-294C-4707-BFE9-315B8BB6EFFE}"/>
                </a:ext>
              </a:extLst>
            </p:cNvPr>
            <p:cNvSpPr/>
            <p:nvPr/>
          </p:nvSpPr>
          <p:spPr>
            <a:xfrm>
              <a:off x="5808352" y="3510200"/>
              <a:ext cx="8208528" cy="863523"/>
            </a:xfrm>
            <a:prstGeom prst="roundRect">
              <a:avLst>
                <a:gd name="adj" fmla="val 50000"/>
              </a:avLst>
            </a:prstGeom>
            <a:noFill/>
            <a:ln>
              <a:gradFill flip="none" rotWithShape="1">
                <a:gsLst>
                  <a:gs pos="0">
                    <a:srgbClr val="133789"/>
                  </a:gs>
                  <a:gs pos="70000">
                    <a:srgbClr val="2A7DDA">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文本框 40">
              <a:extLst>
                <a:ext uri="{FF2B5EF4-FFF2-40B4-BE49-F238E27FC236}">
                  <a16:creationId xmlns:a16="http://schemas.microsoft.com/office/drawing/2014/main" id="{57863A14-8F8E-4310-86FB-94399EED7BEE}"/>
                </a:ext>
              </a:extLst>
            </p:cNvPr>
            <p:cNvSpPr txBox="1"/>
            <p:nvPr/>
          </p:nvSpPr>
          <p:spPr>
            <a:xfrm>
              <a:off x="5939384" y="3651348"/>
              <a:ext cx="850784" cy="584775"/>
            </a:xfrm>
            <a:prstGeom prst="rect">
              <a:avLst/>
            </a:prstGeom>
            <a:noFill/>
          </p:spPr>
          <p:txBody>
            <a:bodyPr wrap="square" anchor="ctr">
              <a:spAutoFit/>
            </a:bodyPr>
            <a:lstStyle>
              <a:defPPr>
                <a:defRPr lang="zh-CN"/>
              </a:defPPr>
              <a:lvl1pPr>
                <a:defRPr sz="3200">
                  <a:gradFill flip="none" rotWithShape="1">
                    <a:gsLst>
                      <a:gs pos="0">
                        <a:srgbClr val="0070C0"/>
                      </a:gs>
                      <a:gs pos="100000">
                        <a:srgbClr val="133789"/>
                      </a:gs>
                    </a:gsLst>
                    <a:lin ang="10800000" scaled="1"/>
                    <a:tileRect/>
                  </a:gradFill>
                  <a:latin typeface="思源黑体 CN Bold" panose="020B0800000000000000" pitchFamily="34" charset="-122"/>
                  <a:ea typeface="思源黑体 CN Bold" panose="020B0800000000000000" pitchFamily="34" charset="-122"/>
                </a:defRPr>
              </a:lvl1pPr>
            </a:lstStyle>
            <a:p>
              <a:pPr algn="ctr"/>
              <a:r>
                <a:rPr lang="en-US" altLang="zh-CN" b="1" dirty="0">
                  <a:latin typeface="+mn-lt"/>
                  <a:ea typeface="+mn-ea"/>
                  <a:cs typeface="+mn-ea"/>
                  <a:sym typeface="+mn-lt"/>
                </a:rPr>
                <a:t>2</a:t>
              </a:r>
              <a:endParaRPr lang="zh-CN" altLang="en-US" b="1" dirty="0">
                <a:latin typeface="+mn-lt"/>
                <a:ea typeface="+mn-ea"/>
                <a:cs typeface="+mn-ea"/>
                <a:sym typeface="+mn-lt"/>
              </a:endParaRPr>
            </a:p>
          </p:txBody>
        </p:sp>
        <p:sp>
          <p:nvSpPr>
            <p:cNvPr id="42" name="文本框 41">
              <a:extLst>
                <a:ext uri="{FF2B5EF4-FFF2-40B4-BE49-F238E27FC236}">
                  <a16:creationId xmlns:a16="http://schemas.microsoft.com/office/drawing/2014/main" id="{CC5EDFD9-76FF-4976-8CBA-A4B7848F4038}"/>
                </a:ext>
              </a:extLst>
            </p:cNvPr>
            <p:cNvSpPr txBox="1"/>
            <p:nvPr/>
          </p:nvSpPr>
          <p:spPr>
            <a:xfrm>
              <a:off x="6672448" y="3659016"/>
              <a:ext cx="1928733" cy="523220"/>
            </a:xfrm>
            <a:prstGeom prst="rect">
              <a:avLst/>
            </a:prstGeom>
            <a:noFill/>
          </p:spPr>
          <p:txBody>
            <a:bodyPr wrap="none" rtlCol="0">
              <a:spAutoFit/>
            </a:bodyPr>
            <a:lstStyle/>
            <a:p>
              <a:pPr algn="ctr"/>
              <a:r>
                <a:rPr lang="zh-CN" altLang="en-US" sz="2800" b="1" spc="600" dirty="0">
                  <a:solidFill>
                    <a:srgbClr val="0E419C"/>
                  </a:solidFill>
                  <a:cs typeface="+mn-ea"/>
                  <a:sym typeface="+mn-lt"/>
                </a:rPr>
                <a:t>原理简介</a:t>
              </a:r>
            </a:p>
          </p:txBody>
        </p:sp>
        <p:sp>
          <p:nvSpPr>
            <p:cNvPr id="43" name="文本框 42">
              <a:extLst>
                <a:ext uri="{FF2B5EF4-FFF2-40B4-BE49-F238E27FC236}">
                  <a16:creationId xmlns:a16="http://schemas.microsoft.com/office/drawing/2014/main" id="{21D113E1-C750-4088-A350-9FDAA08E94A2}"/>
                </a:ext>
              </a:extLst>
            </p:cNvPr>
            <p:cNvSpPr txBox="1"/>
            <p:nvPr/>
          </p:nvSpPr>
          <p:spPr>
            <a:xfrm>
              <a:off x="6960480" y="4088619"/>
              <a:ext cx="3253501" cy="276999"/>
            </a:xfrm>
            <a:prstGeom prst="rect">
              <a:avLst/>
            </a:prstGeom>
            <a:noFill/>
          </p:spPr>
          <p:txBody>
            <a:bodyPr wrap="square" rtlCol="0">
              <a:spAutoFit/>
            </a:bodyPr>
            <a:lstStyle/>
            <a:p>
              <a:r>
                <a:rPr lang="en-US" altLang="zh-CN" sz="1200" b="1" spc="300" dirty="0">
                  <a:solidFill>
                    <a:schemeClr val="bg1">
                      <a:lumMod val="75000"/>
                    </a:schemeClr>
                  </a:solidFill>
                </a:rPr>
                <a:t>Principle </a:t>
              </a:r>
            </a:p>
          </p:txBody>
        </p:sp>
      </p:grpSp>
      <p:grpSp>
        <p:nvGrpSpPr>
          <p:cNvPr id="44" name="组合 43">
            <a:extLst>
              <a:ext uri="{FF2B5EF4-FFF2-40B4-BE49-F238E27FC236}">
                <a16:creationId xmlns:a16="http://schemas.microsoft.com/office/drawing/2014/main" id="{B49E3E46-8E3E-4B2C-8561-360EB7455B0C}"/>
              </a:ext>
            </a:extLst>
          </p:cNvPr>
          <p:cNvGrpSpPr/>
          <p:nvPr/>
        </p:nvGrpSpPr>
        <p:grpSpPr>
          <a:xfrm>
            <a:off x="5663952" y="3060927"/>
            <a:ext cx="8208528" cy="863523"/>
            <a:chOff x="5777687" y="5119924"/>
            <a:chExt cx="8208528" cy="863523"/>
          </a:xfrm>
        </p:grpSpPr>
        <p:sp>
          <p:nvSpPr>
            <p:cNvPr id="45" name="矩形: 圆角 44">
              <a:extLst>
                <a:ext uri="{FF2B5EF4-FFF2-40B4-BE49-F238E27FC236}">
                  <a16:creationId xmlns:a16="http://schemas.microsoft.com/office/drawing/2014/main" id="{F6942819-BD03-45E6-8230-776E28A49F69}"/>
                </a:ext>
              </a:extLst>
            </p:cNvPr>
            <p:cNvSpPr/>
            <p:nvPr/>
          </p:nvSpPr>
          <p:spPr>
            <a:xfrm>
              <a:off x="5777687" y="5119924"/>
              <a:ext cx="8208528" cy="863523"/>
            </a:xfrm>
            <a:prstGeom prst="roundRect">
              <a:avLst>
                <a:gd name="adj" fmla="val 50000"/>
              </a:avLst>
            </a:prstGeom>
            <a:noFill/>
            <a:ln>
              <a:gradFill flip="none" rotWithShape="1">
                <a:gsLst>
                  <a:gs pos="0">
                    <a:srgbClr val="133789"/>
                  </a:gs>
                  <a:gs pos="70000">
                    <a:srgbClr val="2A7DDA">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6" name="文本框 45">
              <a:extLst>
                <a:ext uri="{FF2B5EF4-FFF2-40B4-BE49-F238E27FC236}">
                  <a16:creationId xmlns:a16="http://schemas.microsoft.com/office/drawing/2014/main" id="{AB3FF467-F27C-4E57-8A1C-4C142BCFE8A6}"/>
                </a:ext>
              </a:extLst>
            </p:cNvPr>
            <p:cNvSpPr txBox="1"/>
            <p:nvPr/>
          </p:nvSpPr>
          <p:spPr>
            <a:xfrm>
              <a:off x="5934923" y="5215595"/>
              <a:ext cx="850784" cy="584775"/>
            </a:xfrm>
            <a:prstGeom prst="rect">
              <a:avLst/>
            </a:prstGeom>
            <a:noFill/>
          </p:spPr>
          <p:txBody>
            <a:bodyPr wrap="square" anchor="ctr">
              <a:spAutoFit/>
            </a:bodyPr>
            <a:lstStyle>
              <a:defPPr>
                <a:defRPr lang="zh-CN"/>
              </a:defPPr>
              <a:lvl1pPr>
                <a:defRPr sz="3200">
                  <a:gradFill flip="none" rotWithShape="1">
                    <a:gsLst>
                      <a:gs pos="0">
                        <a:srgbClr val="0070C0"/>
                      </a:gs>
                      <a:gs pos="100000">
                        <a:srgbClr val="133789"/>
                      </a:gs>
                    </a:gsLst>
                    <a:lin ang="10800000" scaled="1"/>
                    <a:tileRect/>
                  </a:gradFill>
                  <a:latin typeface="思源黑体 CN Bold" panose="020B0800000000000000" pitchFamily="34" charset="-122"/>
                  <a:ea typeface="思源黑体 CN Bold" panose="020B0800000000000000" pitchFamily="34" charset="-122"/>
                </a:defRPr>
              </a:lvl1pPr>
            </a:lstStyle>
            <a:p>
              <a:pPr algn="ctr"/>
              <a:r>
                <a:rPr lang="en-US" altLang="zh-CN" b="1" dirty="0">
                  <a:latin typeface="+mn-lt"/>
                  <a:ea typeface="+mn-ea"/>
                  <a:cs typeface="+mn-ea"/>
                  <a:sym typeface="+mn-lt"/>
                </a:rPr>
                <a:t>3</a:t>
              </a:r>
              <a:endParaRPr lang="zh-CN" altLang="en-US" b="1" dirty="0">
                <a:latin typeface="+mn-lt"/>
                <a:ea typeface="+mn-ea"/>
                <a:cs typeface="+mn-ea"/>
                <a:sym typeface="+mn-lt"/>
              </a:endParaRPr>
            </a:p>
          </p:txBody>
        </p:sp>
        <p:sp>
          <p:nvSpPr>
            <p:cNvPr id="47" name="文本框 46">
              <a:extLst>
                <a:ext uri="{FF2B5EF4-FFF2-40B4-BE49-F238E27FC236}">
                  <a16:creationId xmlns:a16="http://schemas.microsoft.com/office/drawing/2014/main" id="{4143F987-E404-4DCD-8966-96F950CA78D2}"/>
                </a:ext>
              </a:extLst>
            </p:cNvPr>
            <p:cNvSpPr txBox="1"/>
            <p:nvPr/>
          </p:nvSpPr>
          <p:spPr>
            <a:xfrm>
              <a:off x="6672445" y="5265624"/>
              <a:ext cx="1928733" cy="523220"/>
            </a:xfrm>
            <a:prstGeom prst="rect">
              <a:avLst/>
            </a:prstGeom>
            <a:noFill/>
          </p:spPr>
          <p:txBody>
            <a:bodyPr wrap="none" rtlCol="0">
              <a:spAutoFit/>
            </a:bodyPr>
            <a:lstStyle/>
            <a:p>
              <a:pPr algn="ctr"/>
              <a:r>
                <a:rPr lang="zh-CN" altLang="en-US" sz="2800" b="1" spc="600" dirty="0">
                  <a:solidFill>
                    <a:srgbClr val="0E419C"/>
                  </a:solidFill>
                  <a:cs typeface="+mn-ea"/>
                  <a:sym typeface="+mn-lt"/>
                </a:rPr>
                <a:t>模型构建</a:t>
              </a:r>
            </a:p>
          </p:txBody>
        </p:sp>
        <p:sp>
          <p:nvSpPr>
            <p:cNvPr id="48" name="文本框 47">
              <a:extLst>
                <a:ext uri="{FF2B5EF4-FFF2-40B4-BE49-F238E27FC236}">
                  <a16:creationId xmlns:a16="http://schemas.microsoft.com/office/drawing/2014/main" id="{7C2B144F-F8F1-4DF1-9F96-E689C30E831B}"/>
                </a:ext>
              </a:extLst>
            </p:cNvPr>
            <p:cNvSpPr txBox="1"/>
            <p:nvPr/>
          </p:nvSpPr>
          <p:spPr>
            <a:xfrm>
              <a:off x="6974427" y="5705632"/>
              <a:ext cx="3253501" cy="276999"/>
            </a:xfrm>
            <a:prstGeom prst="rect">
              <a:avLst/>
            </a:prstGeom>
            <a:noFill/>
          </p:spPr>
          <p:txBody>
            <a:bodyPr wrap="square" rtlCol="0">
              <a:spAutoFit/>
            </a:bodyPr>
            <a:lstStyle/>
            <a:p>
              <a:r>
                <a:rPr lang="en-US" altLang="zh-CN" sz="1200" b="1" spc="300" dirty="0">
                  <a:solidFill>
                    <a:schemeClr val="bg1">
                      <a:lumMod val="75000"/>
                    </a:schemeClr>
                  </a:solidFill>
                </a:rPr>
                <a:t>Workflow</a:t>
              </a:r>
            </a:p>
          </p:txBody>
        </p:sp>
      </p:grpSp>
      <p:grpSp>
        <p:nvGrpSpPr>
          <p:cNvPr id="49" name="组合 48">
            <a:extLst>
              <a:ext uri="{FF2B5EF4-FFF2-40B4-BE49-F238E27FC236}">
                <a16:creationId xmlns:a16="http://schemas.microsoft.com/office/drawing/2014/main" id="{0AAA519B-D792-4C04-9FA0-978DA74112B9}"/>
              </a:ext>
            </a:extLst>
          </p:cNvPr>
          <p:cNvGrpSpPr/>
          <p:nvPr/>
        </p:nvGrpSpPr>
        <p:grpSpPr>
          <a:xfrm>
            <a:off x="5663952" y="567625"/>
            <a:ext cx="8208528" cy="863523"/>
            <a:chOff x="5808352" y="1921428"/>
            <a:chExt cx="8208528" cy="863523"/>
          </a:xfrm>
        </p:grpSpPr>
        <p:sp>
          <p:nvSpPr>
            <p:cNvPr id="50" name="矩形: 圆角 49">
              <a:extLst>
                <a:ext uri="{FF2B5EF4-FFF2-40B4-BE49-F238E27FC236}">
                  <a16:creationId xmlns:a16="http://schemas.microsoft.com/office/drawing/2014/main" id="{B0D29663-BF2D-4489-A649-F120B38276A8}"/>
                </a:ext>
              </a:extLst>
            </p:cNvPr>
            <p:cNvSpPr/>
            <p:nvPr/>
          </p:nvSpPr>
          <p:spPr>
            <a:xfrm>
              <a:off x="5808352" y="1921428"/>
              <a:ext cx="8208528" cy="863523"/>
            </a:xfrm>
            <a:prstGeom prst="roundRect">
              <a:avLst>
                <a:gd name="adj" fmla="val 50000"/>
              </a:avLst>
            </a:prstGeom>
            <a:noFill/>
            <a:ln>
              <a:gradFill flip="none" rotWithShape="1">
                <a:gsLst>
                  <a:gs pos="0">
                    <a:srgbClr val="133789"/>
                  </a:gs>
                  <a:gs pos="70000">
                    <a:srgbClr val="2A7DDA">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文本框 50">
              <a:extLst>
                <a:ext uri="{FF2B5EF4-FFF2-40B4-BE49-F238E27FC236}">
                  <a16:creationId xmlns:a16="http://schemas.microsoft.com/office/drawing/2014/main" id="{3BA9A84B-E45B-46E1-9FE3-2EE58675B8B0}"/>
                </a:ext>
              </a:extLst>
            </p:cNvPr>
            <p:cNvSpPr txBox="1"/>
            <p:nvPr/>
          </p:nvSpPr>
          <p:spPr>
            <a:xfrm>
              <a:off x="5939384" y="2061395"/>
              <a:ext cx="850784" cy="584775"/>
            </a:xfrm>
            <a:prstGeom prst="rect">
              <a:avLst/>
            </a:prstGeom>
            <a:noFill/>
          </p:spPr>
          <p:txBody>
            <a:bodyPr wrap="square" anchor="ctr">
              <a:spAutoFit/>
            </a:bodyPr>
            <a:lstStyle>
              <a:defPPr>
                <a:defRPr lang="zh-CN"/>
              </a:defPPr>
              <a:lvl1pPr>
                <a:defRPr sz="3200">
                  <a:gradFill flip="none" rotWithShape="1">
                    <a:gsLst>
                      <a:gs pos="0">
                        <a:srgbClr val="0070C0"/>
                      </a:gs>
                      <a:gs pos="100000">
                        <a:srgbClr val="133789"/>
                      </a:gs>
                    </a:gsLst>
                    <a:lin ang="10800000" scaled="1"/>
                    <a:tileRect/>
                  </a:gradFill>
                  <a:latin typeface="思源黑体 CN Bold" panose="020B0800000000000000" pitchFamily="34" charset="-122"/>
                  <a:ea typeface="思源黑体 CN Bold" panose="020B0800000000000000" pitchFamily="34" charset="-122"/>
                </a:defRPr>
              </a:lvl1pPr>
            </a:lstStyle>
            <a:p>
              <a:pPr algn="ctr"/>
              <a:r>
                <a:rPr lang="en-US" altLang="zh-CN" b="1" dirty="0">
                  <a:latin typeface="+mn-lt"/>
                  <a:ea typeface="+mn-ea"/>
                  <a:cs typeface="+mn-ea"/>
                  <a:sym typeface="+mn-lt"/>
                </a:rPr>
                <a:t>1</a:t>
              </a:r>
              <a:endParaRPr lang="zh-CN" altLang="en-US" b="1" dirty="0">
                <a:latin typeface="+mn-lt"/>
                <a:ea typeface="+mn-ea"/>
                <a:cs typeface="+mn-ea"/>
                <a:sym typeface="+mn-lt"/>
              </a:endParaRPr>
            </a:p>
          </p:txBody>
        </p:sp>
        <p:sp>
          <p:nvSpPr>
            <p:cNvPr id="52" name="文本框 51">
              <a:extLst>
                <a:ext uri="{FF2B5EF4-FFF2-40B4-BE49-F238E27FC236}">
                  <a16:creationId xmlns:a16="http://schemas.microsoft.com/office/drawing/2014/main" id="{9E6C6A5B-CB08-42D8-A68A-9BB7F49D3F5C}"/>
                </a:ext>
              </a:extLst>
            </p:cNvPr>
            <p:cNvSpPr txBox="1"/>
            <p:nvPr/>
          </p:nvSpPr>
          <p:spPr>
            <a:xfrm>
              <a:off x="6018420" y="2060015"/>
              <a:ext cx="3236785" cy="523220"/>
            </a:xfrm>
            <a:prstGeom prst="rect">
              <a:avLst/>
            </a:prstGeom>
            <a:noFill/>
          </p:spPr>
          <p:txBody>
            <a:bodyPr wrap="square" rtlCol="0">
              <a:spAutoFit/>
            </a:bodyPr>
            <a:lstStyle/>
            <a:p>
              <a:pPr algn="ctr"/>
              <a:r>
                <a:rPr lang="zh-CN" altLang="en-US" sz="2800" b="1" spc="600" dirty="0">
                  <a:solidFill>
                    <a:srgbClr val="0E419C"/>
                  </a:solidFill>
                  <a:cs typeface="+mn-ea"/>
                  <a:sym typeface="+mn-lt"/>
                </a:rPr>
                <a:t>研究背景</a:t>
              </a:r>
            </a:p>
          </p:txBody>
        </p:sp>
        <p:sp>
          <p:nvSpPr>
            <p:cNvPr id="53" name="文本框 52">
              <a:extLst>
                <a:ext uri="{FF2B5EF4-FFF2-40B4-BE49-F238E27FC236}">
                  <a16:creationId xmlns:a16="http://schemas.microsoft.com/office/drawing/2014/main" id="{2C77CA1E-FE60-4CFE-B0BE-3A9187E14FA4}"/>
                </a:ext>
              </a:extLst>
            </p:cNvPr>
            <p:cNvSpPr txBox="1"/>
            <p:nvPr/>
          </p:nvSpPr>
          <p:spPr>
            <a:xfrm>
              <a:off x="6856992" y="2507951"/>
              <a:ext cx="4120777" cy="276999"/>
            </a:xfrm>
            <a:prstGeom prst="rect">
              <a:avLst/>
            </a:prstGeom>
            <a:noFill/>
          </p:spPr>
          <p:txBody>
            <a:bodyPr wrap="square" rtlCol="0">
              <a:spAutoFit/>
            </a:bodyPr>
            <a:lstStyle/>
            <a:p>
              <a:r>
                <a:rPr lang="en-US" altLang="zh-CN" sz="1200" b="1" spc="300" dirty="0">
                  <a:solidFill>
                    <a:schemeClr val="bg1">
                      <a:lumMod val="75000"/>
                    </a:schemeClr>
                  </a:solidFill>
                </a:rPr>
                <a:t>Background</a:t>
              </a:r>
            </a:p>
          </p:txBody>
        </p:sp>
      </p:grpSp>
      <p:grpSp>
        <p:nvGrpSpPr>
          <p:cNvPr id="54" name="组合 53">
            <a:extLst>
              <a:ext uri="{FF2B5EF4-FFF2-40B4-BE49-F238E27FC236}">
                <a16:creationId xmlns:a16="http://schemas.microsoft.com/office/drawing/2014/main" id="{D31531F6-01B0-4A6C-8D8D-5C7072D5E41D}"/>
              </a:ext>
            </a:extLst>
          </p:cNvPr>
          <p:cNvGrpSpPr/>
          <p:nvPr/>
        </p:nvGrpSpPr>
        <p:grpSpPr>
          <a:xfrm>
            <a:off x="5665837" y="4293096"/>
            <a:ext cx="8208528" cy="863523"/>
            <a:chOff x="5808352" y="332656"/>
            <a:chExt cx="8208528" cy="863523"/>
          </a:xfrm>
        </p:grpSpPr>
        <p:sp>
          <p:nvSpPr>
            <p:cNvPr id="55" name="矩形: 圆角 54">
              <a:extLst>
                <a:ext uri="{FF2B5EF4-FFF2-40B4-BE49-F238E27FC236}">
                  <a16:creationId xmlns:a16="http://schemas.microsoft.com/office/drawing/2014/main" id="{D01CF10C-C843-429B-A7DD-131DB05D1D6B}"/>
                </a:ext>
              </a:extLst>
            </p:cNvPr>
            <p:cNvSpPr/>
            <p:nvPr/>
          </p:nvSpPr>
          <p:spPr>
            <a:xfrm>
              <a:off x="5808352" y="332656"/>
              <a:ext cx="8208528" cy="863523"/>
            </a:xfrm>
            <a:prstGeom prst="roundRect">
              <a:avLst>
                <a:gd name="adj" fmla="val 50000"/>
              </a:avLst>
            </a:prstGeom>
            <a:noFill/>
            <a:ln>
              <a:gradFill flip="none" rotWithShape="1">
                <a:gsLst>
                  <a:gs pos="0">
                    <a:srgbClr val="0E419C"/>
                  </a:gs>
                  <a:gs pos="70000">
                    <a:srgbClr val="0E419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文本框 55">
              <a:extLst>
                <a:ext uri="{FF2B5EF4-FFF2-40B4-BE49-F238E27FC236}">
                  <a16:creationId xmlns:a16="http://schemas.microsoft.com/office/drawing/2014/main" id="{3EBF113E-7EDC-4DE9-8B8E-508AE6D20D50}"/>
                </a:ext>
              </a:extLst>
            </p:cNvPr>
            <p:cNvSpPr txBox="1"/>
            <p:nvPr/>
          </p:nvSpPr>
          <p:spPr>
            <a:xfrm>
              <a:off x="5939384" y="472031"/>
              <a:ext cx="850784" cy="584775"/>
            </a:xfrm>
            <a:prstGeom prst="rect">
              <a:avLst/>
            </a:prstGeom>
            <a:noFill/>
          </p:spPr>
          <p:txBody>
            <a:bodyPr wrap="square" anchor="ctr">
              <a:spAutoFit/>
            </a:bodyPr>
            <a:lstStyle>
              <a:defPPr>
                <a:defRPr lang="zh-CN"/>
              </a:defPPr>
              <a:lvl1pPr>
                <a:defRPr sz="3200">
                  <a:gradFill flip="none" rotWithShape="1">
                    <a:gsLst>
                      <a:gs pos="0">
                        <a:srgbClr val="0070C0"/>
                      </a:gs>
                      <a:gs pos="100000">
                        <a:srgbClr val="123485"/>
                      </a:gs>
                    </a:gsLst>
                    <a:lin ang="5400000" scaled="1"/>
                    <a:tileRect/>
                  </a:gradFill>
                  <a:latin typeface="思源黑体 CN Bold" panose="020B0800000000000000" pitchFamily="34" charset="-122"/>
                  <a:ea typeface="思源黑体 CN Bold" panose="020B0800000000000000" pitchFamily="34" charset="-122"/>
                </a:defRPr>
              </a:lvl1pPr>
            </a:lstStyle>
            <a:p>
              <a:pPr algn="ctr"/>
              <a:r>
                <a:rPr lang="en-US" altLang="zh-CN" b="1" dirty="0">
                  <a:gradFill flip="none" rotWithShape="1">
                    <a:gsLst>
                      <a:gs pos="0">
                        <a:srgbClr val="0070C0"/>
                      </a:gs>
                      <a:gs pos="100000">
                        <a:srgbClr val="133789"/>
                      </a:gs>
                    </a:gsLst>
                    <a:lin ang="10800000" scaled="1"/>
                    <a:tileRect/>
                  </a:gradFill>
                  <a:latin typeface="+mn-lt"/>
                  <a:ea typeface="+mn-ea"/>
                  <a:cs typeface="+mn-ea"/>
                  <a:sym typeface="+mn-lt"/>
                </a:rPr>
                <a:t>4</a:t>
              </a:r>
              <a:endParaRPr lang="zh-CN" altLang="en-US" b="1" dirty="0">
                <a:gradFill flip="none" rotWithShape="1">
                  <a:gsLst>
                    <a:gs pos="0">
                      <a:srgbClr val="0070C0"/>
                    </a:gs>
                    <a:gs pos="100000">
                      <a:srgbClr val="133789"/>
                    </a:gs>
                  </a:gsLst>
                  <a:lin ang="10800000" scaled="1"/>
                  <a:tileRect/>
                </a:gradFill>
                <a:latin typeface="+mn-lt"/>
                <a:ea typeface="+mn-ea"/>
                <a:cs typeface="+mn-ea"/>
                <a:sym typeface="+mn-lt"/>
              </a:endParaRPr>
            </a:p>
          </p:txBody>
        </p:sp>
        <p:sp>
          <p:nvSpPr>
            <p:cNvPr id="57" name="文本框 56">
              <a:extLst>
                <a:ext uri="{FF2B5EF4-FFF2-40B4-BE49-F238E27FC236}">
                  <a16:creationId xmlns:a16="http://schemas.microsoft.com/office/drawing/2014/main" id="{CDD08698-72AC-4831-842E-635351694DE0}"/>
                </a:ext>
              </a:extLst>
            </p:cNvPr>
            <p:cNvSpPr txBox="1"/>
            <p:nvPr/>
          </p:nvSpPr>
          <p:spPr>
            <a:xfrm>
              <a:off x="6670562" y="478964"/>
              <a:ext cx="1928733" cy="523220"/>
            </a:xfrm>
            <a:prstGeom prst="rect">
              <a:avLst/>
            </a:prstGeom>
            <a:noFill/>
          </p:spPr>
          <p:txBody>
            <a:bodyPr wrap="none" rtlCol="0">
              <a:spAutoFit/>
            </a:bodyPr>
            <a:lstStyle/>
            <a:p>
              <a:pPr algn="ctr"/>
              <a:r>
                <a:rPr lang="zh-CN" altLang="en-US" sz="2800" b="1" spc="600" dirty="0">
                  <a:solidFill>
                    <a:srgbClr val="0E419C"/>
                  </a:solidFill>
                  <a:cs typeface="+mn-ea"/>
                  <a:sym typeface="+mn-lt"/>
                </a:rPr>
                <a:t>实验结果</a:t>
              </a:r>
            </a:p>
          </p:txBody>
        </p:sp>
        <p:sp>
          <p:nvSpPr>
            <p:cNvPr id="58" name="文本框 57">
              <a:extLst>
                <a:ext uri="{FF2B5EF4-FFF2-40B4-BE49-F238E27FC236}">
                  <a16:creationId xmlns:a16="http://schemas.microsoft.com/office/drawing/2014/main" id="{B1757965-706D-492B-8B34-14745292AEF5}"/>
                </a:ext>
              </a:extLst>
            </p:cNvPr>
            <p:cNvSpPr txBox="1"/>
            <p:nvPr/>
          </p:nvSpPr>
          <p:spPr>
            <a:xfrm>
              <a:off x="6886587" y="911003"/>
              <a:ext cx="3253501" cy="276999"/>
            </a:xfrm>
            <a:prstGeom prst="rect">
              <a:avLst/>
            </a:prstGeom>
            <a:noFill/>
          </p:spPr>
          <p:txBody>
            <a:bodyPr wrap="square" rtlCol="0">
              <a:spAutoFit/>
            </a:bodyPr>
            <a:lstStyle/>
            <a:p>
              <a:r>
                <a:rPr lang="en-US" altLang="zh-CN" sz="1200" b="1" spc="300" dirty="0">
                  <a:solidFill>
                    <a:schemeClr val="bg1">
                      <a:lumMod val="75000"/>
                    </a:schemeClr>
                  </a:solidFill>
                </a:rPr>
                <a:t>Experiment</a:t>
              </a:r>
              <a:endParaRPr lang="zh-CN" altLang="en-US" sz="1200" b="1" spc="300" dirty="0">
                <a:solidFill>
                  <a:schemeClr val="bg1">
                    <a:lumMod val="75000"/>
                  </a:schemeClr>
                </a:solidFill>
              </a:endParaRPr>
            </a:p>
          </p:txBody>
        </p:sp>
      </p:grpSp>
      <p:grpSp>
        <p:nvGrpSpPr>
          <p:cNvPr id="2" name="组合 1">
            <a:extLst>
              <a:ext uri="{FF2B5EF4-FFF2-40B4-BE49-F238E27FC236}">
                <a16:creationId xmlns:a16="http://schemas.microsoft.com/office/drawing/2014/main" id="{62BF4642-DF03-6BC6-A6C9-ED13949DE677}"/>
              </a:ext>
            </a:extLst>
          </p:cNvPr>
          <p:cNvGrpSpPr/>
          <p:nvPr/>
        </p:nvGrpSpPr>
        <p:grpSpPr>
          <a:xfrm>
            <a:off x="5663952" y="5470134"/>
            <a:ext cx="8208528" cy="863523"/>
            <a:chOff x="5808352" y="332656"/>
            <a:chExt cx="8208528" cy="863523"/>
          </a:xfrm>
        </p:grpSpPr>
        <p:sp>
          <p:nvSpPr>
            <p:cNvPr id="3" name="矩形: 圆角 2">
              <a:extLst>
                <a:ext uri="{FF2B5EF4-FFF2-40B4-BE49-F238E27FC236}">
                  <a16:creationId xmlns:a16="http://schemas.microsoft.com/office/drawing/2014/main" id="{8A82B7C7-F15C-7138-5D85-ED0B5E85EBA4}"/>
                </a:ext>
              </a:extLst>
            </p:cNvPr>
            <p:cNvSpPr/>
            <p:nvPr/>
          </p:nvSpPr>
          <p:spPr>
            <a:xfrm>
              <a:off x="5808352" y="332656"/>
              <a:ext cx="8208528" cy="863523"/>
            </a:xfrm>
            <a:prstGeom prst="roundRect">
              <a:avLst>
                <a:gd name="adj" fmla="val 50000"/>
              </a:avLst>
            </a:prstGeom>
            <a:noFill/>
            <a:ln>
              <a:gradFill flip="none" rotWithShape="1">
                <a:gsLst>
                  <a:gs pos="0">
                    <a:srgbClr val="0E419C"/>
                  </a:gs>
                  <a:gs pos="70000">
                    <a:srgbClr val="0E419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ACCCB4A6-8C7F-DA47-7573-D04F09E702AF}"/>
                </a:ext>
              </a:extLst>
            </p:cNvPr>
            <p:cNvSpPr txBox="1"/>
            <p:nvPr/>
          </p:nvSpPr>
          <p:spPr>
            <a:xfrm>
              <a:off x="5984317" y="407600"/>
              <a:ext cx="850784" cy="584775"/>
            </a:xfrm>
            <a:prstGeom prst="rect">
              <a:avLst/>
            </a:prstGeom>
            <a:noFill/>
          </p:spPr>
          <p:txBody>
            <a:bodyPr wrap="square" anchor="ctr">
              <a:spAutoFit/>
            </a:bodyPr>
            <a:lstStyle>
              <a:defPPr>
                <a:defRPr lang="zh-CN"/>
              </a:defPPr>
              <a:lvl1pPr>
                <a:defRPr sz="3200">
                  <a:gradFill flip="none" rotWithShape="1">
                    <a:gsLst>
                      <a:gs pos="0">
                        <a:srgbClr val="0070C0"/>
                      </a:gs>
                      <a:gs pos="100000">
                        <a:srgbClr val="123485"/>
                      </a:gs>
                    </a:gsLst>
                    <a:lin ang="5400000" scaled="1"/>
                    <a:tileRect/>
                  </a:gradFill>
                  <a:latin typeface="思源黑体 CN Bold" panose="020B0800000000000000" pitchFamily="34" charset="-122"/>
                  <a:ea typeface="思源黑体 CN Bold" panose="020B0800000000000000" pitchFamily="34" charset="-122"/>
                </a:defRPr>
              </a:lvl1pPr>
            </a:lstStyle>
            <a:p>
              <a:pPr algn="ctr"/>
              <a:r>
                <a:rPr lang="en-US" altLang="zh-CN" b="1" dirty="0">
                  <a:gradFill flip="none" rotWithShape="1">
                    <a:gsLst>
                      <a:gs pos="0">
                        <a:srgbClr val="0070C0"/>
                      </a:gs>
                      <a:gs pos="100000">
                        <a:srgbClr val="133789"/>
                      </a:gs>
                    </a:gsLst>
                    <a:lin ang="10800000" scaled="1"/>
                    <a:tileRect/>
                  </a:gradFill>
                  <a:latin typeface="+mn-lt"/>
                  <a:ea typeface="+mn-ea"/>
                  <a:cs typeface="+mn-ea"/>
                  <a:sym typeface="+mn-lt"/>
                </a:rPr>
                <a:t>5</a:t>
              </a:r>
              <a:endParaRPr lang="zh-CN" altLang="en-US" b="1" dirty="0">
                <a:gradFill flip="none" rotWithShape="1">
                  <a:gsLst>
                    <a:gs pos="0">
                      <a:srgbClr val="0070C0"/>
                    </a:gs>
                    <a:gs pos="100000">
                      <a:srgbClr val="133789"/>
                    </a:gs>
                  </a:gsLst>
                  <a:lin ang="10800000" scaled="1"/>
                  <a:tileRect/>
                </a:gradFill>
                <a:latin typeface="+mn-lt"/>
                <a:ea typeface="+mn-ea"/>
                <a:cs typeface="+mn-ea"/>
                <a:sym typeface="+mn-lt"/>
              </a:endParaRPr>
            </a:p>
          </p:txBody>
        </p:sp>
        <p:sp>
          <p:nvSpPr>
            <p:cNvPr id="6" name="文本框 5">
              <a:extLst>
                <a:ext uri="{FF2B5EF4-FFF2-40B4-BE49-F238E27FC236}">
                  <a16:creationId xmlns:a16="http://schemas.microsoft.com/office/drawing/2014/main" id="{078EA531-4BC8-46A5-FCC9-DA942809EB25}"/>
                </a:ext>
              </a:extLst>
            </p:cNvPr>
            <p:cNvSpPr txBox="1"/>
            <p:nvPr/>
          </p:nvSpPr>
          <p:spPr>
            <a:xfrm>
              <a:off x="6721839" y="469155"/>
              <a:ext cx="1928733" cy="523220"/>
            </a:xfrm>
            <a:prstGeom prst="rect">
              <a:avLst/>
            </a:prstGeom>
            <a:noFill/>
          </p:spPr>
          <p:txBody>
            <a:bodyPr wrap="none" rtlCol="0">
              <a:spAutoFit/>
            </a:bodyPr>
            <a:lstStyle/>
            <a:p>
              <a:pPr algn="ctr"/>
              <a:r>
                <a:rPr lang="zh-CN" altLang="en-US" sz="2800" b="1" spc="600" dirty="0">
                  <a:solidFill>
                    <a:srgbClr val="0E419C"/>
                  </a:solidFill>
                  <a:cs typeface="+mn-ea"/>
                  <a:sym typeface="+mn-lt"/>
                </a:rPr>
                <a:t>工作总结</a:t>
              </a:r>
            </a:p>
          </p:txBody>
        </p:sp>
        <p:sp>
          <p:nvSpPr>
            <p:cNvPr id="9" name="文本框 8">
              <a:extLst>
                <a:ext uri="{FF2B5EF4-FFF2-40B4-BE49-F238E27FC236}">
                  <a16:creationId xmlns:a16="http://schemas.microsoft.com/office/drawing/2014/main" id="{3FAE834D-20FC-CE98-0D00-FC56EA1DE3E4}"/>
                </a:ext>
              </a:extLst>
            </p:cNvPr>
            <p:cNvSpPr txBox="1"/>
            <p:nvPr/>
          </p:nvSpPr>
          <p:spPr>
            <a:xfrm>
              <a:off x="7068741" y="915430"/>
              <a:ext cx="3253501" cy="276999"/>
            </a:xfrm>
            <a:prstGeom prst="rect">
              <a:avLst/>
            </a:prstGeom>
            <a:noFill/>
          </p:spPr>
          <p:txBody>
            <a:bodyPr wrap="square" rtlCol="0">
              <a:spAutoFit/>
            </a:bodyPr>
            <a:lstStyle/>
            <a:p>
              <a:r>
                <a:rPr lang="en-US" altLang="zh-CN" sz="1200" b="1" spc="300" dirty="0">
                  <a:solidFill>
                    <a:schemeClr val="bg1">
                      <a:lumMod val="75000"/>
                    </a:schemeClr>
                  </a:solidFill>
                </a:rPr>
                <a:t>Summary</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š1íḍè"/>
          <p:cNvSpPr/>
          <p:nvPr/>
        </p:nvSpPr>
        <p:spPr>
          <a:xfrm>
            <a:off x="164892" y="744371"/>
            <a:ext cx="11881320" cy="6037214"/>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latin typeface="思源黑体 CN Heavy" panose="020B0A00000000000000"/>
              <a:ea typeface="思源黑体 CN Heavy" panose="020B0A00000000000000"/>
            </a:endParaRPr>
          </a:p>
        </p:txBody>
      </p:sp>
      <p:sp>
        <p:nvSpPr>
          <p:cNvPr id="48" name="文本框 47">
            <a:extLst>
              <a:ext uri="{FF2B5EF4-FFF2-40B4-BE49-F238E27FC236}">
                <a16:creationId xmlns:a16="http://schemas.microsoft.com/office/drawing/2014/main" id="{DA80CAD8-83AE-49D4-8D69-5AB156984E2E}"/>
              </a:ext>
            </a:extLst>
          </p:cNvPr>
          <p:cNvSpPr txBox="1"/>
          <p:nvPr/>
        </p:nvSpPr>
        <p:spPr>
          <a:xfrm>
            <a:off x="646426" y="156478"/>
            <a:ext cx="1342677" cy="369332"/>
          </a:xfrm>
          <a:prstGeom prst="rect">
            <a:avLst/>
          </a:prstGeom>
          <a:noFill/>
        </p:spPr>
        <p:txBody>
          <a:bodyPr wrap="square" rtlCol="0">
            <a:spAutoFit/>
          </a:bodyPr>
          <a:lstStyle/>
          <a:p>
            <a:pPr algn="ctr"/>
            <a:r>
              <a:rPr lang="en-US" altLang="zh-CN" b="1" spc="600" dirty="0">
                <a:solidFill>
                  <a:schemeClr val="bg1"/>
                </a:solidFill>
                <a:cs typeface="+mn-ea"/>
                <a:sym typeface="+mn-lt"/>
              </a:rPr>
              <a:t>TipDM</a:t>
            </a:r>
            <a:endParaRPr lang="zh-CN" altLang="en-US" b="1" spc="600" dirty="0">
              <a:solidFill>
                <a:schemeClr val="bg1"/>
              </a:solidFill>
              <a:cs typeface="+mn-ea"/>
              <a:sym typeface="+mn-lt"/>
            </a:endParaRPr>
          </a:p>
        </p:txBody>
      </p:sp>
      <p:grpSp>
        <p:nvGrpSpPr>
          <p:cNvPr id="29" name="组合 28">
            <a:extLst>
              <a:ext uri="{FF2B5EF4-FFF2-40B4-BE49-F238E27FC236}">
                <a16:creationId xmlns:a16="http://schemas.microsoft.com/office/drawing/2014/main" id="{29E51E45-BFA6-00F6-1831-AEAE335E85A9}"/>
              </a:ext>
            </a:extLst>
          </p:cNvPr>
          <p:cNvGrpSpPr/>
          <p:nvPr/>
        </p:nvGrpSpPr>
        <p:grpSpPr>
          <a:xfrm>
            <a:off x="5220683" y="1717390"/>
            <a:ext cx="6635957" cy="3367794"/>
            <a:chOff x="3318266" y="2196994"/>
            <a:chExt cx="5286921" cy="2573509"/>
          </a:xfrm>
        </p:grpSpPr>
        <p:cxnSp>
          <p:nvCxnSpPr>
            <p:cNvPr id="92" name="直接箭头连接符 91">
              <a:extLst>
                <a:ext uri="{FF2B5EF4-FFF2-40B4-BE49-F238E27FC236}">
                  <a16:creationId xmlns:a16="http://schemas.microsoft.com/office/drawing/2014/main" id="{E01AA20A-B093-6351-B0AE-F3D08B56C39D}"/>
                </a:ext>
              </a:extLst>
            </p:cNvPr>
            <p:cNvCxnSpPr>
              <a:cxnSpLocks/>
            </p:cNvCxnSpPr>
            <p:nvPr/>
          </p:nvCxnSpPr>
          <p:spPr>
            <a:xfrm flipV="1">
              <a:off x="4063661" y="3844882"/>
              <a:ext cx="4012610" cy="6116"/>
            </a:xfrm>
            <a:prstGeom prst="straightConnector1">
              <a:avLst/>
            </a:prstGeom>
            <a:ln w="19050" cap="flat" cmpd="sng" algn="ctr">
              <a:solidFill>
                <a:schemeClr val="accent6"/>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直接箭头连接符 92">
              <a:extLst>
                <a:ext uri="{FF2B5EF4-FFF2-40B4-BE49-F238E27FC236}">
                  <a16:creationId xmlns:a16="http://schemas.microsoft.com/office/drawing/2014/main" id="{2FD5A53F-588A-9B0F-24CB-D9F6027E2DE6}"/>
                </a:ext>
              </a:extLst>
            </p:cNvPr>
            <p:cNvCxnSpPr>
              <a:cxnSpLocks/>
            </p:cNvCxnSpPr>
            <p:nvPr/>
          </p:nvCxnSpPr>
          <p:spPr>
            <a:xfrm flipV="1">
              <a:off x="4063661" y="3321794"/>
              <a:ext cx="3955241" cy="30121"/>
            </a:xfrm>
            <a:prstGeom prst="straightConnector1">
              <a:avLst/>
            </a:prstGeom>
            <a:ln w="19050" cap="flat" cmpd="sng" algn="ctr">
              <a:solidFill>
                <a:srgbClr val="C00000"/>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矩形: 圆角 20">
              <a:extLst>
                <a:ext uri="{FF2B5EF4-FFF2-40B4-BE49-F238E27FC236}">
                  <a16:creationId xmlns:a16="http://schemas.microsoft.com/office/drawing/2014/main" id="{877BAEED-ED06-D21D-61E3-29A294E0716D}"/>
                </a:ext>
              </a:extLst>
            </p:cNvPr>
            <p:cNvSpPr/>
            <p:nvPr/>
          </p:nvSpPr>
          <p:spPr>
            <a:xfrm>
              <a:off x="4511824" y="3146307"/>
              <a:ext cx="2706783" cy="947150"/>
            </a:xfrm>
            <a:prstGeom prst="roundRect">
              <a:avLst/>
            </a:prstGeom>
            <a:solidFill>
              <a:srgbClr val="FFC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t>BiLSTM Encoder</a:t>
              </a:r>
              <a:endParaRPr lang="zh-CN" altLang="en-US" dirty="0"/>
            </a:p>
          </p:txBody>
        </p:sp>
        <p:sp>
          <p:nvSpPr>
            <p:cNvPr id="17" name="矩形: 圆角 16">
              <a:extLst>
                <a:ext uri="{FF2B5EF4-FFF2-40B4-BE49-F238E27FC236}">
                  <a16:creationId xmlns:a16="http://schemas.microsoft.com/office/drawing/2014/main" id="{63B70688-5D6D-8CA2-5CCF-6670C81F2E90}"/>
                </a:ext>
              </a:extLst>
            </p:cNvPr>
            <p:cNvSpPr/>
            <p:nvPr/>
          </p:nvSpPr>
          <p:spPr>
            <a:xfrm>
              <a:off x="4511823" y="4344641"/>
              <a:ext cx="2772813" cy="42586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240D45D6-3028-29AA-1F9D-8C49C81488D0}"/>
                </a:ext>
              </a:extLst>
            </p:cNvPr>
            <p:cNvSpPr/>
            <p:nvPr/>
          </p:nvSpPr>
          <p:spPr>
            <a:xfrm>
              <a:off x="4817292" y="2581242"/>
              <a:ext cx="288032" cy="28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46EEBB49-21EA-3DEF-739E-ECE5AAAA4C3F}"/>
                </a:ext>
              </a:extLst>
            </p:cNvPr>
            <p:cNvCxnSpPr>
              <a:cxnSpLocks/>
            </p:cNvCxnSpPr>
            <p:nvPr/>
          </p:nvCxnSpPr>
          <p:spPr>
            <a:xfrm flipH="1">
              <a:off x="4951150" y="2869266"/>
              <a:ext cx="7421" cy="2981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矩形 36">
              <a:extLst>
                <a:ext uri="{FF2B5EF4-FFF2-40B4-BE49-F238E27FC236}">
                  <a16:creationId xmlns:a16="http://schemas.microsoft.com/office/drawing/2014/main" id="{19520F78-00B6-7442-51DC-7358643E18DE}"/>
                </a:ext>
              </a:extLst>
            </p:cNvPr>
            <p:cNvSpPr/>
            <p:nvPr/>
          </p:nvSpPr>
          <p:spPr>
            <a:xfrm>
              <a:off x="4817292" y="4425036"/>
              <a:ext cx="288032" cy="28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1" name="文本框 160">
              <a:extLst>
                <a:ext uri="{FF2B5EF4-FFF2-40B4-BE49-F238E27FC236}">
                  <a16:creationId xmlns:a16="http://schemas.microsoft.com/office/drawing/2014/main" id="{C5412CF8-2CA0-75C4-8415-236BC0A7572D}"/>
                </a:ext>
              </a:extLst>
            </p:cNvPr>
            <p:cNvSpPr txBox="1"/>
            <p:nvPr/>
          </p:nvSpPr>
          <p:spPr>
            <a:xfrm>
              <a:off x="7211763" y="3054655"/>
              <a:ext cx="1134314" cy="276999"/>
            </a:xfrm>
            <a:prstGeom prst="rect">
              <a:avLst/>
            </a:prstGeom>
            <a:noFill/>
          </p:spPr>
          <p:txBody>
            <a:bodyPr wrap="square" rtlCol="0">
              <a:spAutoFit/>
            </a:bodyPr>
            <a:lstStyle/>
            <a:p>
              <a:r>
                <a:rPr lang="en-US" altLang="zh-CN" sz="1200" dirty="0"/>
                <a:t>enc_cell out</a:t>
              </a:r>
              <a:endParaRPr lang="zh-CN" altLang="en-US" sz="1200" dirty="0"/>
            </a:p>
          </p:txBody>
        </p:sp>
        <p:sp>
          <p:nvSpPr>
            <p:cNvPr id="162" name="文本框 161">
              <a:extLst>
                <a:ext uri="{FF2B5EF4-FFF2-40B4-BE49-F238E27FC236}">
                  <a16:creationId xmlns:a16="http://schemas.microsoft.com/office/drawing/2014/main" id="{C7B3DB78-7AF8-BC7C-6A19-0C5F890A9AD0}"/>
                </a:ext>
              </a:extLst>
            </p:cNvPr>
            <p:cNvSpPr txBox="1"/>
            <p:nvPr/>
          </p:nvSpPr>
          <p:spPr>
            <a:xfrm>
              <a:off x="7198251" y="3567883"/>
              <a:ext cx="1406936" cy="276999"/>
            </a:xfrm>
            <a:prstGeom prst="rect">
              <a:avLst/>
            </a:prstGeom>
            <a:noFill/>
          </p:spPr>
          <p:txBody>
            <a:bodyPr wrap="square" rtlCol="0">
              <a:spAutoFit/>
            </a:bodyPr>
            <a:lstStyle/>
            <a:p>
              <a:r>
                <a:rPr lang="en-US" altLang="zh-CN" sz="1200" dirty="0"/>
                <a:t>enc_hidden out</a:t>
              </a:r>
              <a:endParaRPr lang="zh-CN" altLang="en-US" sz="1200" dirty="0"/>
            </a:p>
          </p:txBody>
        </p:sp>
        <p:sp>
          <p:nvSpPr>
            <p:cNvPr id="180" name="矩形 179">
              <a:extLst>
                <a:ext uri="{FF2B5EF4-FFF2-40B4-BE49-F238E27FC236}">
                  <a16:creationId xmlns:a16="http://schemas.microsoft.com/office/drawing/2014/main" id="{431E8602-307A-F0E1-0720-B74A052E7209}"/>
                </a:ext>
              </a:extLst>
            </p:cNvPr>
            <p:cNvSpPr/>
            <p:nvPr/>
          </p:nvSpPr>
          <p:spPr>
            <a:xfrm>
              <a:off x="5284363" y="2575096"/>
              <a:ext cx="288032" cy="28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1" name="直接箭头连接符 180">
              <a:extLst>
                <a:ext uri="{FF2B5EF4-FFF2-40B4-BE49-F238E27FC236}">
                  <a16:creationId xmlns:a16="http://schemas.microsoft.com/office/drawing/2014/main" id="{CA55A430-387A-291B-F041-678A0B3CC78F}"/>
                </a:ext>
              </a:extLst>
            </p:cNvPr>
            <p:cNvCxnSpPr>
              <a:cxnSpLocks/>
            </p:cNvCxnSpPr>
            <p:nvPr/>
          </p:nvCxnSpPr>
          <p:spPr>
            <a:xfrm flipH="1">
              <a:off x="5418221" y="2863120"/>
              <a:ext cx="7421" cy="2981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2" name="矩形 181">
              <a:extLst>
                <a:ext uri="{FF2B5EF4-FFF2-40B4-BE49-F238E27FC236}">
                  <a16:creationId xmlns:a16="http://schemas.microsoft.com/office/drawing/2014/main" id="{4729EAF9-D105-354A-9E6B-1621BF79EE6A}"/>
                </a:ext>
              </a:extLst>
            </p:cNvPr>
            <p:cNvSpPr/>
            <p:nvPr/>
          </p:nvSpPr>
          <p:spPr>
            <a:xfrm>
              <a:off x="5745299" y="2581112"/>
              <a:ext cx="288032" cy="28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箭头连接符 182">
              <a:extLst>
                <a:ext uri="{FF2B5EF4-FFF2-40B4-BE49-F238E27FC236}">
                  <a16:creationId xmlns:a16="http://schemas.microsoft.com/office/drawing/2014/main" id="{51FD474D-A655-F2BA-1C2D-7BCC9B241E42}"/>
                </a:ext>
              </a:extLst>
            </p:cNvPr>
            <p:cNvCxnSpPr>
              <a:cxnSpLocks/>
            </p:cNvCxnSpPr>
            <p:nvPr/>
          </p:nvCxnSpPr>
          <p:spPr>
            <a:xfrm flipH="1">
              <a:off x="5879157" y="2869136"/>
              <a:ext cx="7421" cy="2981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4" name="矩形 183">
              <a:extLst>
                <a:ext uri="{FF2B5EF4-FFF2-40B4-BE49-F238E27FC236}">
                  <a16:creationId xmlns:a16="http://schemas.microsoft.com/office/drawing/2014/main" id="{02B5CE01-96BA-25EA-C30C-FE76F4DEB319}"/>
                </a:ext>
              </a:extLst>
            </p:cNvPr>
            <p:cNvSpPr/>
            <p:nvPr/>
          </p:nvSpPr>
          <p:spPr>
            <a:xfrm>
              <a:off x="6220595" y="2575096"/>
              <a:ext cx="288032" cy="28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5" name="直接箭头连接符 184">
              <a:extLst>
                <a:ext uri="{FF2B5EF4-FFF2-40B4-BE49-F238E27FC236}">
                  <a16:creationId xmlns:a16="http://schemas.microsoft.com/office/drawing/2014/main" id="{7DCB0257-3C46-B630-80F7-C12B537639B9}"/>
                </a:ext>
              </a:extLst>
            </p:cNvPr>
            <p:cNvCxnSpPr>
              <a:cxnSpLocks/>
            </p:cNvCxnSpPr>
            <p:nvPr/>
          </p:nvCxnSpPr>
          <p:spPr>
            <a:xfrm flipH="1">
              <a:off x="6354453" y="2863120"/>
              <a:ext cx="7421" cy="2981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46E12CC3-705F-F991-6D40-BEF348DCF551}"/>
                </a:ext>
              </a:extLst>
            </p:cNvPr>
            <p:cNvSpPr/>
            <p:nvPr/>
          </p:nvSpPr>
          <p:spPr>
            <a:xfrm>
              <a:off x="6715104" y="2575096"/>
              <a:ext cx="288032" cy="28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箭头连接符 186">
              <a:extLst>
                <a:ext uri="{FF2B5EF4-FFF2-40B4-BE49-F238E27FC236}">
                  <a16:creationId xmlns:a16="http://schemas.microsoft.com/office/drawing/2014/main" id="{D703ADE3-9859-052E-DDD7-C5E2D73FE988}"/>
                </a:ext>
              </a:extLst>
            </p:cNvPr>
            <p:cNvCxnSpPr>
              <a:cxnSpLocks/>
            </p:cNvCxnSpPr>
            <p:nvPr/>
          </p:nvCxnSpPr>
          <p:spPr>
            <a:xfrm flipH="1">
              <a:off x="6848962" y="2863120"/>
              <a:ext cx="7421" cy="2981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4" name="直接箭头连接符 193">
              <a:extLst>
                <a:ext uri="{FF2B5EF4-FFF2-40B4-BE49-F238E27FC236}">
                  <a16:creationId xmlns:a16="http://schemas.microsoft.com/office/drawing/2014/main" id="{AA1AE30C-06EE-AA9C-4ED3-B086B077AAEF}"/>
                </a:ext>
              </a:extLst>
            </p:cNvPr>
            <p:cNvCxnSpPr>
              <a:cxnSpLocks/>
              <a:endCxn id="37" idx="0"/>
            </p:cNvCxnSpPr>
            <p:nvPr/>
          </p:nvCxnSpPr>
          <p:spPr>
            <a:xfrm>
              <a:off x="4961308" y="4093457"/>
              <a:ext cx="0" cy="3315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7" name="矩形 196">
              <a:extLst>
                <a:ext uri="{FF2B5EF4-FFF2-40B4-BE49-F238E27FC236}">
                  <a16:creationId xmlns:a16="http://schemas.microsoft.com/office/drawing/2014/main" id="{AD2A30BA-2E17-4083-446C-EB4933E732E5}"/>
                </a:ext>
              </a:extLst>
            </p:cNvPr>
            <p:cNvSpPr/>
            <p:nvPr/>
          </p:nvSpPr>
          <p:spPr>
            <a:xfrm>
              <a:off x="5281626" y="4430765"/>
              <a:ext cx="288032" cy="28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98" name="直接箭头连接符 197">
              <a:extLst>
                <a:ext uri="{FF2B5EF4-FFF2-40B4-BE49-F238E27FC236}">
                  <a16:creationId xmlns:a16="http://schemas.microsoft.com/office/drawing/2014/main" id="{53F9FF39-C231-5577-5DB1-D85C3A6D712A}"/>
                </a:ext>
              </a:extLst>
            </p:cNvPr>
            <p:cNvCxnSpPr>
              <a:cxnSpLocks/>
              <a:endCxn id="197" idx="0"/>
            </p:cNvCxnSpPr>
            <p:nvPr/>
          </p:nvCxnSpPr>
          <p:spPr>
            <a:xfrm>
              <a:off x="5425642" y="4099186"/>
              <a:ext cx="0" cy="3315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9" name="矩形 198">
              <a:extLst>
                <a:ext uri="{FF2B5EF4-FFF2-40B4-BE49-F238E27FC236}">
                  <a16:creationId xmlns:a16="http://schemas.microsoft.com/office/drawing/2014/main" id="{2BCB0CF9-E4D1-DA12-B74E-B7DE7E42F789}"/>
                </a:ext>
              </a:extLst>
            </p:cNvPr>
            <p:cNvSpPr/>
            <p:nvPr/>
          </p:nvSpPr>
          <p:spPr>
            <a:xfrm>
              <a:off x="5742562" y="4435493"/>
              <a:ext cx="288032" cy="28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200" name="直接箭头连接符 199">
              <a:extLst>
                <a:ext uri="{FF2B5EF4-FFF2-40B4-BE49-F238E27FC236}">
                  <a16:creationId xmlns:a16="http://schemas.microsoft.com/office/drawing/2014/main" id="{F9104D28-3482-DC25-8EC3-120467BEFACF}"/>
                </a:ext>
              </a:extLst>
            </p:cNvPr>
            <p:cNvCxnSpPr>
              <a:cxnSpLocks/>
              <a:endCxn id="199" idx="0"/>
            </p:cNvCxnSpPr>
            <p:nvPr/>
          </p:nvCxnSpPr>
          <p:spPr>
            <a:xfrm>
              <a:off x="5886578" y="4103914"/>
              <a:ext cx="0" cy="3315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1" name="矩形 200">
              <a:extLst>
                <a:ext uri="{FF2B5EF4-FFF2-40B4-BE49-F238E27FC236}">
                  <a16:creationId xmlns:a16="http://schemas.microsoft.com/office/drawing/2014/main" id="{2967150D-D436-327B-42D1-733B914D886D}"/>
                </a:ext>
              </a:extLst>
            </p:cNvPr>
            <p:cNvSpPr/>
            <p:nvPr/>
          </p:nvSpPr>
          <p:spPr>
            <a:xfrm>
              <a:off x="6223434" y="4431405"/>
              <a:ext cx="288032" cy="28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202" name="直接箭头连接符 201">
              <a:extLst>
                <a:ext uri="{FF2B5EF4-FFF2-40B4-BE49-F238E27FC236}">
                  <a16:creationId xmlns:a16="http://schemas.microsoft.com/office/drawing/2014/main" id="{88EBEB98-DD9A-9A89-954A-AE448ADEE5DF}"/>
                </a:ext>
              </a:extLst>
            </p:cNvPr>
            <p:cNvCxnSpPr>
              <a:cxnSpLocks/>
              <a:endCxn id="201" idx="0"/>
            </p:cNvCxnSpPr>
            <p:nvPr/>
          </p:nvCxnSpPr>
          <p:spPr>
            <a:xfrm>
              <a:off x="6367450" y="4099826"/>
              <a:ext cx="0" cy="3315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3" name="矩形 202">
              <a:extLst>
                <a:ext uri="{FF2B5EF4-FFF2-40B4-BE49-F238E27FC236}">
                  <a16:creationId xmlns:a16="http://schemas.microsoft.com/office/drawing/2014/main" id="{8592B9F4-F36A-8EE8-E406-C33E116365EF}"/>
                </a:ext>
              </a:extLst>
            </p:cNvPr>
            <p:cNvSpPr/>
            <p:nvPr/>
          </p:nvSpPr>
          <p:spPr>
            <a:xfrm>
              <a:off x="6715104" y="4435493"/>
              <a:ext cx="288032" cy="28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204" name="直接箭头连接符 203">
              <a:extLst>
                <a:ext uri="{FF2B5EF4-FFF2-40B4-BE49-F238E27FC236}">
                  <a16:creationId xmlns:a16="http://schemas.microsoft.com/office/drawing/2014/main" id="{A1F0DE0B-7F7F-3BF5-F8F3-49B7D9588BC9}"/>
                </a:ext>
              </a:extLst>
            </p:cNvPr>
            <p:cNvCxnSpPr>
              <a:cxnSpLocks/>
              <a:endCxn id="203" idx="0"/>
            </p:cNvCxnSpPr>
            <p:nvPr/>
          </p:nvCxnSpPr>
          <p:spPr>
            <a:xfrm>
              <a:off x="6859120" y="4103914"/>
              <a:ext cx="0" cy="3315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1" name="文本框 290">
              <a:extLst>
                <a:ext uri="{FF2B5EF4-FFF2-40B4-BE49-F238E27FC236}">
                  <a16:creationId xmlns:a16="http://schemas.microsoft.com/office/drawing/2014/main" id="{E96A328F-78A0-C4B7-CCEC-E010EBC54705}"/>
                </a:ext>
              </a:extLst>
            </p:cNvPr>
            <p:cNvSpPr txBox="1"/>
            <p:nvPr/>
          </p:nvSpPr>
          <p:spPr>
            <a:xfrm>
              <a:off x="3362254" y="2585667"/>
              <a:ext cx="2017658" cy="211670"/>
            </a:xfrm>
            <a:prstGeom prst="rect">
              <a:avLst/>
            </a:prstGeom>
            <a:noFill/>
          </p:spPr>
          <p:txBody>
            <a:bodyPr wrap="square" rtlCol="0">
              <a:spAutoFit/>
            </a:bodyPr>
            <a:lstStyle/>
            <a:p>
              <a:r>
                <a:rPr lang="en-US" altLang="zh-CN" sz="1200" b="1" dirty="0">
                  <a:latin typeface="思源黑体 CN Heavy" panose="020B0A00000000000000"/>
                  <a:ea typeface="思源黑体 CN Heavy" panose="020B0A00000000000000"/>
                </a:rPr>
                <a:t>Token Embedding: </a:t>
              </a:r>
              <a:endParaRPr lang="zh-CN" altLang="en-US" sz="1200" b="1" dirty="0">
                <a:latin typeface="思源黑体 CN Heavy" panose="020B0A00000000000000"/>
                <a:ea typeface="思源黑体 CN Heavy" panose="020B0A00000000000000"/>
              </a:endParaRPr>
            </a:p>
          </p:txBody>
        </p:sp>
        <p:sp>
          <p:nvSpPr>
            <p:cNvPr id="295" name="文本框 294">
              <a:extLst>
                <a:ext uri="{FF2B5EF4-FFF2-40B4-BE49-F238E27FC236}">
                  <a16:creationId xmlns:a16="http://schemas.microsoft.com/office/drawing/2014/main" id="{0D6CA4E2-1084-287F-6B09-389A6255B481}"/>
                </a:ext>
              </a:extLst>
            </p:cNvPr>
            <p:cNvSpPr txBox="1"/>
            <p:nvPr/>
          </p:nvSpPr>
          <p:spPr>
            <a:xfrm>
              <a:off x="3536023" y="2198686"/>
              <a:ext cx="1272650" cy="211670"/>
            </a:xfrm>
            <a:prstGeom prst="rect">
              <a:avLst/>
            </a:prstGeom>
            <a:noFill/>
          </p:spPr>
          <p:txBody>
            <a:bodyPr wrap="square" rtlCol="0">
              <a:spAutoFit/>
            </a:bodyPr>
            <a:lstStyle/>
            <a:p>
              <a:r>
                <a:rPr lang="en-US" altLang="zh-CN" sz="1200" b="1" dirty="0">
                  <a:latin typeface="思源黑体 CN Heavy" panose="020B0A00000000000000"/>
                  <a:ea typeface="思源黑体 CN Heavy" panose="020B0A00000000000000"/>
                </a:rPr>
                <a:t>Encoder Input:</a:t>
              </a:r>
              <a:endParaRPr lang="zh-CN" altLang="en-US" sz="1200" b="1" dirty="0">
                <a:latin typeface="思源黑体 CN Heavy" panose="020B0A00000000000000"/>
                <a:ea typeface="思源黑体 CN Heavy" panose="020B0A00000000000000"/>
              </a:endParaRPr>
            </a:p>
          </p:txBody>
        </p:sp>
        <p:sp>
          <p:nvSpPr>
            <p:cNvPr id="297" name="文本框 296">
              <a:extLst>
                <a:ext uri="{FF2B5EF4-FFF2-40B4-BE49-F238E27FC236}">
                  <a16:creationId xmlns:a16="http://schemas.microsoft.com/office/drawing/2014/main" id="{1B644EFC-C065-4C72-154A-EAF0C3FBBF99}"/>
                </a:ext>
              </a:extLst>
            </p:cNvPr>
            <p:cNvSpPr txBox="1"/>
            <p:nvPr/>
          </p:nvSpPr>
          <p:spPr>
            <a:xfrm>
              <a:off x="4696796" y="2196994"/>
              <a:ext cx="883646" cy="211670"/>
            </a:xfrm>
            <a:prstGeom prst="rect">
              <a:avLst/>
            </a:prstGeom>
            <a:noFill/>
          </p:spPr>
          <p:txBody>
            <a:bodyPr wrap="square" rtlCol="0">
              <a:spAutoFit/>
            </a:bodyPr>
            <a:lstStyle/>
            <a:p>
              <a:r>
                <a:rPr lang="en-US" altLang="zh-CN" sz="1200" b="1" dirty="0">
                  <a:latin typeface="思源黑体 CN Heavy" panose="020B0A00000000000000"/>
                  <a:ea typeface="思源黑体 CN Heavy" panose="020B0A00000000000000"/>
                </a:rPr>
                <a:t>&lt;SOS&gt;</a:t>
              </a:r>
              <a:endParaRPr lang="zh-CN" altLang="en-US" sz="1200" b="1" dirty="0">
                <a:latin typeface="思源黑体 CN Heavy" panose="020B0A00000000000000"/>
                <a:ea typeface="思源黑体 CN Heavy" panose="020B0A00000000000000"/>
              </a:endParaRPr>
            </a:p>
          </p:txBody>
        </p:sp>
        <p:sp>
          <p:nvSpPr>
            <p:cNvPr id="298" name="文本框 297">
              <a:extLst>
                <a:ext uri="{FF2B5EF4-FFF2-40B4-BE49-F238E27FC236}">
                  <a16:creationId xmlns:a16="http://schemas.microsoft.com/office/drawing/2014/main" id="{ED3E7662-CAF5-4762-E065-070C9E0695CE}"/>
                </a:ext>
              </a:extLst>
            </p:cNvPr>
            <p:cNvSpPr txBox="1"/>
            <p:nvPr/>
          </p:nvSpPr>
          <p:spPr>
            <a:xfrm>
              <a:off x="5292410" y="2196994"/>
              <a:ext cx="381053" cy="211670"/>
            </a:xfrm>
            <a:prstGeom prst="rect">
              <a:avLst/>
            </a:prstGeom>
            <a:noFill/>
          </p:spPr>
          <p:txBody>
            <a:bodyPr wrap="square" rtlCol="0">
              <a:spAutoFit/>
            </a:bodyPr>
            <a:lstStyle/>
            <a:p>
              <a:r>
                <a:rPr lang="zh-CN" altLang="en-US" sz="1200" b="1" dirty="0">
                  <a:latin typeface="思源黑体 CN Heavy" panose="020B0A00000000000000"/>
                  <a:ea typeface="思源黑体 CN Heavy" panose="020B0A00000000000000"/>
                </a:rPr>
                <a:t>在</a:t>
              </a:r>
            </a:p>
          </p:txBody>
        </p:sp>
        <p:sp>
          <p:nvSpPr>
            <p:cNvPr id="299" name="文本框 298">
              <a:extLst>
                <a:ext uri="{FF2B5EF4-FFF2-40B4-BE49-F238E27FC236}">
                  <a16:creationId xmlns:a16="http://schemas.microsoft.com/office/drawing/2014/main" id="{18AFBE7E-EE9C-07B1-CD02-4C61DC4CA757}"/>
                </a:ext>
              </a:extLst>
            </p:cNvPr>
            <p:cNvSpPr txBox="1"/>
            <p:nvPr/>
          </p:nvSpPr>
          <p:spPr>
            <a:xfrm>
              <a:off x="5723905" y="2201372"/>
              <a:ext cx="381053" cy="211670"/>
            </a:xfrm>
            <a:prstGeom prst="rect">
              <a:avLst/>
            </a:prstGeom>
            <a:noFill/>
          </p:spPr>
          <p:txBody>
            <a:bodyPr wrap="square" rtlCol="0">
              <a:spAutoFit/>
            </a:bodyPr>
            <a:lstStyle/>
            <a:p>
              <a:r>
                <a:rPr lang="zh-CN" altLang="en-US" sz="1200" b="1" dirty="0">
                  <a:latin typeface="思源黑体 CN Heavy" panose="020B0A00000000000000"/>
                  <a:ea typeface="思源黑体 CN Heavy" panose="020B0A00000000000000"/>
                </a:rPr>
                <a:t>南</a:t>
              </a:r>
            </a:p>
          </p:txBody>
        </p:sp>
        <p:sp>
          <p:nvSpPr>
            <p:cNvPr id="300" name="文本框 299">
              <a:extLst>
                <a:ext uri="{FF2B5EF4-FFF2-40B4-BE49-F238E27FC236}">
                  <a16:creationId xmlns:a16="http://schemas.microsoft.com/office/drawing/2014/main" id="{7612B343-0642-2E43-DEE7-934F405A59EA}"/>
                </a:ext>
              </a:extLst>
            </p:cNvPr>
            <p:cNvSpPr txBox="1"/>
            <p:nvPr/>
          </p:nvSpPr>
          <p:spPr>
            <a:xfrm>
              <a:off x="6209941" y="2196994"/>
              <a:ext cx="381053" cy="211670"/>
            </a:xfrm>
            <a:prstGeom prst="rect">
              <a:avLst/>
            </a:prstGeom>
            <a:noFill/>
          </p:spPr>
          <p:txBody>
            <a:bodyPr wrap="square" rtlCol="0">
              <a:spAutoFit/>
            </a:bodyPr>
            <a:lstStyle/>
            <a:p>
              <a:r>
                <a:rPr lang="zh-CN" altLang="en-US" sz="1200" b="1" dirty="0">
                  <a:latin typeface="思源黑体 CN Heavy" panose="020B0A00000000000000"/>
                  <a:ea typeface="思源黑体 CN Heavy" panose="020B0A00000000000000"/>
                </a:rPr>
                <a:t>京</a:t>
              </a:r>
            </a:p>
          </p:txBody>
        </p:sp>
        <p:sp>
          <p:nvSpPr>
            <p:cNvPr id="301" name="文本框 300">
              <a:extLst>
                <a:ext uri="{FF2B5EF4-FFF2-40B4-BE49-F238E27FC236}">
                  <a16:creationId xmlns:a16="http://schemas.microsoft.com/office/drawing/2014/main" id="{00F63FA6-45B7-FE48-7823-FFDEE4800887}"/>
                </a:ext>
              </a:extLst>
            </p:cNvPr>
            <p:cNvSpPr txBox="1"/>
            <p:nvPr/>
          </p:nvSpPr>
          <p:spPr>
            <a:xfrm>
              <a:off x="6643260" y="2202812"/>
              <a:ext cx="883646" cy="211670"/>
            </a:xfrm>
            <a:prstGeom prst="rect">
              <a:avLst/>
            </a:prstGeom>
            <a:noFill/>
          </p:spPr>
          <p:txBody>
            <a:bodyPr wrap="square" rtlCol="0">
              <a:spAutoFit/>
            </a:bodyPr>
            <a:lstStyle/>
            <a:p>
              <a:r>
                <a:rPr lang="en-US" altLang="zh-CN" sz="1200" b="1" dirty="0">
                  <a:latin typeface="思源黑体 CN Heavy" panose="020B0A00000000000000"/>
                  <a:ea typeface="思源黑体 CN Heavy" panose="020B0A00000000000000"/>
                </a:rPr>
                <a:t>&lt;EOS&gt;</a:t>
              </a:r>
              <a:endParaRPr lang="zh-CN" altLang="en-US" sz="1200" b="1" dirty="0">
                <a:latin typeface="思源黑体 CN Heavy" panose="020B0A00000000000000"/>
                <a:ea typeface="思源黑体 CN Heavy" panose="020B0A00000000000000"/>
              </a:endParaRPr>
            </a:p>
          </p:txBody>
        </p:sp>
        <p:sp>
          <p:nvSpPr>
            <p:cNvPr id="302" name="文本框 301">
              <a:extLst>
                <a:ext uri="{FF2B5EF4-FFF2-40B4-BE49-F238E27FC236}">
                  <a16:creationId xmlns:a16="http://schemas.microsoft.com/office/drawing/2014/main" id="{8B011C7E-08D8-74D8-F351-6B0A9DE46E48}"/>
                </a:ext>
              </a:extLst>
            </p:cNvPr>
            <p:cNvSpPr txBox="1"/>
            <p:nvPr/>
          </p:nvSpPr>
          <p:spPr>
            <a:xfrm>
              <a:off x="3318266" y="4409344"/>
              <a:ext cx="1315843" cy="211670"/>
            </a:xfrm>
            <a:prstGeom prst="rect">
              <a:avLst/>
            </a:prstGeom>
            <a:noFill/>
          </p:spPr>
          <p:txBody>
            <a:bodyPr wrap="square" rtlCol="0">
              <a:spAutoFit/>
            </a:bodyPr>
            <a:lstStyle/>
            <a:p>
              <a:r>
                <a:rPr lang="en-US" altLang="zh-CN" sz="1200" b="1" dirty="0">
                  <a:latin typeface="思源黑体 CN Heavy" panose="020B0A00000000000000"/>
                  <a:ea typeface="思源黑体 CN Heavy" panose="020B0A00000000000000"/>
                </a:rPr>
                <a:t>Encoder Output:</a:t>
              </a:r>
              <a:endParaRPr lang="zh-CN" altLang="en-US" sz="1200" b="1" dirty="0">
                <a:latin typeface="思源黑体 CN Heavy" panose="020B0A00000000000000"/>
                <a:ea typeface="思源黑体 CN Heavy" panose="020B0A00000000000000"/>
              </a:endParaRPr>
            </a:p>
          </p:txBody>
        </p:sp>
      </p:grpSp>
      <p:sp>
        <p:nvSpPr>
          <p:cNvPr id="24" name="文本框 23">
            <a:extLst>
              <a:ext uri="{FF2B5EF4-FFF2-40B4-BE49-F238E27FC236}">
                <a16:creationId xmlns:a16="http://schemas.microsoft.com/office/drawing/2014/main" id="{FC28DE5E-4AC6-3F68-A245-253B071F3ABF}"/>
              </a:ext>
            </a:extLst>
          </p:cNvPr>
          <p:cNvSpPr txBox="1"/>
          <p:nvPr/>
        </p:nvSpPr>
        <p:spPr>
          <a:xfrm>
            <a:off x="440631" y="980728"/>
            <a:ext cx="3409957" cy="40011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000" b="1" dirty="0">
                <a:ln w="22225">
                  <a:solidFill>
                    <a:schemeClr val="accent2"/>
                  </a:solidFill>
                  <a:prstDash val="solid"/>
                </a:ln>
                <a:solidFill>
                  <a:srgbClr val="FFC000"/>
                </a:solidFill>
                <a:latin typeface="+mj-ea"/>
                <a:ea typeface="+mj-ea"/>
              </a:rPr>
              <a:t>ENCODER</a:t>
            </a:r>
          </a:p>
        </p:txBody>
      </p:sp>
      <p:sp>
        <p:nvSpPr>
          <p:cNvPr id="3" name="文本框 2">
            <a:extLst>
              <a:ext uri="{FF2B5EF4-FFF2-40B4-BE49-F238E27FC236}">
                <a16:creationId xmlns:a16="http://schemas.microsoft.com/office/drawing/2014/main" id="{C9B6DC3B-3411-2F69-9E6F-59AB9EF930E1}"/>
              </a:ext>
            </a:extLst>
          </p:cNvPr>
          <p:cNvSpPr txBox="1"/>
          <p:nvPr/>
        </p:nvSpPr>
        <p:spPr>
          <a:xfrm>
            <a:off x="551384" y="1484784"/>
            <a:ext cx="3796766" cy="646331"/>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Encoder</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侧采用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Embedding+BiLSTM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实现，将句子编码到高维空间。</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3AC6355-423F-B327-8E8E-9F65921B5EDD}"/>
                  </a:ext>
                </a:extLst>
              </p:cNvPr>
              <p:cNvSpPr txBox="1"/>
              <p:nvPr/>
            </p:nvSpPr>
            <p:spPr>
              <a:xfrm>
                <a:off x="440629" y="2252416"/>
                <a:ext cx="4430151" cy="3003066"/>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600" b="1" dirty="0">
                    <a:solidFill>
                      <a:srgbClr val="F19658"/>
                    </a:solidFill>
                  </a:rPr>
                  <a:t>STEP1</a:t>
                </a:r>
                <a:r>
                  <a:rPr lang="zh-CN" altLang="en-US" sz="1600" b="1" dirty="0">
                    <a:solidFill>
                      <a:srgbClr val="F19658"/>
                    </a:solidFill>
                  </a:rPr>
                  <a:t>：</a:t>
                </a:r>
                <a:r>
                  <a:rPr lang="en-US" altLang="zh-CN" sz="1600" b="1" dirty="0">
                    <a:solidFill>
                      <a:srgbClr val="F19658"/>
                    </a:solidFill>
                  </a:rPr>
                  <a:t>Token Embedding</a:t>
                </a:r>
              </a:p>
              <a:p>
                <a:pPr marL="288000">
                  <a:lnSpc>
                    <a:spcPct val="150000"/>
                  </a:lnSpc>
                </a:pPr>
                <a:r>
                  <a:rPr lang="zh-CN" altLang="en-US" sz="1600" dirty="0"/>
                  <a:t>将待识别的句子</a:t>
                </a:r>
                <a14:m>
                  <m:oMath xmlns:m="http://schemas.openxmlformats.org/officeDocument/2006/math">
                    <m:r>
                      <a:rPr lang="en-US" altLang="zh-CN" sz="1600" i="1" dirty="0" smtClean="0">
                        <a:latin typeface="Cambria Math" panose="02040503050406030204" pitchFamily="18" charset="0"/>
                      </a:rPr>
                      <m:t>𝑠𝑒𝑛𝑡𝑒𝑛𝑐𝑒</m:t>
                    </m:r>
                  </m:oMath>
                </a14:m>
                <a:r>
                  <a:rPr lang="zh-CN" altLang="en-US" sz="1600" dirty="0"/>
                  <a:t>读入</a:t>
                </a:r>
                <a:r>
                  <a:rPr lang="en-US" altLang="zh-CN" sz="1600" dirty="0"/>
                  <a:t>Embedding</a:t>
                </a:r>
                <a:r>
                  <a:rPr lang="zh-CN" altLang="en-US" sz="1600" dirty="0"/>
                  <a:t>层，得到句子在嵌入空间的表示</a:t>
                </a:r>
                <a14:m>
                  <m:oMath xmlns:m="http://schemas.openxmlformats.org/officeDocument/2006/math">
                    <m:r>
                      <a:rPr lang="en-US" altLang="zh-CN" sz="1600" i="1" smtClean="0">
                        <a:latin typeface="Cambria Math" panose="02040503050406030204" pitchFamily="18" charset="0"/>
                      </a:rPr>
                      <m:t>𝑒𝑚𝑏</m:t>
                    </m:r>
                    <m:r>
                      <a:rPr lang="en-US" altLang="zh-CN" sz="1600" i="0" smtClean="0">
                        <a:latin typeface="Cambria Math" panose="02040503050406030204" pitchFamily="18" charset="0"/>
                      </a:rPr>
                      <m:t>; </m:t>
                    </m:r>
                  </m:oMath>
                </a14:m>
                <a:r>
                  <a:rPr lang="zh-CN" altLang="en-US" sz="1600" dirty="0"/>
                  <a:t> </a:t>
                </a:r>
                <a:endParaRPr lang="en-US" altLang="zh-CN" sz="1600" dirty="0"/>
              </a:p>
              <a:p>
                <a:pPr marL="288000">
                  <a:lnSpc>
                    <a:spcPct val="150000"/>
                  </a:lnSpc>
                </a:pPr>
                <a:endParaRPr lang="en-US" altLang="zh-CN" sz="1600" dirty="0"/>
              </a:p>
              <a:p>
                <a:pPr marL="285750" indent="-285750">
                  <a:lnSpc>
                    <a:spcPct val="150000"/>
                  </a:lnSpc>
                  <a:buFont typeface="Wingdings" panose="05000000000000000000" pitchFamily="2" charset="2"/>
                  <a:buChar char="l"/>
                </a:pPr>
                <a:r>
                  <a:rPr lang="en-US" altLang="zh-CN" sz="1600" b="1" dirty="0">
                    <a:solidFill>
                      <a:srgbClr val="F19658"/>
                    </a:solidFill>
                  </a:rPr>
                  <a:t>STEP2</a:t>
                </a:r>
                <a:r>
                  <a:rPr lang="zh-CN" altLang="en-US" sz="1600" b="1" dirty="0">
                    <a:solidFill>
                      <a:srgbClr val="F19658"/>
                    </a:solidFill>
                  </a:rPr>
                  <a:t>：</a:t>
                </a:r>
                <a:r>
                  <a:rPr lang="en-US" altLang="zh-CN" sz="1600" b="1" dirty="0">
                    <a:solidFill>
                      <a:srgbClr val="F19658"/>
                    </a:solidFill>
                  </a:rPr>
                  <a:t>BiLSTM Encoding</a:t>
                </a:r>
              </a:p>
              <a:p>
                <a:pPr marL="288000">
                  <a:lnSpc>
                    <a:spcPct val="150000"/>
                  </a:lnSpc>
                </a:pPr>
                <a14:m>
                  <m:oMath xmlns:m="http://schemas.openxmlformats.org/officeDocument/2006/math">
                    <m:r>
                      <a:rPr lang="en-US" altLang="zh-CN" sz="1600" smtClean="0">
                        <a:latin typeface="Cambria Math" panose="02040503050406030204" pitchFamily="18" charset="0"/>
                      </a:rPr>
                      <m:t>𝑒𝑚𝑏</m:t>
                    </m:r>
                  </m:oMath>
                </a14:m>
                <a:r>
                  <a:rPr lang="zh-CN" altLang="en-US" sz="1600" dirty="0"/>
                  <a:t>通过</a:t>
                </a:r>
                <a:r>
                  <a:rPr lang="en-US" altLang="zh-CN" sz="1600" dirty="0"/>
                  <a:t>BiLSTM</a:t>
                </a:r>
                <a:r>
                  <a:rPr lang="zh-CN" altLang="en-US" sz="1600" dirty="0"/>
                  <a:t>网络后，得到</a:t>
                </a:r>
                <a14:m>
                  <m:oMath xmlns:m="http://schemas.openxmlformats.org/officeDocument/2006/math">
                    <m:r>
                      <a:rPr lang="en-US" altLang="zh-CN" sz="1600" smtClean="0">
                        <a:latin typeface="Cambria Math" panose="02040503050406030204" pitchFamily="18" charset="0"/>
                      </a:rPr>
                      <m:t>𝑒𝑚𝑏</m:t>
                    </m:r>
                  </m:oMath>
                </a14:m>
                <a:r>
                  <a:rPr lang="zh-CN" altLang="en-US" sz="1600" dirty="0"/>
                  <a:t>经过</a:t>
                </a:r>
                <a:r>
                  <a:rPr lang="en-US" altLang="zh-CN" sz="1600" dirty="0"/>
                  <a:t>encoder</a:t>
                </a:r>
                <a:r>
                  <a:rPr lang="zh-CN" altLang="en-US" sz="1600" dirty="0"/>
                  <a:t>编码后的输出</a:t>
                </a:r>
                <a14:m>
                  <m:oMath xmlns:m="http://schemas.openxmlformats.org/officeDocument/2006/math">
                    <m:r>
                      <a:rPr lang="en-US" altLang="zh-CN" sz="1600" dirty="0" smtClean="0">
                        <a:latin typeface="Cambria Math" panose="02040503050406030204" pitchFamily="18" charset="0"/>
                      </a:rPr>
                      <m:t>𝑒𝑛</m:t>
                    </m:r>
                    <m:sSub>
                      <m:sSubPr>
                        <m:ctrlPr>
                          <a:rPr lang="en-US" altLang="zh-CN" sz="1600" i="1" dirty="0">
                            <a:latin typeface="Cambria Math" panose="02040503050406030204" pitchFamily="18" charset="0"/>
                          </a:rPr>
                        </m:ctrlPr>
                      </m:sSubPr>
                      <m:e>
                        <m:r>
                          <a:rPr lang="en-US" altLang="zh-CN" sz="1600" dirty="0" smtClean="0">
                            <a:latin typeface="Cambria Math" panose="02040503050406030204" pitchFamily="18" charset="0"/>
                          </a:rPr>
                          <m:t>𝑐</m:t>
                        </m:r>
                      </m:e>
                      <m:sub>
                        <m:r>
                          <a:rPr lang="en-US" altLang="zh-CN" sz="1600" dirty="0" smtClean="0">
                            <a:latin typeface="Cambria Math" panose="02040503050406030204" pitchFamily="18" charset="0"/>
                          </a:rPr>
                          <m:t>𝑜𝑢𝑡</m:t>
                        </m:r>
                      </m:sub>
                    </m:sSub>
                  </m:oMath>
                </a14:m>
                <a:r>
                  <a:rPr lang="en-US" altLang="zh-CN" sz="1600" dirty="0"/>
                  <a:t>, </a:t>
                </a:r>
                <a:r>
                  <a:rPr lang="zh-CN" altLang="en-US" sz="1600" dirty="0"/>
                  <a:t>以及最后一个时间步的隐状态</a:t>
                </a:r>
                <a14:m>
                  <m:oMath xmlns:m="http://schemas.openxmlformats.org/officeDocument/2006/math">
                    <m:r>
                      <a:rPr lang="en-US" altLang="zh-CN" sz="1600" dirty="0" smtClean="0">
                        <a:latin typeface="Cambria Math" panose="02040503050406030204" pitchFamily="18" charset="0"/>
                      </a:rPr>
                      <m:t>𝑒𝑛</m:t>
                    </m:r>
                    <m:sSub>
                      <m:sSubPr>
                        <m:ctrlPr>
                          <a:rPr lang="en-US" altLang="zh-CN" sz="1600" i="1" dirty="0">
                            <a:latin typeface="Cambria Math" panose="02040503050406030204" pitchFamily="18" charset="0"/>
                          </a:rPr>
                        </m:ctrlPr>
                      </m:sSubPr>
                      <m:e>
                        <m:r>
                          <a:rPr lang="en-US" altLang="zh-CN" sz="1600" dirty="0" smtClean="0">
                            <a:latin typeface="Cambria Math" panose="02040503050406030204" pitchFamily="18" charset="0"/>
                          </a:rPr>
                          <m:t>𝑐</m:t>
                        </m:r>
                      </m:e>
                      <m:sub>
                        <m:r>
                          <a:rPr lang="en-US" altLang="zh-CN" sz="1600" dirty="0" smtClean="0">
                            <a:latin typeface="Cambria Math" panose="02040503050406030204" pitchFamily="18" charset="0"/>
                          </a:rPr>
                          <m:t>h𝑖𝑑𝑑𝑒𝑛</m:t>
                        </m:r>
                      </m:sub>
                    </m:sSub>
                  </m:oMath>
                </a14:m>
                <a:r>
                  <a:rPr lang="zh-CN" altLang="en-US" sz="1600" dirty="0"/>
                  <a:t>和记忆元</a:t>
                </a:r>
                <a14:m>
                  <m:oMath xmlns:m="http://schemas.openxmlformats.org/officeDocument/2006/math">
                    <m:r>
                      <a:rPr lang="en-US" altLang="zh-CN" sz="1600" dirty="0" smtClean="0">
                        <a:latin typeface="Cambria Math" panose="02040503050406030204" pitchFamily="18" charset="0"/>
                      </a:rPr>
                      <m:t>𝑒𝑛</m:t>
                    </m:r>
                    <m:sSub>
                      <m:sSubPr>
                        <m:ctrlPr>
                          <a:rPr lang="en-US" altLang="zh-CN" sz="1600" i="1" dirty="0">
                            <a:latin typeface="Cambria Math" panose="02040503050406030204" pitchFamily="18" charset="0"/>
                          </a:rPr>
                        </m:ctrlPr>
                      </m:sSubPr>
                      <m:e>
                        <m:r>
                          <a:rPr lang="en-US" altLang="zh-CN" sz="1600" dirty="0" smtClean="0">
                            <a:latin typeface="Cambria Math" panose="02040503050406030204" pitchFamily="18" charset="0"/>
                          </a:rPr>
                          <m:t>𝑐</m:t>
                        </m:r>
                      </m:e>
                      <m:sub>
                        <m:r>
                          <m:rPr>
                            <m:sty m:val="p"/>
                          </m:rPr>
                          <a:rPr lang="en-US" altLang="zh-CN" sz="1600" dirty="0" smtClean="0">
                            <a:latin typeface="Cambria Math" panose="02040503050406030204" pitchFamily="18" charset="0"/>
                          </a:rPr>
                          <m:t>cell</m:t>
                        </m:r>
                      </m:sub>
                    </m:sSub>
                    <m:r>
                      <a:rPr lang="en-US" altLang="zh-CN" sz="1600" dirty="0" smtClean="0">
                        <a:latin typeface="Cambria Math" panose="02040503050406030204" pitchFamily="18" charset="0"/>
                      </a:rPr>
                      <m:t>. </m:t>
                    </m:r>
                  </m:oMath>
                </a14:m>
                <a:endParaRPr lang="en-US" altLang="zh-CN" sz="1600" dirty="0"/>
              </a:p>
            </p:txBody>
          </p:sp>
        </mc:Choice>
        <mc:Fallback xmlns="">
          <p:sp>
            <p:nvSpPr>
              <p:cNvPr id="6" name="文本框 5">
                <a:extLst>
                  <a:ext uri="{FF2B5EF4-FFF2-40B4-BE49-F238E27FC236}">
                    <a16:creationId xmlns:a16="http://schemas.microsoft.com/office/drawing/2014/main" id="{C3AC6355-423F-B327-8E8E-9F65921B5EDD}"/>
                  </a:ext>
                </a:extLst>
              </p:cNvPr>
              <p:cNvSpPr txBox="1">
                <a:spLocks noRot="1" noChangeAspect="1" noMove="1" noResize="1" noEditPoints="1" noAdjustHandles="1" noChangeArrowheads="1" noChangeShapeType="1" noTextEdit="1"/>
              </p:cNvSpPr>
              <p:nvPr/>
            </p:nvSpPr>
            <p:spPr>
              <a:xfrm>
                <a:off x="440629" y="2252416"/>
                <a:ext cx="4430151" cy="3003066"/>
              </a:xfrm>
              <a:prstGeom prst="rect">
                <a:avLst/>
              </a:prstGeom>
              <a:blipFill>
                <a:blip r:embed="rId3"/>
                <a:stretch>
                  <a:fillRect l="-550" r="-5502" b="-1623"/>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F160B6FE-E0F7-870E-AFB7-C4C15E23A4B6}"/>
              </a:ext>
            </a:extLst>
          </p:cNvPr>
          <p:cNvGrpSpPr/>
          <p:nvPr/>
        </p:nvGrpSpPr>
        <p:grpSpPr>
          <a:xfrm>
            <a:off x="0" y="0"/>
            <a:ext cx="12192000" cy="692696"/>
            <a:chOff x="0" y="0"/>
            <a:chExt cx="12192000" cy="692696"/>
          </a:xfrm>
        </p:grpSpPr>
        <p:grpSp>
          <p:nvGrpSpPr>
            <p:cNvPr id="10" name="组合 9">
              <a:extLst>
                <a:ext uri="{FF2B5EF4-FFF2-40B4-BE49-F238E27FC236}">
                  <a16:creationId xmlns:a16="http://schemas.microsoft.com/office/drawing/2014/main" id="{15B1AA67-3273-7E84-0DBE-F1F393C30042}"/>
                </a:ext>
              </a:extLst>
            </p:cNvPr>
            <p:cNvGrpSpPr/>
            <p:nvPr/>
          </p:nvGrpSpPr>
          <p:grpSpPr>
            <a:xfrm>
              <a:off x="0" y="0"/>
              <a:ext cx="12192000" cy="692696"/>
              <a:chOff x="0" y="1"/>
              <a:chExt cx="12192000" cy="692696"/>
            </a:xfrm>
          </p:grpSpPr>
          <p:sp>
            <p:nvSpPr>
              <p:cNvPr id="26" name="矩形 25">
                <a:extLst>
                  <a:ext uri="{FF2B5EF4-FFF2-40B4-BE49-F238E27FC236}">
                    <a16:creationId xmlns:a16="http://schemas.microsoft.com/office/drawing/2014/main" id="{F6C4FDB4-720A-A238-BD1C-6A78722D3A42}"/>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C07C40FC-46A1-A3E5-4411-D983F688E490}"/>
                  </a:ext>
                </a:extLst>
              </p:cNvPr>
              <p:cNvSpPr/>
              <p:nvPr/>
            </p:nvSpPr>
            <p:spPr>
              <a:xfrm>
                <a:off x="7423862" y="543471"/>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1" name="组合 10">
              <a:extLst>
                <a:ext uri="{FF2B5EF4-FFF2-40B4-BE49-F238E27FC236}">
                  <a16:creationId xmlns:a16="http://schemas.microsoft.com/office/drawing/2014/main" id="{80D496F7-8D7E-93AE-2FE6-D1A4A2450B20}"/>
                </a:ext>
              </a:extLst>
            </p:cNvPr>
            <p:cNvGrpSpPr/>
            <p:nvPr/>
          </p:nvGrpSpPr>
          <p:grpSpPr>
            <a:xfrm>
              <a:off x="3952475" y="145375"/>
              <a:ext cx="7808340" cy="393872"/>
              <a:chOff x="3609575" y="312460"/>
              <a:chExt cx="7808340" cy="393872"/>
            </a:xfrm>
          </p:grpSpPr>
          <p:sp>
            <p:nvSpPr>
              <p:cNvPr id="13" name="文本框 12">
                <a:extLst>
                  <a:ext uri="{FF2B5EF4-FFF2-40B4-BE49-F238E27FC236}">
                    <a16:creationId xmlns:a16="http://schemas.microsoft.com/office/drawing/2014/main" id="{364FF3FE-6691-0CBF-F220-9751F4C5347B}"/>
                  </a:ext>
                </a:extLst>
              </p:cNvPr>
              <p:cNvSpPr txBox="1"/>
              <p:nvPr/>
            </p:nvSpPr>
            <p:spPr>
              <a:xfrm>
                <a:off x="3609575" y="31246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研究背景</a:t>
                </a:r>
              </a:p>
            </p:txBody>
          </p:sp>
          <p:sp>
            <p:nvSpPr>
              <p:cNvPr id="15" name="文本框 14">
                <a:extLst>
                  <a:ext uri="{FF2B5EF4-FFF2-40B4-BE49-F238E27FC236}">
                    <a16:creationId xmlns:a16="http://schemas.microsoft.com/office/drawing/2014/main" id="{4E6B9137-F0C1-E829-E54E-AF6DD62C1E0D}"/>
                  </a:ext>
                </a:extLst>
              </p:cNvPr>
              <p:cNvSpPr txBox="1"/>
              <p:nvPr/>
            </p:nvSpPr>
            <p:spPr>
              <a:xfrm>
                <a:off x="5230095" y="315002"/>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原理简介</a:t>
                </a:r>
              </a:p>
            </p:txBody>
          </p:sp>
          <p:sp>
            <p:nvSpPr>
              <p:cNvPr id="16" name="文本框 15">
                <a:extLst>
                  <a:ext uri="{FF2B5EF4-FFF2-40B4-BE49-F238E27FC236}">
                    <a16:creationId xmlns:a16="http://schemas.microsoft.com/office/drawing/2014/main" id="{5E288576-678F-BF5A-9661-1F1BD0EDE9F6}"/>
                  </a:ext>
                </a:extLst>
              </p:cNvPr>
              <p:cNvSpPr txBox="1"/>
              <p:nvPr/>
            </p:nvSpPr>
            <p:spPr>
              <a:xfrm>
                <a:off x="6903808" y="33700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模型构建</a:t>
                </a:r>
              </a:p>
            </p:txBody>
          </p:sp>
          <p:sp>
            <p:nvSpPr>
              <p:cNvPr id="18" name="文本框 17">
                <a:extLst>
                  <a:ext uri="{FF2B5EF4-FFF2-40B4-BE49-F238E27FC236}">
                    <a16:creationId xmlns:a16="http://schemas.microsoft.com/office/drawing/2014/main" id="{BF05BE7F-41FF-13AB-FC14-6DE61093017F}"/>
                  </a:ext>
                </a:extLst>
              </p:cNvPr>
              <p:cNvSpPr txBox="1"/>
              <p:nvPr/>
            </p:nvSpPr>
            <p:spPr>
              <a:xfrm>
                <a:off x="8640475" y="327909"/>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实验结果</a:t>
                </a:r>
              </a:p>
            </p:txBody>
          </p:sp>
          <p:cxnSp>
            <p:nvCxnSpPr>
              <p:cNvPr id="19" name="直接连接符 18">
                <a:extLst>
                  <a:ext uri="{FF2B5EF4-FFF2-40B4-BE49-F238E27FC236}">
                    <a16:creationId xmlns:a16="http://schemas.microsoft.com/office/drawing/2014/main" id="{4474A596-CDA7-B0BB-EA07-22A906882A5D}"/>
                  </a:ext>
                </a:extLst>
              </p:cNvPr>
              <p:cNvCxnSpPr>
                <a:cxnSpLocks/>
              </p:cNvCxnSpPr>
              <p:nvPr/>
            </p:nvCxnSpPr>
            <p:spPr>
              <a:xfrm>
                <a:off x="4930702"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0F7A740-B8A0-4655-CBC8-045506E35980}"/>
                  </a:ext>
                </a:extLst>
              </p:cNvPr>
              <p:cNvCxnSpPr>
                <a:cxnSpLocks/>
              </p:cNvCxnSpPr>
              <p:nvPr/>
            </p:nvCxnSpPr>
            <p:spPr>
              <a:xfrm>
                <a:off x="6658182"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DC1F84D-0D33-C291-8232-7557F9FBE9FF}"/>
                  </a:ext>
                </a:extLst>
              </p:cNvPr>
              <p:cNvCxnSpPr>
                <a:cxnSpLocks/>
              </p:cNvCxnSpPr>
              <p:nvPr/>
            </p:nvCxnSpPr>
            <p:spPr>
              <a:xfrm>
                <a:off x="8368961"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3285237F-DAEC-C699-FF9E-21131A2E2397}"/>
                  </a:ext>
                </a:extLst>
              </p:cNvPr>
              <p:cNvSpPr txBox="1"/>
              <p:nvPr/>
            </p:nvSpPr>
            <p:spPr>
              <a:xfrm>
                <a:off x="10309919" y="32862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工作总结</a:t>
                </a:r>
              </a:p>
            </p:txBody>
          </p:sp>
          <p:cxnSp>
            <p:nvCxnSpPr>
              <p:cNvPr id="25" name="直接连接符 24">
                <a:extLst>
                  <a:ext uri="{FF2B5EF4-FFF2-40B4-BE49-F238E27FC236}">
                    <a16:creationId xmlns:a16="http://schemas.microsoft.com/office/drawing/2014/main" id="{440AB067-53A5-E332-C851-BA2D0EFD63B8}"/>
                  </a:ext>
                </a:extLst>
              </p:cNvPr>
              <p:cNvCxnSpPr>
                <a:cxnSpLocks/>
              </p:cNvCxnSpPr>
              <p:nvPr/>
            </p:nvCxnSpPr>
            <p:spPr>
              <a:xfrm>
                <a:off x="9978684" y="375904"/>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2" name="Picture 2">
              <a:extLst>
                <a:ext uri="{FF2B5EF4-FFF2-40B4-BE49-F238E27FC236}">
                  <a16:creationId xmlns:a16="http://schemas.microsoft.com/office/drawing/2014/main" id="{FCF10CA6-2593-23E7-A4BF-4719E52F77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13" y="106452"/>
              <a:ext cx="452262" cy="4522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5969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š1íḍè"/>
          <p:cNvSpPr/>
          <p:nvPr/>
        </p:nvSpPr>
        <p:spPr>
          <a:xfrm>
            <a:off x="173698" y="704154"/>
            <a:ext cx="11881320" cy="6037214"/>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latin typeface="思源黑体 CN Heavy" panose="020B0A00000000000000"/>
                <a:ea typeface="思源黑体 CN Heavy" panose="020B0A00000000000000"/>
              </a:rPr>
              <a:t>Decoder Output:</a:t>
            </a:r>
            <a:endParaRPr lang="zh-CN" altLang="en-US" sz="2800" b="1" dirty="0">
              <a:latin typeface="思源黑体 CN Heavy" panose="020B0A00000000000000"/>
              <a:ea typeface="思源黑体 CN Heavy" panose="020B0A00000000000000"/>
            </a:endParaRPr>
          </a:p>
        </p:txBody>
      </p:sp>
      <p:grpSp>
        <p:nvGrpSpPr>
          <p:cNvPr id="28" name="组合 27">
            <a:extLst>
              <a:ext uri="{FF2B5EF4-FFF2-40B4-BE49-F238E27FC236}">
                <a16:creationId xmlns:a16="http://schemas.microsoft.com/office/drawing/2014/main" id="{A64648CF-6091-91B3-E3E2-A23F42AC6F54}"/>
              </a:ext>
            </a:extLst>
          </p:cNvPr>
          <p:cNvGrpSpPr/>
          <p:nvPr/>
        </p:nvGrpSpPr>
        <p:grpSpPr>
          <a:xfrm>
            <a:off x="5357547" y="1516021"/>
            <a:ext cx="6571101" cy="3785187"/>
            <a:chOff x="5339921" y="1916832"/>
            <a:chExt cx="6132786" cy="3570614"/>
          </a:xfrm>
        </p:grpSpPr>
        <p:cxnSp>
          <p:nvCxnSpPr>
            <p:cNvPr id="92" name="直接箭头连接符 91">
              <a:extLst>
                <a:ext uri="{FF2B5EF4-FFF2-40B4-BE49-F238E27FC236}">
                  <a16:creationId xmlns:a16="http://schemas.microsoft.com/office/drawing/2014/main" id="{E01AA20A-B093-6351-B0AE-F3D08B56C39D}"/>
                </a:ext>
              </a:extLst>
            </p:cNvPr>
            <p:cNvCxnSpPr>
              <a:cxnSpLocks/>
            </p:cNvCxnSpPr>
            <p:nvPr/>
          </p:nvCxnSpPr>
          <p:spPr>
            <a:xfrm flipV="1">
              <a:off x="6626036" y="3804032"/>
              <a:ext cx="4846671" cy="14871"/>
            </a:xfrm>
            <a:prstGeom prst="straightConnector1">
              <a:avLst/>
            </a:prstGeom>
            <a:ln w="19050" cap="flat" cmpd="sng" algn="ctr">
              <a:solidFill>
                <a:schemeClr val="accent6"/>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直接箭头连接符 92">
              <a:extLst>
                <a:ext uri="{FF2B5EF4-FFF2-40B4-BE49-F238E27FC236}">
                  <a16:creationId xmlns:a16="http://schemas.microsoft.com/office/drawing/2014/main" id="{2FD5A53F-588A-9B0F-24CB-D9F6027E2DE6}"/>
                </a:ext>
              </a:extLst>
            </p:cNvPr>
            <p:cNvCxnSpPr>
              <a:cxnSpLocks/>
            </p:cNvCxnSpPr>
            <p:nvPr/>
          </p:nvCxnSpPr>
          <p:spPr>
            <a:xfrm flipV="1">
              <a:off x="6626036" y="3290804"/>
              <a:ext cx="4846671" cy="44466"/>
            </a:xfrm>
            <a:prstGeom prst="straightConnector1">
              <a:avLst/>
            </a:prstGeom>
            <a:ln w="19050" cap="flat" cmpd="sng" algn="ctr">
              <a:solidFill>
                <a:srgbClr val="C00000"/>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连接符: 肘形 94">
              <a:extLst>
                <a:ext uri="{FF2B5EF4-FFF2-40B4-BE49-F238E27FC236}">
                  <a16:creationId xmlns:a16="http://schemas.microsoft.com/office/drawing/2014/main" id="{A4F0179E-7519-4A68-758A-8CBBFF7B50D1}"/>
                </a:ext>
              </a:extLst>
            </p:cNvPr>
            <p:cNvCxnSpPr>
              <a:cxnSpLocks/>
              <a:stCxn id="19" idx="3"/>
            </p:cNvCxnSpPr>
            <p:nvPr/>
          </p:nvCxnSpPr>
          <p:spPr>
            <a:xfrm flipV="1">
              <a:off x="7091059" y="4016460"/>
              <a:ext cx="800708" cy="1214016"/>
            </a:xfrm>
            <a:prstGeom prst="bentConnector2">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1" name="文本框 120">
              <a:extLst>
                <a:ext uri="{FF2B5EF4-FFF2-40B4-BE49-F238E27FC236}">
                  <a16:creationId xmlns:a16="http://schemas.microsoft.com/office/drawing/2014/main" id="{239D7B32-602A-49B9-BCBC-B5BBDB482D42}"/>
                </a:ext>
              </a:extLst>
            </p:cNvPr>
            <p:cNvSpPr txBox="1"/>
            <p:nvPr/>
          </p:nvSpPr>
          <p:spPr>
            <a:xfrm>
              <a:off x="6854350" y="3003649"/>
              <a:ext cx="1134314" cy="276999"/>
            </a:xfrm>
            <a:prstGeom prst="rect">
              <a:avLst/>
            </a:prstGeom>
            <a:noFill/>
          </p:spPr>
          <p:txBody>
            <a:bodyPr wrap="square" rtlCol="0">
              <a:spAutoFit/>
            </a:bodyPr>
            <a:lstStyle/>
            <a:p>
              <a:r>
                <a:rPr lang="en-US" altLang="zh-CN" sz="1200" dirty="0"/>
                <a:t>dec_cell in</a:t>
              </a:r>
              <a:endParaRPr lang="zh-CN" altLang="en-US" sz="1200" dirty="0"/>
            </a:p>
          </p:txBody>
        </p:sp>
        <p:sp>
          <p:nvSpPr>
            <p:cNvPr id="122" name="文本框 121">
              <a:extLst>
                <a:ext uri="{FF2B5EF4-FFF2-40B4-BE49-F238E27FC236}">
                  <a16:creationId xmlns:a16="http://schemas.microsoft.com/office/drawing/2014/main" id="{F1523B91-F341-D20C-76C6-B198E0153A3E}"/>
                </a:ext>
              </a:extLst>
            </p:cNvPr>
            <p:cNvSpPr txBox="1"/>
            <p:nvPr/>
          </p:nvSpPr>
          <p:spPr>
            <a:xfrm>
              <a:off x="6638326" y="3528786"/>
              <a:ext cx="1406936" cy="276999"/>
            </a:xfrm>
            <a:prstGeom prst="rect">
              <a:avLst/>
            </a:prstGeom>
            <a:noFill/>
          </p:spPr>
          <p:txBody>
            <a:bodyPr wrap="square" rtlCol="0">
              <a:spAutoFit/>
            </a:bodyPr>
            <a:lstStyle/>
            <a:p>
              <a:r>
                <a:rPr lang="en-US" altLang="zh-CN" sz="1200" dirty="0"/>
                <a:t>dec_hidden in</a:t>
              </a:r>
              <a:endParaRPr lang="zh-CN" altLang="en-US" sz="1200" dirty="0"/>
            </a:p>
          </p:txBody>
        </p:sp>
        <p:sp>
          <p:nvSpPr>
            <p:cNvPr id="10" name="矩形 9">
              <a:extLst>
                <a:ext uri="{FF2B5EF4-FFF2-40B4-BE49-F238E27FC236}">
                  <a16:creationId xmlns:a16="http://schemas.microsoft.com/office/drawing/2014/main" id="{D3FFB2D4-B5A4-649E-0691-C7C53E5A97D6}"/>
                </a:ext>
              </a:extLst>
            </p:cNvPr>
            <p:cNvSpPr/>
            <p:nvPr/>
          </p:nvSpPr>
          <p:spPr>
            <a:xfrm>
              <a:off x="8598543" y="4357009"/>
              <a:ext cx="288032" cy="28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1C1FA4F-C79C-9EA0-2C99-D01BEEE8D6F5}"/>
                </a:ext>
              </a:extLst>
            </p:cNvPr>
            <p:cNvSpPr/>
            <p:nvPr/>
          </p:nvSpPr>
          <p:spPr>
            <a:xfrm>
              <a:off x="8031307" y="4358922"/>
              <a:ext cx="288032" cy="28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60253C8-C22C-3CD6-9589-D883373B0CBA}"/>
                </a:ext>
              </a:extLst>
            </p:cNvPr>
            <p:cNvSpPr/>
            <p:nvPr/>
          </p:nvSpPr>
          <p:spPr>
            <a:xfrm>
              <a:off x="10416806" y="4362091"/>
              <a:ext cx="288032" cy="28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37D3B255-CD04-C6B0-240B-F47B859F5D48}"/>
                </a:ext>
              </a:extLst>
            </p:cNvPr>
            <p:cNvSpPr/>
            <p:nvPr/>
          </p:nvSpPr>
          <p:spPr>
            <a:xfrm>
              <a:off x="9792373" y="4360174"/>
              <a:ext cx="288032" cy="28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5E8CBA7-9537-FC02-04C3-BE5E2ED00C49}"/>
                </a:ext>
              </a:extLst>
            </p:cNvPr>
            <p:cNvSpPr/>
            <p:nvPr/>
          </p:nvSpPr>
          <p:spPr>
            <a:xfrm>
              <a:off x="9209989" y="4362907"/>
              <a:ext cx="288032" cy="28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706AE92B-531D-9FEC-07EC-A85F2ABE4841}"/>
                </a:ext>
              </a:extLst>
            </p:cNvPr>
            <p:cNvSpPr/>
            <p:nvPr/>
          </p:nvSpPr>
          <p:spPr>
            <a:xfrm>
              <a:off x="5339921" y="4973504"/>
              <a:ext cx="1751138" cy="513942"/>
            </a:xfrm>
            <a:prstGeom prst="roundRect">
              <a:avLst/>
            </a:prstGeom>
            <a:solidFill>
              <a:schemeClr val="accent4">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sz="1600" dirty="0">
                  <a:ln w="0"/>
                  <a:solidFill>
                    <a:schemeClr val="tx1"/>
                  </a:solidFill>
                  <a:effectLst>
                    <a:outerShdw blurRad="38100" dist="19050" dir="2700000" algn="tl" rotWithShape="0">
                      <a:schemeClr val="dk1">
                        <a:alpha val="40000"/>
                      </a:schemeClr>
                    </a:outerShdw>
                  </a:effectLst>
                </a:rPr>
                <a:t>Attention</a:t>
              </a:r>
              <a:endParaRPr lang="zh-CN" altLang="en-US" sz="1600" dirty="0"/>
            </a:p>
          </p:txBody>
        </p:sp>
        <p:sp>
          <p:nvSpPr>
            <p:cNvPr id="119" name="矩形 118">
              <a:extLst>
                <a:ext uri="{FF2B5EF4-FFF2-40B4-BE49-F238E27FC236}">
                  <a16:creationId xmlns:a16="http://schemas.microsoft.com/office/drawing/2014/main" id="{DF83AA68-8CBA-CDBE-A6D1-3A8D2DE0D09D}"/>
                </a:ext>
              </a:extLst>
            </p:cNvPr>
            <p:cNvSpPr/>
            <p:nvPr/>
          </p:nvSpPr>
          <p:spPr>
            <a:xfrm>
              <a:off x="8031307" y="2487595"/>
              <a:ext cx="288032" cy="288000"/>
            </a:xfrm>
            <a:prstGeom prst="rect">
              <a:avLst/>
            </a:prstGeom>
            <a:solidFill>
              <a:srgbClr val="CB80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a:extLst>
                <a:ext uri="{FF2B5EF4-FFF2-40B4-BE49-F238E27FC236}">
                  <a16:creationId xmlns:a16="http://schemas.microsoft.com/office/drawing/2014/main" id="{F85D2175-AF1D-C782-1346-3C5EDA56D5A8}"/>
                </a:ext>
              </a:extLst>
            </p:cNvPr>
            <p:cNvSpPr/>
            <p:nvPr/>
          </p:nvSpPr>
          <p:spPr>
            <a:xfrm>
              <a:off x="9205414" y="2484231"/>
              <a:ext cx="288032" cy="288000"/>
            </a:xfrm>
            <a:prstGeom prst="rect">
              <a:avLst/>
            </a:prstGeom>
            <a:solidFill>
              <a:srgbClr val="CB80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5D821741-48D2-D425-20D2-0372533F38F3}"/>
                </a:ext>
              </a:extLst>
            </p:cNvPr>
            <p:cNvSpPr/>
            <p:nvPr/>
          </p:nvSpPr>
          <p:spPr>
            <a:xfrm>
              <a:off x="8592618" y="2486216"/>
              <a:ext cx="288032" cy="288000"/>
            </a:xfrm>
            <a:prstGeom prst="rect">
              <a:avLst/>
            </a:prstGeom>
            <a:solidFill>
              <a:srgbClr val="CB80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138DEAAB-B75C-8EF8-F5E2-B5F1F109D301}"/>
                </a:ext>
              </a:extLst>
            </p:cNvPr>
            <p:cNvSpPr/>
            <p:nvPr/>
          </p:nvSpPr>
          <p:spPr>
            <a:xfrm>
              <a:off x="9803339" y="2484794"/>
              <a:ext cx="288032" cy="288000"/>
            </a:xfrm>
            <a:prstGeom prst="rect">
              <a:avLst/>
            </a:prstGeom>
            <a:solidFill>
              <a:srgbClr val="CB80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5126A74B-9683-B124-B377-5A260C7B8EC3}"/>
                </a:ext>
              </a:extLst>
            </p:cNvPr>
            <p:cNvSpPr/>
            <p:nvPr/>
          </p:nvSpPr>
          <p:spPr>
            <a:xfrm>
              <a:off x="10416806" y="2486216"/>
              <a:ext cx="288032" cy="288000"/>
            </a:xfrm>
            <a:prstGeom prst="rect">
              <a:avLst/>
            </a:prstGeom>
            <a:solidFill>
              <a:srgbClr val="CB80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5BD16CED-7F38-77FC-193C-0F2F53106574}"/>
                </a:ext>
              </a:extLst>
            </p:cNvPr>
            <p:cNvSpPr/>
            <p:nvPr/>
          </p:nvSpPr>
          <p:spPr>
            <a:xfrm>
              <a:off x="8098109" y="1956864"/>
              <a:ext cx="653396" cy="3353882"/>
            </a:xfrm>
            <a:custGeom>
              <a:avLst/>
              <a:gdLst>
                <a:gd name="connsiteX0" fmla="*/ 0 w 606287"/>
                <a:gd name="connsiteY0" fmla="*/ 136305 h 3566163"/>
                <a:gd name="connsiteX1" fmla="*/ 218661 w 606287"/>
                <a:gd name="connsiteY1" fmla="*/ 374844 h 3566163"/>
                <a:gd name="connsiteX2" fmla="*/ 437321 w 606287"/>
                <a:gd name="connsiteY2" fmla="*/ 3326766 h 3566163"/>
                <a:gd name="connsiteX3" fmla="*/ 606287 w 606287"/>
                <a:gd name="connsiteY3" fmla="*/ 3177679 h 3566163"/>
              </a:gdLst>
              <a:ahLst/>
              <a:cxnLst>
                <a:cxn ang="0">
                  <a:pos x="connsiteX0" y="connsiteY0"/>
                </a:cxn>
                <a:cxn ang="0">
                  <a:pos x="connsiteX1" y="connsiteY1"/>
                </a:cxn>
                <a:cxn ang="0">
                  <a:pos x="connsiteX2" y="connsiteY2"/>
                </a:cxn>
                <a:cxn ang="0">
                  <a:pos x="connsiteX3" y="connsiteY3"/>
                </a:cxn>
              </a:cxnLst>
              <a:rect l="l" t="t" r="r" b="b"/>
              <a:pathLst>
                <a:path w="606287" h="3566163">
                  <a:moveTo>
                    <a:pt x="0" y="136305"/>
                  </a:moveTo>
                  <a:cubicBezTo>
                    <a:pt x="72887" y="-10297"/>
                    <a:pt x="145774" y="-156899"/>
                    <a:pt x="218661" y="374844"/>
                  </a:cubicBezTo>
                  <a:cubicBezTo>
                    <a:pt x="291548" y="906587"/>
                    <a:pt x="372717" y="2859627"/>
                    <a:pt x="437321" y="3326766"/>
                  </a:cubicBezTo>
                  <a:cubicBezTo>
                    <a:pt x="501925" y="3793905"/>
                    <a:pt x="554106" y="3485792"/>
                    <a:pt x="606287" y="3177679"/>
                  </a:cubicBezTo>
                </a:path>
              </a:pathLst>
            </a:custGeom>
            <a:ln w="19050" cap="flat" cmpd="sng" algn="ctr">
              <a:solidFill>
                <a:schemeClr val="accent5"/>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20E046B4-D564-5D18-89EA-9C6FA846929A}"/>
                </a:ext>
              </a:extLst>
            </p:cNvPr>
            <p:cNvSpPr/>
            <p:nvPr/>
          </p:nvSpPr>
          <p:spPr>
            <a:xfrm>
              <a:off x="8683056" y="1943038"/>
              <a:ext cx="653396" cy="3353882"/>
            </a:xfrm>
            <a:custGeom>
              <a:avLst/>
              <a:gdLst>
                <a:gd name="connsiteX0" fmla="*/ 0 w 606287"/>
                <a:gd name="connsiteY0" fmla="*/ 136305 h 3566163"/>
                <a:gd name="connsiteX1" fmla="*/ 218661 w 606287"/>
                <a:gd name="connsiteY1" fmla="*/ 374844 h 3566163"/>
                <a:gd name="connsiteX2" fmla="*/ 437321 w 606287"/>
                <a:gd name="connsiteY2" fmla="*/ 3326766 h 3566163"/>
                <a:gd name="connsiteX3" fmla="*/ 606287 w 606287"/>
                <a:gd name="connsiteY3" fmla="*/ 3177679 h 3566163"/>
              </a:gdLst>
              <a:ahLst/>
              <a:cxnLst>
                <a:cxn ang="0">
                  <a:pos x="connsiteX0" y="connsiteY0"/>
                </a:cxn>
                <a:cxn ang="0">
                  <a:pos x="connsiteX1" y="connsiteY1"/>
                </a:cxn>
                <a:cxn ang="0">
                  <a:pos x="connsiteX2" y="connsiteY2"/>
                </a:cxn>
                <a:cxn ang="0">
                  <a:pos x="connsiteX3" y="connsiteY3"/>
                </a:cxn>
              </a:cxnLst>
              <a:rect l="l" t="t" r="r" b="b"/>
              <a:pathLst>
                <a:path w="606287" h="3566163">
                  <a:moveTo>
                    <a:pt x="0" y="136305"/>
                  </a:moveTo>
                  <a:cubicBezTo>
                    <a:pt x="72887" y="-10297"/>
                    <a:pt x="145774" y="-156899"/>
                    <a:pt x="218661" y="374844"/>
                  </a:cubicBezTo>
                  <a:cubicBezTo>
                    <a:pt x="291548" y="906587"/>
                    <a:pt x="372717" y="2859627"/>
                    <a:pt x="437321" y="3326766"/>
                  </a:cubicBezTo>
                  <a:cubicBezTo>
                    <a:pt x="501925" y="3793905"/>
                    <a:pt x="554106" y="3485792"/>
                    <a:pt x="606287" y="3177679"/>
                  </a:cubicBezTo>
                </a:path>
              </a:pathLst>
            </a:custGeom>
            <a:ln w="19050" cap="flat" cmpd="sng" algn="ctr">
              <a:solidFill>
                <a:schemeClr val="accent5"/>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DF831C3E-34AC-5BAA-C525-CDC9B69C812F}"/>
                </a:ext>
              </a:extLst>
            </p:cNvPr>
            <p:cNvSpPr/>
            <p:nvPr/>
          </p:nvSpPr>
          <p:spPr>
            <a:xfrm>
              <a:off x="9298435" y="1927583"/>
              <a:ext cx="653396" cy="3353882"/>
            </a:xfrm>
            <a:custGeom>
              <a:avLst/>
              <a:gdLst>
                <a:gd name="connsiteX0" fmla="*/ 0 w 606287"/>
                <a:gd name="connsiteY0" fmla="*/ 136305 h 3566163"/>
                <a:gd name="connsiteX1" fmla="*/ 218661 w 606287"/>
                <a:gd name="connsiteY1" fmla="*/ 374844 h 3566163"/>
                <a:gd name="connsiteX2" fmla="*/ 437321 w 606287"/>
                <a:gd name="connsiteY2" fmla="*/ 3326766 h 3566163"/>
                <a:gd name="connsiteX3" fmla="*/ 606287 w 606287"/>
                <a:gd name="connsiteY3" fmla="*/ 3177679 h 3566163"/>
              </a:gdLst>
              <a:ahLst/>
              <a:cxnLst>
                <a:cxn ang="0">
                  <a:pos x="connsiteX0" y="connsiteY0"/>
                </a:cxn>
                <a:cxn ang="0">
                  <a:pos x="connsiteX1" y="connsiteY1"/>
                </a:cxn>
                <a:cxn ang="0">
                  <a:pos x="connsiteX2" y="connsiteY2"/>
                </a:cxn>
                <a:cxn ang="0">
                  <a:pos x="connsiteX3" y="connsiteY3"/>
                </a:cxn>
              </a:cxnLst>
              <a:rect l="l" t="t" r="r" b="b"/>
              <a:pathLst>
                <a:path w="606287" h="3566163">
                  <a:moveTo>
                    <a:pt x="0" y="136305"/>
                  </a:moveTo>
                  <a:cubicBezTo>
                    <a:pt x="72887" y="-10297"/>
                    <a:pt x="145774" y="-156899"/>
                    <a:pt x="218661" y="374844"/>
                  </a:cubicBezTo>
                  <a:cubicBezTo>
                    <a:pt x="291548" y="906587"/>
                    <a:pt x="372717" y="2859627"/>
                    <a:pt x="437321" y="3326766"/>
                  </a:cubicBezTo>
                  <a:cubicBezTo>
                    <a:pt x="501925" y="3793905"/>
                    <a:pt x="554106" y="3485792"/>
                    <a:pt x="606287" y="3177679"/>
                  </a:cubicBezTo>
                </a:path>
              </a:pathLst>
            </a:custGeom>
            <a:ln w="19050" cap="flat" cmpd="sng" algn="ctr">
              <a:solidFill>
                <a:schemeClr val="accent5"/>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8CDEB848-A74C-73BB-D0D4-4695F00C0DB9}"/>
                </a:ext>
              </a:extLst>
            </p:cNvPr>
            <p:cNvSpPr/>
            <p:nvPr/>
          </p:nvSpPr>
          <p:spPr>
            <a:xfrm>
              <a:off x="9893099" y="1916832"/>
              <a:ext cx="653396" cy="3353882"/>
            </a:xfrm>
            <a:custGeom>
              <a:avLst/>
              <a:gdLst>
                <a:gd name="connsiteX0" fmla="*/ 0 w 606287"/>
                <a:gd name="connsiteY0" fmla="*/ 136305 h 3566163"/>
                <a:gd name="connsiteX1" fmla="*/ 218661 w 606287"/>
                <a:gd name="connsiteY1" fmla="*/ 374844 h 3566163"/>
                <a:gd name="connsiteX2" fmla="*/ 437321 w 606287"/>
                <a:gd name="connsiteY2" fmla="*/ 3326766 h 3566163"/>
                <a:gd name="connsiteX3" fmla="*/ 606287 w 606287"/>
                <a:gd name="connsiteY3" fmla="*/ 3177679 h 3566163"/>
              </a:gdLst>
              <a:ahLst/>
              <a:cxnLst>
                <a:cxn ang="0">
                  <a:pos x="connsiteX0" y="connsiteY0"/>
                </a:cxn>
                <a:cxn ang="0">
                  <a:pos x="connsiteX1" y="connsiteY1"/>
                </a:cxn>
                <a:cxn ang="0">
                  <a:pos x="connsiteX2" y="connsiteY2"/>
                </a:cxn>
                <a:cxn ang="0">
                  <a:pos x="connsiteX3" y="connsiteY3"/>
                </a:cxn>
              </a:cxnLst>
              <a:rect l="l" t="t" r="r" b="b"/>
              <a:pathLst>
                <a:path w="606287" h="3566163">
                  <a:moveTo>
                    <a:pt x="0" y="136305"/>
                  </a:moveTo>
                  <a:cubicBezTo>
                    <a:pt x="72887" y="-10297"/>
                    <a:pt x="145774" y="-156899"/>
                    <a:pt x="218661" y="374844"/>
                  </a:cubicBezTo>
                  <a:cubicBezTo>
                    <a:pt x="291548" y="906587"/>
                    <a:pt x="372717" y="2859627"/>
                    <a:pt x="437321" y="3326766"/>
                  </a:cubicBezTo>
                  <a:cubicBezTo>
                    <a:pt x="501925" y="3793905"/>
                    <a:pt x="554106" y="3485792"/>
                    <a:pt x="606287" y="3177679"/>
                  </a:cubicBezTo>
                </a:path>
              </a:pathLst>
            </a:custGeom>
            <a:ln w="19050" cap="flat" cmpd="sng" algn="ctr">
              <a:solidFill>
                <a:schemeClr val="accent5"/>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F718A9F9-6BAF-A4EF-B5D9-02BDC6CCB9B3}"/>
                </a:ext>
              </a:extLst>
            </p:cNvPr>
            <p:cNvSpPr/>
            <p:nvPr/>
          </p:nvSpPr>
          <p:spPr>
            <a:xfrm>
              <a:off x="7668176" y="3050125"/>
              <a:ext cx="3213902" cy="946800"/>
            </a:xfrm>
            <a:prstGeom prst="roundRect">
              <a:avLst/>
            </a:prstGeom>
            <a:solidFill>
              <a:srgbClr val="FFC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sz="1600" dirty="0"/>
                <a:t>LSTM Decoder</a:t>
              </a:r>
              <a:endParaRPr lang="zh-CN" altLang="en-US" sz="1600" dirty="0"/>
            </a:p>
          </p:txBody>
        </p:sp>
        <p:cxnSp>
          <p:nvCxnSpPr>
            <p:cNvPr id="213" name="直接箭头连接符 212">
              <a:extLst>
                <a:ext uri="{FF2B5EF4-FFF2-40B4-BE49-F238E27FC236}">
                  <a16:creationId xmlns:a16="http://schemas.microsoft.com/office/drawing/2014/main" id="{F3AA7429-7FB9-410F-48BC-2AC5B5E41A21}"/>
                </a:ext>
              </a:extLst>
            </p:cNvPr>
            <p:cNvCxnSpPr>
              <a:cxnSpLocks/>
              <a:stCxn id="11" idx="0"/>
            </p:cNvCxnSpPr>
            <p:nvPr/>
          </p:nvCxnSpPr>
          <p:spPr>
            <a:xfrm flipH="1" flipV="1">
              <a:off x="8166528" y="3996925"/>
              <a:ext cx="8795" cy="3619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6" name="直接箭头连接符 215">
              <a:extLst>
                <a:ext uri="{FF2B5EF4-FFF2-40B4-BE49-F238E27FC236}">
                  <a16:creationId xmlns:a16="http://schemas.microsoft.com/office/drawing/2014/main" id="{F7C29D20-82C6-3072-2AB4-8C7E825F3E27}"/>
                </a:ext>
              </a:extLst>
            </p:cNvPr>
            <p:cNvCxnSpPr>
              <a:cxnSpLocks/>
            </p:cNvCxnSpPr>
            <p:nvPr/>
          </p:nvCxnSpPr>
          <p:spPr>
            <a:xfrm flipH="1" flipV="1">
              <a:off x="8721356" y="4003592"/>
              <a:ext cx="8795" cy="3619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7" name="直接箭头连接符 216">
              <a:extLst>
                <a:ext uri="{FF2B5EF4-FFF2-40B4-BE49-F238E27FC236}">
                  <a16:creationId xmlns:a16="http://schemas.microsoft.com/office/drawing/2014/main" id="{E3CDEC11-0672-5ED3-CDA9-47AB358E79E7}"/>
                </a:ext>
              </a:extLst>
            </p:cNvPr>
            <p:cNvCxnSpPr>
              <a:cxnSpLocks/>
            </p:cNvCxnSpPr>
            <p:nvPr/>
          </p:nvCxnSpPr>
          <p:spPr>
            <a:xfrm flipH="1" flipV="1">
              <a:off x="9350641" y="4004544"/>
              <a:ext cx="8795" cy="3619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8" name="直接箭头连接符 217">
              <a:extLst>
                <a:ext uri="{FF2B5EF4-FFF2-40B4-BE49-F238E27FC236}">
                  <a16:creationId xmlns:a16="http://schemas.microsoft.com/office/drawing/2014/main" id="{B3548CBB-27D8-CC22-7300-E8A2A1DC942E}"/>
                </a:ext>
              </a:extLst>
            </p:cNvPr>
            <p:cNvCxnSpPr>
              <a:cxnSpLocks/>
            </p:cNvCxnSpPr>
            <p:nvPr/>
          </p:nvCxnSpPr>
          <p:spPr>
            <a:xfrm flipH="1" flipV="1">
              <a:off x="9919542" y="4006497"/>
              <a:ext cx="8795" cy="3619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9" name="直接箭头连接符 218">
              <a:extLst>
                <a:ext uri="{FF2B5EF4-FFF2-40B4-BE49-F238E27FC236}">
                  <a16:creationId xmlns:a16="http://schemas.microsoft.com/office/drawing/2014/main" id="{65BD3E9A-2ACE-FFEF-1B4F-C1F49BBB2062}"/>
                </a:ext>
              </a:extLst>
            </p:cNvPr>
            <p:cNvCxnSpPr>
              <a:cxnSpLocks/>
            </p:cNvCxnSpPr>
            <p:nvPr/>
          </p:nvCxnSpPr>
          <p:spPr>
            <a:xfrm flipH="1" flipV="1">
              <a:off x="10558415" y="3992676"/>
              <a:ext cx="8795" cy="3619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0" name="直接箭头连接符 219">
              <a:extLst>
                <a:ext uri="{FF2B5EF4-FFF2-40B4-BE49-F238E27FC236}">
                  <a16:creationId xmlns:a16="http://schemas.microsoft.com/office/drawing/2014/main" id="{BF53B0CD-8919-2999-F967-E8EFF15CF5D2}"/>
                </a:ext>
              </a:extLst>
            </p:cNvPr>
            <p:cNvCxnSpPr>
              <a:cxnSpLocks/>
              <a:endCxn id="119" idx="2"/>
            </p:cNvCxnSpPr>
            <p:nvPr/>
          </p:nvCxnSpPr>
          <p:spPr>
            <a:xfrm flipV="1">
              <a:off x="8175323" y="2775595"/>
              <a:ext cx="0" cy="2745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3" name="直接箭头连接符 222">
              <a:extLst>
                <a:ext uri="{FF2B5EF4-FFF2-40B4-BE49-F238E27FC236}">
                  <a16:creationId xmlns:a16="http://schemas.microsoft.com/office/drawing/2014/main" id="{E1C95A5A-287E-FF4C-540D-2DD08090F736}"/>
                </a:ext>
              </a:extLst>
            </p:cNvPr>
            <p:cNvCxnSpPr>
              <a:cxnSpLocks/>
            </p:cNvCxnSpPr>
            <p:nvPr/>
          </p:nvCxnSpPr>
          <p:spPr>
            <a:xfrm flipV="1">
              <a:off x="8751505" y="2788395"/>
              <a:ext cx="0" cy="2745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4" name="直接箭头连接符 223">
              <a:extLst>
                <a:ext uri="{FF2B5EF4-FFF2-40B4-BE49-F238E27FC236}">
                  <a16:creationId xmlns:a16="http://schemas.microsoft.com/office/drawing/2014/main" id="{73ADA51F-6627-0E74-A89C-B8A387202242}"/>
                </a:ext>
              </a:extLst>
            </p:cNvPr>
            <p:cNvCxnSpPr>
              <a:cxnSpLocks/>
            </p:cNvCxnSpPr>
            <p:nvPr/>
          </p:nvCxnSpPr>
          <p:spPr>
            <a:xfrm flipV="1">
              <a:off x="9359436" y="2781266"/>
              <a:ext cx="0" cy="2745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5" name="直接箭头连接符 224">
              <a:extLst>
                <a:ext uri="{FF2B5EF4-FFF2-40B4-BE49-F238E27FC236}">
                  <a16:creationId xmlns:a16="http://schemas.microsoft.com/office/drawing/2014/main" id="{79E1B5FC-556C-54D5-3C17-044E81C4E6B0}"/>
                </a:ext>
              </a:extLst>
            </p:cNvPr>
            <p:cNvCxnSpPr>
              <a:cxnSpLocks/>
            </p:cNvCxnSpPr>
            <p:nvPr/>
          </p:nvCxnSpPr>
          <p:spPr>
            <a:xfrm flipV="1">
              <a:off x="9948555" y="2788395"/>
              <a:ext cx="0" cy="2745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6" name="直接箭头连接符 225">
              <a:extLst>
                <a:ext uri="{FF2B5EF4-FFF2-40B4-BE49-F238E27FC236}">
                  <a16:creationId xmlns:a16="http://schemas.microsoft.com/office/drawing/2014/main" id="{A643EF4B-E212-6B77-9A2D-EF954D450170}"/>
                </a:ext>
              </a:extLst>
            </p:cNvPr>
            <p:cNvCxnSpPr>
              <a:cxnSpLocks/>
            </p:cNvCxnSpPr>
            <p:nvPr/>
          </p:nvCxnSpPr>
          <p:spPr>
            <a:xfrm flipV="1">
              <a:off x="10567378" y="2781266"/>
              <a:ext cx="0" cy="2745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3" name="文本框 302">
              <a:extLst>
                <a:ext uri="{FF2B5EF4-FFF2-40B4-BE49-F238E27FC236}">
                  <a16:creationId xmlns:a16="http://schemas.microsoft.com/office/drawing/2014/main" id="{B7C1F870-FCCD-FED1-1F98-0CB237459F65}"/>
                </a:ext>
              </a:extLst>
            </p:cNvPr>
            <p:cNvSpPr txBox="1"/>
            <p:nvPr/>
          </p:nvSpPr>
          <p:spPr>
            <a:xfrm>
              <a:off x="6626036" y="2494731"/>
              <a:ext cx="1315843" cy="276999"/>
            </a:xfrm>
            <a:prstGeom prst="rect">
              <a:avLst/>
            </a:prstGeom>
            <a:noFill/>
          </p:spPr>
          <p:txBody>
            <a:bodyPr wrap="square" rtlCol="0">
              <a:spAutoFit/>
            </a:bodyPr>
            <a:lstStyle/>
            <a:p>
              <a:r>
                <a:rPr lang="en-US" altLang="zh-CN" sz="1200" b="1" dirty="0">
                  <a:latin typeface="思源黑体 CN Heavy" panose="020B0A00000000000000"/>
                  <a:ea typeface="思源黑体 CN Heavy" panose="020B0A00000000000000"/>
                </a:rPr>
                <a:t>Decoder Output:</a:t>
              </a:r>
              <a:endParaRPr lang="zh-CN" altLang="en-US" sz="1200" b="1" dirty="0">
                <a:latin typeface="思源黑体 CN Heavy" panose="020B0A00000000000000"/>
                <a:ea typeface="思源黑体 CN Heavy" panose="020B0A00000000000000"/>
              </a:endParaRPr>
            </a:p>
          </p:txBody>
        </p:sp>
        <p:sp>
          <p:nvSpPr>
            <p:cNvPr id="305" name="文本框 304">
              <a:extLst>
                <a:ext uri="{FF2B5EF4-FFF2-40B4-BE49-F238E27FC236}">
                  <a16:creationId xmlns:a16="http://schemas.microsoft.com/office/drawing/2014/main" id="{08C85BE5-E982-B1E7-0BC1-CDE6589A5CC5}"/>
                </a:ext>
              </a:extLst>
            </p:cNvPr>
            <p:cNvSpPr txBox="1"/>
            <p:nvPr/>
          </p:nvSpPr>
          <p:spPr>
            <a:xfrm>
              <a:off x="6744072" y="4358473"/>
              <a:ext cx="1315843" cy="276999"/>
            </a:xfrm>
            <a:prstGeom prst="rect">
              <a:avLst/>
            </a:prstGeom>
            <a:noFill/>
          </p:spPr>
          <p:txBody>
            <a:bodyPr wrap="square" rtlCol="0">
              <a:spAutoFit/>
            </a:bodyPr>
            <a:lstStyle/>
            <a:p>
              <a:r>
                <a:rPr lang="en-US" altLang="zh-CN" sz="1200" b="1" dirty="0">
                  <a:latin typeface="思源黑体 CN Heavy" panose="020B0A00000000000000"/>
                  <a:ea typeface="思源黑体 CN Heavy" panose="020B0A00000000000000"/>
                </a:rPr>
                <a:t>Decoder Input:</a:t>
              </a:r>
              <a:endParaRPr lang="zh-CN" altLang="en-US" sz="1200" b="1" dirty="0">
                <a:latin typeface="思源黑体 CN Heavy" panose="020B0A00000000000000"/>
                <a:ea typeface="思源黑体 CN Heavy" panose="020B0A00000000000000"/>
              </a:endParaRPr>
            </a:p>
          </p:txBody>
        </p:sp>
        <p:sp>
          <p:nvSpPr>
            <p:cNvPr id="7" name="文本框 6">
              <a:extLst>
                <a:ext uri="{FF2B5EF4-FFF2-40B4-BE49-F238E27FC236}">
                  <a16:creationId xmlns:a16="http://schemas.microsoft.com/office/drawing/2014/main" id="{749E0CAF-A3B2-FF5D-B16A-0A2DE70E4A0A}"/>
                </a:ext>
              </a:extLst>
            </p:cNvPr>
            <p:cNvSpPr txBox="1"/>
            <p:nvPr/>
          </p:nvSpPr>
          <p:spPr>
            <a:xfrm>
              <a:off x="7043259" y="2084866"/>
              <a:ext cx="1060668" cy="276999"/>
            </a:xfrm>
            <a:prstGeom prst="rect">
              <a:avLst/>
            </a:prstGeom>
            <a:noFill/>
          </p:spPr>
          <p:txBody>
            <a:bodyPr wrap="square" rtlCol="0">
              <a:spAutoFit/>
            </a:bodyPr>
            <a:lstStyle/>
            <a:p>
              <a:r>
                <a:rPr lang="en-US" altLang="zh-CN" sz="1200" b="1" dirty="0">
                  <a:latin typeface="思源黑体 CN Heavy" panose="020B0A00000000000000"/>
                  <a:ea typeface="思源黑体 CN Heavy" panose="020B0A00000000000000"/>
                </a:rPr>
                <a:t>Id2Token:</a:t>
              </a:r>
              <a:r>
                <a:rPr lang="zh-CN" altLang="en-US" sz="1200" b="1" dirty="0">
                  <a:latin typeface="思源黑体 CN Heavy" panose="020B0A00000000000000"/>
                  <a:ea typeface="思源黑体 CN Heavy" panose="020B0A00000000000000"/>
                </a:rPr>
                <a:t> </a:t>
              </a:r>
              <a:endParaRPr lang="en-US" altLang="zh-CN" sz="1200" b="1" dirty="0">
                <a:latin typeface="思源黑体 CN Heavy" panose="020B0A00000000000000"/>
                <a:ea typeface="思源黑体 CN Heavy" panose="020B0A00000000000000"/>
              </a:endParaRPr>
            </a:p>
          </p:txBody>
        </p:sp>
        <p:sp>
          <p:nvSpPr>
            <p:cNvPr id="8" name="文本框 7">
              <a:extLst>
                <a:ext uri="{FF2B5EF4-FFF2-40B4-BE49-F238E27FC236}">
                  <a16:creationId xmlns:a16="http://schemas.microsoft.com/office/drawing/2014/main" id="{9268D481-B189-9B6C-21C7-ED1C1AA50D02}"/>
                </a:ext>
              </a:extLst>
            </p:cNvPr>
            <p:cNvSpPr txBox="1"/>
            <p:nvPr/>
          </p:nvSpPr>
          <p:spPr>
            <a:xfrm>
              <a:off x="7815028" y="2095288"/>
              <a:ext cx="883646" cy="261610"/>
            </a:xfrm>
            <a:prstGeom prst="rect">
              <a:avLst/>
            </a:prstGeom>
            <a:noFill/>
          </p:spPr>
          <p:txBody>
            <a:bodyPr wrap="square" rtlCol="0">
              <a:spAutoFit/>
            </a:bodyPr>
            <a:lstStyle/>
            <a:p>
              <a:r>
                <a:rPr lang="en-US" altLang="zh-CN" sz="1200" b="1" dirty="0">
                  <a:latin typeface="思源黑体 CN Heavy" panose="020B0A00000000000000"/>
                  <a:ea typeface="思源黑体 CN Heavy" panose="020B0A00000000000000"/>
                </a:rPr>
                <a:t>&lt;SOS&gt;</a:t>
              </a:r>
              <a:endParaRPr lang="zh-CN" altLang="en-US" sz="1200" b="1" dirty="0">
                <a:latin typeface="思源黑体 CN Heavy" panose="020B0A00000000000000"/>
                <a:ea typeface="思源黑体 CN Heavy" panose="020B0A00000000000000"/>
              </a:endParaRPr>
            </a:p>
          </p:txBody>
        </p:sp>
        <p:sp>
          <p:nvSpPr>
            <p:cNvPr id="12" name="文本框 11">
              <a:extLst>
                <a:ext uri="{FF2B5EF4-FFF2-40B4-BE49-F238E27FC236}">
                  <a16:creationId xmlns:a16="http://schemas.microsoft.com/office/drawing/2014/main" id="{52048B97-A76F-B851-BB46-D692A434D217}"/>
                </a:ext>
              </a:extLst>
            </p:cNvPr>
            <p:cNvSpPr txBox="1"/>
            <p:nvPr/>
          </p:nvSpPr>
          <p:spPr>
            <a:xfrm>
              <a:off x="8571374" y="2095288"/>
              <a:ext cx="381053" cy="261610"/>
            </a:xfrm>
            <a:prstGeom prst="rect">
              <a:avLst/>
            </a:prstGeom>
            <a:noFill/>
          </p:spPr>
          <p:txBody>
            <a:bodyPr wrap="square" rtlCol="0">
              <a:spAutoFit/>
            </a:bodyPr>
            <a:lstStyle/>
            <a:p>
              <a:r>
                <a:rPr lang="en-US" altLang="zh-CN" sz="1200" b="1" dirty="0">
                  <a:latin typeface="思源黑体 CN Heavy" panose="020B0A00000000000000"/>
                  <a:ea typeface="思源黑体 CN Heavy" panose="020B0A00000000000000"/>
                </a:rPr>
                <a:t>O</a:t>
              </a:r>
            </a:p>
          </p:txBody>
        </p:sp>
        <p:sp>
          <p:nvSpPr>
            <p:cNvPr id="18" name="文本框 17">
              <a:extLst>
                <a:ext uri="{FF2B5EF4-FFF2-40B4-BE49-F238E27FC236}">
                  <a16:creationId xmlns:a16="http://schemas.microsoft.com/office/drawing/2014/main" id="{414BB7A8-CDA7-D9B4-510F-48F979D412C8}"/>
                </a:ext>
              </a:extLst>
            </p:cNvPr>
            <p:cNvSpPr txBox="1"/>
            <p:nvPr/>
          </p:nvSpPr>
          <p:spPr>
            <a:xfrm>
              <a:off x="9053334" y="2108910"/>
              <a:ext cx="701663" cy="261610"/>
            </a:xfrm>
            <a:prstGeom prst="rect">
              <a:avLst/>
            </a:prstGeom>
            <a:noFill/>
          </p:spPr>
          <p:txBody>
            <a:bodyPr wrap="square" rtlCol="0">
              <a:spAutoFit/>
            </a:bodyPr>
            <a:lstStyle/>
            <a:p>
              <a:r>
                <a:rPr lang="en-US" altLang="zh-CN" sz="1200" b="1" dirty="0">
                  <a:latin typeface="思源黑体 CN Heavy" panose="020B0A00000000000000"/>
                  <a:ea typeface="思源黑体 CN Heavy" panose="020B0A00000000000000"/>
                </a:rPr>
                <a:t>B-LOC</a:t>
              </a:r>
              <a:endParaRPr lang="zh-CN" altLang="en-US" sz="1200" b="1" dirty="0">
                <a:latin typeface="思源黑体 CN Heavy" panose="020B0A00000000000000"/>
                <a:ea typeface="思源黑体 CN Heavy" panose="020B0A00000000000000"/>
              </a:endParaRPr>
            </a:p>
          </p:txBody>
        </p:sp>
        <p:sp>
          <p:nvSpPr>
            <p:cNvPr id="20" name="文本框 19">
              <a:extLst>
                <a:ext uri="{FF2B5EF4-FFF2-40B4-BE49-F238E27FC236}">
                  <a16:creationId xmlns:a16="http://schemas.microsoft.com/office/drawing/2014/main" id="{9034A0D3-DDDA-101B-830F-575F953E5E63}"/>
                </a:ext>
              </a:extLst>
            </p:cNvPr>
            <p:cNvSpPr txBox="1"/>
            <p:nvPr/>
          </p:nvSpPr>
          <p:spPr>
            <a:xfrm>
              <a:off x="9658178" y="2095288"/>
              <a:ext cx="750985" cy="261610"/>
            </a:xfrm>
            <a:prstGeom prst="rect">
              <a:avLst/>
            </a:prstGeom>
            <a:noFill/>
          </p:spPr>
          <p:txBody>
            <a:bodyPr wrap="square" rtlCol="0">
              <a:spAutoFit/>
            </a:bodyPr>
            <a:lstStyle/>
            <a:p>
              <a:r>
                <a:rPr lang="en-US" altLang="zh-CN" sz="1200" b="1" dirty="0">
                  <a:latin typeface="思源黑体 CN Heavy" panose="020B0A00000000000000"/>
                  <a:ea typeface="思源黑体 CN Heavy" panose="020B0A00000000000000"/>
                </a:rPr>
                <a:t>I-LOC</a:t>
              </a:r>
              <a:endParaRPr lang="zh-CN" altLang="en-US" sz="1200" b="1" dirty="0">
                <a:latin typeface="思源黑体 CN Heavy" panose="020B0A00000000000000"/>
                <a:ea typeface="思源黑体 CN Heavy" panose="020B0A00000000000000"/>
              </a:endParaRPr>
            </a:p>
          </p:txBody>
        </p:sp>
        <p:sp>
          <p:nvSpPr>
            <p:cNvPr id="22" name="文本框 21">
              <a:extLst>
                <a:ext uri="{FF2B5EF4-FFF2-40B4-BE49-F238E27FC236}">
                  <a16:creationId xmlns:a16="http://schemas.microsoft.com/office/drawing/2014/main" id="{4A927F5F-8F53-719A-74E0-6ECE717BA997}"/>
                </a:ext>
              </a:extLst>
            </p:cNvPr>
            <p:cNvSpPr txBox="1"/>
            <p:nvPr/>
          </p:nvSpPr>
          <p:spPr>
            <a:xfrm>
              <a:off x="10320243" y="2095288"/>
              <a:ext cx="883646" cy="261610"/>
            </a:xfrm>
            <a:prstGeom prst="rect">
              <a:avLst/>
            </a:prstGeom>
            <a:noFill/>
          </p:spPr>
          <p:txBody>
            <a:bodyPr wrap="square" rtlCol="0">
              <a:spAutoFit/>
            </a:bodyPr>
            <a:lstStyle/>
            <a:p>
              <a:r>
                <a:rPr lang="en-US" altLang="zh-CN" sz="1200" b="1" dirty="0">
                  <a:latin typeface="思源黑体 CN Heavy" panose="020B0A00000000000000"/>
                  <a:ea typeface="思源黑体 CN Heavy" panose="020B0A00000000000000"/>
                </a:rPr>
                <a:t>&lt;EOS&gt;</a:t>
              </a:r>
              <a:endParaRPr lang="zh-CN" altLang="en-US" sz="1200" b="1" dirty="0">
                <a:latin typeface="思源黑体 CN Heavy" panose="020B0A00000000000000"/>
                <a:ea typeface="思源黑体 CN Heavy" panose="020B0A00000000000000"/>
              </a:endParaRPr>
            </a:p>
          </p:txBody>
        </p:sp>
      </p:grpSp>
      <p:sp>
        <p:nvSpPr>
          <p:cNvPr id="30" name="文本框 29">
            <a:extLst>
              <a:ext uri="{FF2B5EF4-FFF2-40B4-BE49-F238E27FC236}">
                <a16:creationId xmlns:a16="http://schemas.microsoft.com/office/drawing/2014/main" id="{F31A01D7-E345-9596-61F9-E0EDE8A3108C}"/>
              </a:ext>
            </a:extLst>
          </p:cNvPr>
          <p:cNvSpPr txBox="1"/>
          <p:nvPr/>
        </p:nvSpPr>
        <p:spPr>
          <a:xfrm>
            <a:off x="299118" y="896431"/>
            <a:ext cx="3409957" cy="40011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000" b="1" dirty="0">
                <a:ln w="22225">
                  <a:solidFill>
                    <a:schemeClr val="accent2"/>
                  </a:solidFill>
                  <a:prstDash val="solid"/>
                </a:ln>
                <a:solidFill>
                  <a:srgbClr val="FFC000"/>
                </a:solidFill>
                <a:latin typeface="+mj-ea"/>
                <a:ea typeface="+mj-ea"/>
              </a:rPr>
              <a:t>DECODER</a:t>
            </a:r>
          </a:p>
        </p:txBody>
      </p:sp>
      <p:sp>
        <p:nvSpPr>
          <p:cNvPr id="2" name="文本框 1">
            <a:extLst>
              <a:ext uri="{FF2B5EF4-FFF2-40B4-BE49-F238E27FC236}">
                <a16:creationId xmlns:a16="http://schemas.microsoft.com/office/drawing/2014/main" id="{B533BF28-8E87-CE8A-4C0E-DBB47BF4E2E5}"/>
              </a:ext>
            </a:extLst>
          </p:cNvPr>
          <p:cNvSpPr txBox="1"/>
          <p:nvPr/>
        </p:nvSpPr>
        <p:spPr>
          <a:xfrm>
            <a:off x="369928" y="1404065"/>
            <a:ext cx="4501936" cy="646331"/>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Decoder</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侧采用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LSTM+Attention</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实现，根据</a:t>
            </a:r>
            <a:r>
              <a:rPr lang="en-US" altLang="zh-CN" dirty="0">
                <a:latin typeface="Times New Roman" panose="02020603050405020304" pitchFamily="18" charset="0"/>
                <a:ea typeface="楷体" panose="02010609060101010101" pitchFamily="49" charset="-122"/>
                <a:cs typeface="Times New Roman" panose="02020603050405020304" pitchFamily="18" charset="0"/>
              </a:rPr>
              <a:t>Encoder</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的编码结果逐步生成目标</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BIO</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序列。</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2D6F5E9-6D96-7517-1D10-45EC3F50FA03}"/>
                  </a:ext>
                </a:extLst>
              </p:cNvPr>
              <p:cNvSpPr txBox="1"/>
              <p:nvPr/>
            </p:nvSpPr>
            <p:spPr>
              <a:xfrm>
                <a:off x="348092" y="2088414"/>
                <a:ext cx="5027828" cy="4207049"/>
              </a:xfrm>
              <a:prstGeom prst="rect">
                <a:avLst/>
              </a:prstGeom>
              <a:noFill/>
            </p:spPr>
            <p:txBody>
              <a:bodyPr wrap="square" rtlCol="0">
                <a:spAutoFit/>
              </a:bodyPr>
              <a:lstStyle/>
              <a:p>
                <a:pPr>
                  <a:lnSpc>
                    <a:spcPct val="150000"/>
                  </a:lnSpc>
                </a:pPr>
                <a:r>
                  <a:rPr lang="en-US" altLang="zh-CN" sz="1500" dirty="0"/>
                  <a:t>Decoder</a:t>
                </a:r>
                <a:r>
                  <a:rPr lang="zh-CN" altLang="en-US" sz="1500" dirty="0"/>
                  <a:t>按时间步从</a:t>
                </a:r>
                <a:r>
                  <a:rPr lang="en-US" altLang="zh-CN" sz="1500" dirty="0"/>
                  <a:t>1</a:t>
                </a:r>
                <a:r>
                  <a:rPr lang="zh-CN" altLang="en-US" sz="1500" dirty="0"/>
                  <a:t>到</a:t>
                </a:r>
                <a14:m>
                  <m:oMath xmlns:m="http://schemas.openxmlformats.org/officeDocument/2006/math">
                    <m:r>
                      <a:rPr lang="en-US" altLang="zh-CN" sz="1500" i="1" dirty="0" smtClean="0">
                        <a:latin typeface="Cambria Math" panose="02040503050406030204" pitchFamily="18" charset="0"/>
                      </a:rPr>
                      <m:t>𝑇</m:t>
                    </m:r>
                  </m:oMath>
                </a14:m>
                <a:r>
                  <a:rPr lang="zh-CN" altLang="en-US" sz="1500" dirty="0"/>
                  <a:t>（序列长度）逐步生成</a:t>
                </a:r>
                <a:r>
                  <a:rPr lang="en-US" altLang="zh-CN" sz="1500" dirty="0"/>
                  <a:t>BIO</a:t>
                </a:r>
                <a:r>
                  <a:rPr lang="zh-CN" altLang="en-US" sz="1500" dirty="0"/>
                  <a:t>序列。</a:t>
                </a:r>
                <a:endParaRPr lang="en-US" altLang="zh-CN" sz="1500" dirty="0"/>
              </a:p>
              <a:p>
                <a:pPr>
                  <a:lnSpc>
                    <a:spcPct val="150000"/>
                  </a:lnSpc>
                </a:pPr>
                <a:r>
                  <a:rPr lang="zh-CN" altLang="en-US" sz="1500" dirty="0"/>
                  <a:t>在任意一个时间步</a:t>
                </a:r>
                <a14:m>
                  <m:oMath xmlns:m="http://schemas.openxmlformats.org/officeDocument/2006/math">
                    <m:r>
                      <a:rPr lang="en-US" altLang="zh-CN" sz="1500" i="1" kern="1200" smtClean="0">
                        <a:solidFill>
                          <a:srgbClr val="000000"/>
                        </a:solidFill>
                        <a:effectLst/>
                        <a:latin typeface="Cambria Math" panose="02040503050406030204" pitchFamily="18" charset="0"/>
                        <a:ea typeface="思源黑体 CN Regular" panose="020B0500000000000000"/>
                      </a:rPr>
                      <m:t>𝑡</m:t>
                    </m:r>
                    <m:r>
                      <a:rPr lang="zh-CN" altLang="en-US" sz="1500" i="1">
                        <a:solidFill>
                          <a:srgbClr val="000000"/>
                        </a:solidFill>
                        <a:latin typeface="Cambria Math" panose="02040503050406030204" pitchFamily="18" charset="0"/>
                        <a:ea typeface="思源黑体 CN Regular" panose="020B0500000000000000"/>
                      </a:rPr>
                      <m:t>，</m:t>
                    </m:r>
                  </m:oMath>
                </a14:m>
                <a:endParaRPr lang="en-US" altLang="zh-CN" sz="1500" dirty="0"/>
              </a:p>
              <a:p>
                <a:pPr marL="285750" indent="-285750">
                  <a:lnSpc>
                    <a:spcPct val="150000"/>
                  </a:lnSpc>
                  <a:buFont typeface="Wingdings" panose="05000000000000000000" pitchFamily="2" charset="2"/>
                  <a:buChar char="l"/>
                </a:pPr>
                <a:r>
                  <a:rPr lang="en-US" altLang="zh-CN" sz="1500" b="1" dirty="0">
                    <a:solidFill>
                      <a:srgbClr val="F19658"/>
                    </a:solidFill>
                  </a:rPr>
                  <a:t>STEP1</a:t>
                </a:r>
                <a:r>
                  <a:rPr lang="zh-CN" altLang="en-US" sz="1500" b="1" dirty="0">
                    <a:solidFill>
                      <a:srgbClr val="F19658"/>
                    </a:solidFill>
                  </a:rPr>
                  <a:t>：</a:t>
                </a:r>
                <a:r>
                  <a:rPr lang="en-US" altLang="zh-CN" sz="1500" b="1" dirty="0">
                    <a:solidFill>
                      <a:srgbClr val="F19658"/>
                    </a:solidFill>
                  </a:rPr>
                  <a:t>Attention Query</a:t>
                </a:r>
              </a:p>
              <a:p>
                <a:pPr marL="288000">
                  <a:lnSpc>
                    <a:spcPct val="150000"/>
                  </a:lnSpc>
                </a:pPr>
                <a:r>
                  <a:rPr lang="zh-CN" altLang="en-US" sz="1500" dirty="0"/>
                  <a:t>以前一个时间步的隐状态</a:t>
                </a:r>
                <a14:m>
                  <m:oMath xmlns:m="http://schemas.openxmlformats.org/officeDocument/2006/math">
                    <m:r>
                      <a:rPr lang="en-US" altLang="zh-CN" sz="1500" b="0" i="1" smtClean="0">
                        <a:latin typeface="Cambria Math" panose="02040503050406030204" pitchFamily="18" charset="0"/>
                      </a:rPr>
                      <m:t>h𝑖𝑑𝑑𝑒</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𝑛</m:t>
                        </m:r>
                      </m:e>
                      <m:sub>
                        <m:r>
                          <a:rPr lang="en-US" altLang="zh-CN" sz="1500" b="0" i="1" smtClean="0">
                            <a:latin typeface="Cambria Math" panose="02040503050406030204" pitchFamily="18" charset="0"/>
                          </a:rPr>
                          <m:t>𝑡</m:t>
                        </m:r>
                        <m:r>
                          <a:rPr lang="en-US" altLang="zh-CN" sz="1500" b="0" i="1" smtClean="0">
                            <a:latin typeface="Cambria Math" panose="02040503050406030204" pitchFamily="18" charset="0"/>
                          </a:rPr>
                          <m:t>−1</m:t>
                        </m:r>
                      </m:sub>
                    </m:sSub>
                  </m:oMath>
                </a14:m>
                <a:r>
                  <a:rPr lang="zh-CN" altLang="en-US" sz="1500" dirty="0"/>
                  <a:t>为查询</a:t>
                </a:r>
                <a:r>
                  <a:rPr lang="en-US" altLang="zh-CN" sz="1500" dirty="0"/>
                  <a:t>Query, Encoder</a:t>
                </a:r>
                <a:r>
                  <a:rPr lang="zh-CN" altLang="en-US" sz="1500" dirty="0"/>
                  <a:t>的输出</a:t>
                </a:r>
                <a14:m>
                  <m:oMath xmlns:m="http://schemas.openxmlformats.org/officeDocument/2006/math">
                    <m:r>
                      <a:rPr lang="en-US" altLang="zh-CN" sz="1500" b="0" i="1" smtClean="0">
                        <a:latin typeface="Cambria Math" panose="02040503050406030204" pitchFamily="18" charset="0"/>
                      </a:rPr>
                      <m:t>𝑒𝑛</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𝑐</m:t>
                        </m:r>
                      </m:e>
                      <m:sub>
                        <m:r>
                          <a:rPr lang="en-US" altLang="zh-CN" sz="1500" b="0" i="1" smtClean="0">
                            <a:latin typeface="Cambria Math" panose="02040503050406030204" pitchFamily="18" charset="0"/>
                          </a:rPr>
                          <m:t>𝑜𝑢𝑡</m:t>
                        </m:r>
                      </m:sub>
                    </m:sSub>
                    <m:r>
                      <a:rPr lang="zh-CN" altLang="en-US" sz="1500" i="1">
                        <a:latin typeface="Cambria Math" panose="02040503050406030204" pitchFamily="18" charset="0"/>
                      </a:rPr>
                      <m:t>为</m:t>
                    </m:r>
                  </m:oMath>
                </a14:m>
                <a:r>
                  <a:rPr lang="zh-CN" altLang="en-US" sz="1500" dirty="0"/>
                  <a:t>键</a:t>
                </a:r>
                <a:r>
                  <a:rPr lang="en-US" altLang="zh-CN" sz="1500" dirty="0"/>
                  <a:t>Key</a:t>
                </a:r>
                <a:r>
                  <a:rPr lang="zh-CN" altLang="en-US" sz="1500" dirty="0"/>
                  <a:t>和值</a:t>
                </a:r>
                <a:r>
                  <a:rPr lang="en-US" altLang="zh-CN" sz="1500" dirty="0"/>
                  <a:t>Value, </a:t>
                </a:r>
                <a:r>
                  <a:rPr lang="zh-CN" altLang="en-US" sz="1500" dirty="0"/>
                  <a:t>输入</a:t>
                </a:r>
                <a:r>
                  <a:rPr lang="en-US" altLang="zh-CN" sz="1500" dirty="0"/>
                  <a:t>Attention</a:t>
                </a:r>
                <a:r>
                  <a:rPr lang="zh-CN" altLang="en-US" sz="1500" dirty="0"/>
                  <a:t>单元，得到输入句子在当前位置的上下文表示</a:t>
                </a:r>
                <a14:m>
                  <m:oMath xmlns:m="http://schemas.openxmlformats.org/officeDocument/2006/math">
                    <m:r>
                      <a:rPr lang="en-US" altLang="zh-CN" sz="1500" b="0" i="1" smtClean="0">
                        <a:latin typeface="Cambria Math" panose="02040503050406030204" pitchFamily="18" charset="0"/>
                      </a:rPr>
                      <m:t>𝑎𝑡𝑡</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𝑛</m:t>
                        </m:r>
                      </m:e>
                      <m:sub>
                        <m:r>
                          <a:rPr lang="en-US" altLang="zh-CN" sz="1500" b="0" i="1" smtClean="0">
                            <a:latin typeface="Cambria Math" panose="02040503050406030204" pitchFamily="18" charset="0"/>
                          </a:rPr>
                          <m:t>𝑡</m:t>
                        </m:r>
                      </m:sub>
                    </m:sSub>
                    <m:r>
                      <a:rPr lang="en-US" altLang="zh-CN" sz="1500" b="0" i="0" smtClean="0">
                        <a:latin typeface="Cambria Math" panose="02040503050406030204" pitchFamily="18" charset="0"/>
                      </a:rPr>
                      <m:t>; </m:t>
                    </m:r>
                  </m:oMath>
                </a14:m>
                <a:endParaRPr lang="en-US" altLang="zh-CN" sz="1500" dirty="0"/>
              </a:p>
              <a:p>
                <a:pPr marL="288000">
                  <a:lnSpc>
                    <a:spcPct val="150000"/>
                  </a:lnSpc>
                </a:pPr>
                <a:endParaRPr lang="en-US" altLang="zh-CN" sz="1500" dirty="0"/>
              </a:p>
              <a:p>
                <a:pPr marL="288000" indent="-285750">
                  <a:lnSpc>
                    <a:spcPct val="150000"/>
                  </a:lnSpc>
                  <a:buFont typeface="Wingdings" panose="05000000000000000000" pitchFamily="2" charset="2"/>
                  <a:buChar char="l"/>
                </a:pPr>
                <a:r>
                  <a:rPr lang="en-US" altLang="zh-CN" sz="1500" b="1" dirty="0">
                    <a:solidFill>
                      <a:srgbClr val="F19658"/>
                    </a:solidFill>
                  </a:rPr>
                  <a:t>STEP2</a:t>
                </a:r>
                <a:r>
                  <a:rPr lang="zh-CN" altLang="en-US" sz="1500" b="1" dirty="0">
                    <a:solidFill>
                      <a:srgbClr val="F19658"/>
                    </a:solidFill>
                  </a:rPr>
                  <a:t>：</a:t>
                </a:r>
                <a:r>
                  <a:rPr lang="en-US" altLang="zh-CN" sz="1500" b="1" dirty="0">
                    <a:solidFill>
                      <a:srgbClr val="F19658"/>
                    </a:solidFill>
                  </a:rPr>
                  <a:t>LSTM Decoding</a:t>
                </a:r>
              </a:p>
              <a:p>
                <a:pPr marL="288000">
                  <a:lnSpc>
                    <a:spcPct val="150000"/>
                  </a:lnSpc>
                </a:pPr>
                <a:r>
                  <a:rPr lang="zh-CN" altLang="en-US" sz="1500" dirty="0"/>
                  <a:t>令</a:t>
                </a:r>
                <a14:m>
                  <m:oMath xmlns:m="http://schemas.openxmlformats.org/officeDocument/2006/math">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𝐼</m:t>
                        </m:r>
                      </m:e>
                      <m:sub>
                        <m:r>
                          <a:rPr lang="en-US" altLang="zh-CN" sz="1500" b="0" i="1" smtClean="0">
                            <a:latin typeface="Cambria Math" panose="02040503050406030204" pitchFamily="18" charset="0"/>
                          </a:rPr>
                          <m:t>𝑡</m:t>
                        </m:r>
                      </m:sub>
                    </m:sSub>
                    <m:r>
                      <a:rPr lang="en-US" altLang="zh-CN" sz="1500" b="0" i="1" smtClean="0">
                        <a:latin typeface="Cambria Math" panose="02040503050406030204" pitchFamily="18" charset="0"/>
                      </a:rPr>
                      <m:t>=</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𝑂</m:t>
                        </m:r>
                      </m:e>
                      <m:sub>
                        <m:r>
                          <a:rPr lang="en-US" altLang="zh-CN" sz="1500" b="0" i="1" smtClean="0">
                            <a:latin typeface="Cambria Math" panose="02040503050406030204" pitchFamily="18" charset="0"/>
                          </a:rPr>
                          <m:t>𝑡</m:t>
                        </m:r>
                        <m:r>
                          <a:rPr lang="en-US" altLang="zh-CN" sz="1500" b="0" i="1" smtClean="0">
                            <a:latin typeface="Cambria Math" panose="02040503050406030204" pitchFamily="18" charset="0"/>
                          </a:rPr>
                          <m:t>−1</m:t>
                        </m:r>
                      </m:sub>
                    </m:sSub>
                    <m:r>
                      <a:rPr lang="en-US" altLang="zh-CN" sz="1500" b="0" i="1" smtClean="0">
                        <a:latin typeface="Cambria Math" panose="02040503050406030204" pitchFamily="18" charset="0"/>
                      </a:rPr>
                      <m:t> </m:t>
                    </m:r>
                  </m:oMath>
                </a14:m>
                <a:r>
                  <a:rPr lang="zh-CN" altLang="en-US" sz="1500" dirty="0"/>
                  <a:t>（前一个时间步的输出），将其与</a:t>
                </a:r>
                <a14:m>
                  <m:oMath xmlns:m="http://schemas.openxmlformats.org/officeDocument/2006/math">
                    <m:r>
                      <a:rPr lang="en-US" altLang="zh-CN" sz="1500" i="1">
                        <a:latin typeface="Cambria Math" panose="02040503050406030204" pitchFamily="18" charset="0"/>
                      </a:rPr>
                      <m:t>𝑎𝑡𝑡</m:t>
                    </m:r>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𝑛</m:t>
                        </m:r>
                      </m:e>
                      <m:sub>
                        <m:r>
                          <a:rPr lang="en-US" altLang="zh-CN" sz="1500" i="1">
                            <a:latin typeface="Cambria Math" panose="02040503050406030204" pitchFamily="18" charset="0"/>
                          </a:rPr>
                          <m:t>𝑡</m:t>
                        </m:r>
                      </m:sub>
                    </m:sSub>
                  </m:oMath>
                </a14:m>
                <a:r>
                  <a:rPr lang="zh-CN" altLang="en-US" sz="1500" dirty="0"/>
                  <a:t>连接后作为当前时间步的输入</a:t>
                </a:r>
                <a14:m>
                  <m:oMath xmlns:m="http://schemas.openxmlformats.org/officeDocument/2006/math">
                    <m:d>
                      <m:dPr>
                        <m:begChr m:val="["/>
                        <m:endChr m:val="]"/>
                        <m:ctrlPr>
                          <a:rPr lang="en-US" altLang="zh-CN" sz="1500" b="0" i="1" smtClean="0">
                            <a:latin typeface="Cambria Math" panose="02040503050406030204" pitchFamily="18" charset="0"/>
                          </a:rPr>
                        </m:ctrlPr>
                      </m:dPr>
                      <m:e>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𝐼</m:t>
                            </m:r>
                          </m:e>
                          <m:sub>
                            <m:r>
                              <a:rPr lang="en-US" altLang="zh-CN" sz="1500" b="0" i="1" smtClean="0">
                                <a:latin typeface="Cambria Math" panose="02040503050406030204" pitchFamily="18" charset="0"/>
                              </a:rPr>
                              <m:t>𝑡</m:t>
                            </m:r>
                          </m:sub>
                        </m:sSub>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𝑎𝑡𝑡</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𝑛</m:t>
                            </m:r>
                          </m:e>
                          <m:sub>
                            <m:r>
                              <a:rPr lang="en-US" altLang="zh-CN" sz="1500" b="0" i="1" smtClean="0">
                                <a:latin typeface="Cambria Math" panose="02040503050406030204" pitchFamily="18" charset="0"/>
                              </a:rPr>
                              <m:t>𝑡</m:t>
                            </m:r>
                          </m:sub>
                        </m:sSub>
                      </m:e>
                    </m:d>
                    <m:r>
                      <a:rPr lang="en-US" altLang="zh-CN" sz="1500" b="0" i="0" smtClean="0">
                        <a:latin typeface="Cambria Math" panose="02040503050406030204" pitchFamily="18" charset="0"/>
                      </a:rPr>
                      <m:t>. </m:t>
                    </m:r>
                  </m:oMath>
                </a14:m>
                <a:r>
                  <a:rPr lang="zh-CN" altLang="en-US" sz="1500" dirty="0"/>
                  <a:t>经过</a:t>
                </a:r>
                <a:r>
                  <a:rPr lang="en-US" altLang="zh-CN" sz="1500" dirty="0"/>
                  <a:t>LSTM</a:t>
                </a:r>
                <a:r>
                  <a:rPr lang="zh-CN" altLang="en-US" sz="1500" dirty="0"/>
                  <a:t>后，得到时间步</a:t>
                </a:r>
                <a14:m>
                  <m:oMath xmlns:m="http://schemas.openxmlformats.org/officeDocument/2006/math">
                    <m:r>
                      <a:rPr lang="en-US" altLang="zh-CN" sz="1500" i="1" dirty="0" smtClean="0">
                        <a:latin typeface="Cambria Math" panose="02040503050406030204" pitchFamily="18" charset="0"/>
                      </a:rPr>
                      <m:t>𝑡</m:t>
                    </m:r>
                  </m:oMath>
                </a14:m>
                <a:r>
                  <a:rPr lang="zh-CN" altLang="en-US" sz="1500" dirty="0"/>
                  <a:t>的输出</a:t>
                </a:r>
                <a14:m>
                  <m:oMath xmlns:m="http://schemas.openxmlformats.org/officeDocument/2006/math">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𝑂</m:t>
                        </m:r>
                      </m:e>
                      <m:sub>
                        <m:r>
                          <a:rPr lang="en-US" altLang="zh-CN" sz="1500" b="0" i="1" smtClean="0">
                            <a:latin typeface="Cambria Math" panose="02040503050406030204" pitchFamily="18" charset="0"/>
                          </a:rPr>
                          <m:t>𝑡</m:t>
                        </m:r>
                      </m:sub>
                    </m:sSub>
                  </m:oMath>
                </a14:m>
                <a:r>
                  <a:rPr lang="en-US" altLang="zh-CN" sz="1500" dirty="0"/>
                  <a:t>, </a:t>
                </a:r>
                <a:r>
                  <a:rPr lang="zh-CN" altLang="en-US" sz="1500" dirty="0"/>
                  <a:t>及隐状态</a:t>
                </a:r>
                <a14:m>
                  <m:oMath xmlns:m="http://schemas.openxmlformats.org/officeDocument/2006/math">
                    <m:r>
                      <a:rPr lang="en-US" altLang="zh-CN" sz="1500" b="0" i="1" smtClean="0">
                        <a:latin typeface="Cambria Math" panose="02040503050406030204" pitchFamily="18" charset="0"/>
                      </a:rPr>
                      <m:t>h𝑖𝑑𝑑𝑒</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𝑛</m:t>
                        </m:r>
                      </m:e>
                      <m:sub>
                        <m:r>
                          <a:rPr lang="en-US" altLang="zh-CN" sz="1500" b="0" i="1" smtClean="0">
                            <a:latin typeface="Cambria Math" panose="02040503050406030204" pitchFamily="18" charset="0"/>
                          </a:rPr>
                          <m:t>𝑡</m:t>
                        </m:r>
                      </m:sub>
                    </m:sSub>
                    <m:r>
                      <a:rPr lang="zh-CN" altLang="en-US" sz="1500" i="1">
                        <a:latin typeface="Cambria Math" panose="02040503050406030204" pitchFamily="18" charset="0"/>
                      </a:rPr>
                      <m:t>和</m:t>
                    </m:r>
                    <m:r>
                      <a:rPr lang="zh-CN" altLang="en-US" sz="1500" i="1" smtClean="0">
                        <a:latin typeface="Cambria Math" panose="02040503050406030204" pitchFamily="18" charset="0"/>
                      </a:rPr>
                      <m:t>记忆</m:t>
                    </m:r>
                  </m:oMath>
                </a14:m>
                <a:r>
                  <a:rPr lang="zh-CN" altLang="en-US" sz="1500" dirty="0"/>
                  <a:t>元</a:t>
                </a:r>
                <a14:m>
                  <m:oMath xmlns:m="http://schemas.openxmlformats.org/officeDocument/2006/math">
                    <m:r>
                      <a:rPr lang="en-US" altLang="zh-CN" sz="1500" b="0" i="1" dirty="0" smtClean="0">
                        <a:latin typeface="Cambria Math" panose="02040503050406030204" pitchFamily="18" charset="0"/>
                      </a:rPr>
                      <m:t>𝑐𝑒𝑙</m:t>
                    </m:r>
                    <m:sSub>
                      <m:sSubPr>
                        <m:ctrlPr>
                          <a:rPr lang="en-US" altLang="zh-CN" sz="1500" b="0" i="1" dirty="0" smtClean="0">
                            <a:latin typeface="Cambria Math" panose="02040503050406030204" pitchFamily="18" charset="0"/>
                          </a:rPr>
                        </m:ctrlPr>
                      </m:sSubPr>
                      <m:e>
                        <m:r>
                          <a:rPr lang="en-US" altLang="zh-CN" sz="1500" b="0" i="1" dirty="0" smtClean="0">
                            <a:latin typeface="Cambria Math" panose="02040503050406030204" pitchFamily="18" charset="0"/>
                          </a:rPr>
                          <m:t>𝑙</m:t>
                        </m:r>
                      </m:e>
                      <m:sub>
                        <m:r>
                          <a:rPr lang="en-US" altLang="zh-CN" sz="1500" b="0" i="1" dirty="0" smtClean="0">
                            <a:latin typeface="Cambria Math" panose="02040503050406030204" pitchFamily="18" charset="0"/>
                          </a:rPr>
                          <m:t>𝑡</m:t>
                        </m:r>
                      </m:sub>
                    </m:sSub>
                  </m:oMath>
                </a14:m>
                <a:r>
                  <a:rPr lang="en-US" altLang="zh-CN" sz="1500" dirty="0"/>
                  <a:t>. </a:t>
                </a:r>
              </a:p>
            </p:txBody>
          </p:sp>
        </mc:Choice>
        <mc:Fallback xmlns="">
          <p:sp>
            <p:nvSpPr>
              <p:cNvPr id="14" name="文本框 13">
                <a:extLst>
                  <a:ext uri="{FF2B5EF4-FFF2-40B4-BE49-F238E27FC236}">
                    <a16:creationId xmlns:a16="http://schemas.microsoft.com/office/drawing/2014/main" id="{42D6F5E9-6D96-7517-1D10-45EC3F50FA03}"/>
                  </a:ext>
                </a:extLst>
              </p:cNvPr>
              <p:cNvSpPr txBox="1">
                <a:spLocks noRot="1" noChangeAspect="1" noMove="1" noResize="1" noEditPoints="1" noAdjustHandles="1" noChangeArrowheads="1" noChangeShapeType="1" noTextEdit="1"/>
              </p:cNvSpPr>
              <p:nvPr/>
            </p:nvSpPr>
            <p:spPr>
              <a:xfrm>
                <a:off x="348092" y="2088414"/>
                <a:ext cx="5027828" cy="4207049"/>
              </a:xfrm>
              <a:prstGeom prst="rect">
                <a:avLst/>
              </a:prstGeom>
              <a:blipFill>
                <a:blip r:embed="rId3"/>
                <a:stretch>
                  <a:fillRect l="-485" r="-4364" b="-580"/>
                </a:stretch>
              </a:blipFill>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8FA3AE3C-C317-BF4F-64AA-44613637E122}"/>
              </a:ext>
            </a:extLst>
          </p:cNvPr>
          <p:cNvGrpSpPr/>
          <p:nvPr/>
        </p:nvGrpSpPr>
        <p:grpSpPr>
          <a:xfrm>
            <a:off x="0" y="0"/>
            <a:ext cx="12192000" cy="692696"/>
            <a:chOff x="0" y="0"/>
            <a:chExt cx="12192000" cy="692696"/>
          </a:xfrm>
        </p:grpSpPr>
        <p:grpSp>
          <p:nvGrpSpPr>
            <p:cNvPr id="26" name="组合 25">
              <a:extLst>
                <a:ext uri="{FF2B5EF4-FFF2-40B4-BE49-F238E27FC236}">
                  <a16:creationId xmlns:a16="http://schemas.microsoft.com/office/drawing/2014/main" id="{67E28519-BC1F-48F3-A8EB-A4E590232A29}"/>
                </a:ext>
              </a:extLst>
            </p:cNvPr>
            <p:cNvGrpSpPr/>
            <p:nvPr/>
          </p:nvGrpSpPr>
          <p:grpSpPr>
            <a:xfrm>
              <a:off x="0" y="0"/>
              <a:ext cx="12192000" cy="692696"/>
              <a:chOff x="0" y="1"/>
              <a:chExt cx="12192000" cy="692696"/>
            </a:xfrm>
          </p:grpSpPr>
          <p:sp>
            <p:nvSpPr>
              <p:cNvPr id="40" name="矩形 39">
                <a:extLst>
                  <a:ext uri="{FF2B5EF4-FFF2-40B4-BE49-F238E27FC236}">
                    <a16:creationId xmlns:a16="http://schemas.microsoft.com/office/drawing/2014/main" id="{8E5A0355-4B43-8BC5-D9BB-6FA87F8763E8}"/>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a:extLst>
                  <a:ext uri="{FF2B5EF4-FFF2-40B4-BE49-F238E27FC236}">
                    <a16:creationId xmlns:a16="http://schemas.microsoft.com/office/drawing/2014/main" id="{9E8B025F-7B1F-D66A-1593-6C4D3BA8DE5E}"/>
                  </a:ext>
                </a:extLst>
              </p:cNvPr>
              <p:cNvSpPr/>
              <p:nvPr/>
            </p:nvSpPr>
            <p:spPr>
              <a:xfrm>
                <a:off x="7423862" y="543471"/>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7" name="组合 26">
              <a:extLst>
                <a:ext uri="{FF2B5EF4-FFF2-40B4-BE49-F238E27FC236}">
                  <a16:creationId xmlns:a16="http://schemas.microsoft.com/office/drawing/2014/main" id="{D39CEC8D-6754-D177-C7BC-793E712E42BF}"/>
                </a:ext>
              </a:extLst>
            </p:cNvPr>
            <p:cNvGrpSpPr/>
            <p:nvPr/>
          </p:nvGrpSpPr>
          <p:grpSpPr>
            <a:xfrm>
              <a:off x="3952475" y="145375"/>
              <a:ext cx="7808340" cy="393872"/>
              <a:chOff x="3609575" y="312460"/>
              <a:chExt cx="7808340" cy="393872"/>
            </a:xfrm>
          </p:grpSpPr>
          <p:sp>
            <p:nvSpPr>
              <p:cNvPr id="31" name="文本框 30">
                <a:extLst>
                  <a:ext uri="{FF2B5EF4-FFF2-40B4-BE49-F238E27FC236}">
                    <a16:creationId xmlns:a16="http://schemas.microsoft.com/office/drawing/2014/main" id="{8BF0A0C6-8A28-888C-F81F-96161D5625D9}"/>
                  </a:ext>
                </a:extLst>
              </p:cNvPr>
              <p:cNvSpPr txBox="1"/>
              <p:nvPr/>
            </p:nvSpPr>
            <p:spPr>
              <a:xfrm>
                <a:off x="3609575" y="31246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研究背景</a:t>
                </a:r>
              </a:p>
            </p:txBody>
          </p:sp>
          <p:sp>
            <p:nvSpPr>
              <p:cNvPr id="32" name="文本框 31">
                <a:extLst>
                  <a:ext uri="{FF2B5EF4-FFF2-40B4-BE49-F238E27FC236}">
                    <a16:creationId xmlns:a16="http://schemas.microsoft.com/office/drawing/2014/main" id="{B26465E5-4FA9-0DC6-1C0E-A6B2FB8282E9}"/>
                  </a:ext>
                </a:extLst>
              </p:cNvPr>
              <p:cNvSpPr txBox="1"/>
              <p:nvPr/>
            </p:nvSpPr>
            <p:spPr>
              <a:xfrm>
                <a:off x="5230095" y="315002"/>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原理简介</a:t>
                </a:r>
              </a:p>
            </p:txBody>
          </p:sp>
          <p:sp>
            <p:nvSpPr>
              <p:cNvPr id="33" name="文本框 32">
                <a:extLst>
                  <a:ext uri="{FF2B5EF4-FFF2-40B4-BE49-F238E27FC236}">
                    <a16:creationId xmlns:a16="http://schemas.microsoft.com/office/drawing/2014/main" id="{4A418CAF-DCF3-FDED-ECDA-66F9F063FB79}"/>
                  </a:ext>
                </a:extLst>
              </p:cNvPr>
              <p:cNvSpPr txBox="1"/>
              <p:nvPr/>
            </p:nvSpPr>
            <p:spPr>
              <a:xfrm>
                <a:off x="6903808" y="33700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模型构建</a:t>
                </a:r>
              </a:p>
            </p:txBody>
          </p:sp>
          <p:sp>
            <p:nvSpPr>
              <p:cNvPr id="34" name="文本框 33">
                <a:extLst>
                  <a:ext uri="{FF2B5EF4-FFF2-40B4-BE49-F238E27FC236}">
                    <a16:creationId xmlns:a16="http://schemas.microsoft.com/office/drawing/2014/main" id="{218ED960-6EA9-5D16-D4AA-08C36397A37F}"/>
                  </a:ext>
                </a:extLst>
              </p:cNvPr>
              <p:cNvSpPr txBox="1"/>
              <p:nvPr/>
            </p:nvSpPr>
            <p:spPr>
              <a:xfrm>
                <a:off x="8640475" y="327909"/>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实验结果</a:t>
                </a:r>
              </a:p>
            </p:txBody>
          </p:sp>
          <p:cxnSp>
            <p:nvCxnSpPr>
              <p:cNvPr id="35" name="直接连接符 34">
                <a:extLst>
                  <a:ext uri="{FF2B5EF4-FFF2-40B4-BE49-F238E27FC236}">
                    <a16:creationId xmlns:a16="http://schemas.microsoft.com/office/drawing/2014/main" id="{433B6494-565D-A58C-6B8D-67EF60A5EE62}"/>
                  </a:ext>
                </a:extLst>
              </p:cNvPr>
              <p:cNvCxnSpPr>
                <a:cxnSpLocks/>
              </p:cNvCxnSpPr>
              <p:nvPr/>
            </p:nvCxnSpPr>
            <p:spPr>
              <a:xfrm>
                <a:off x="4930702"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69135BC-59A3-C81D-DD03-01D95A2A8B14}"/>
                  </a:ext>
                </a:extLst>
              </p:cNvPr>
              <p:cNvCxnSpPr>
                <a:cxnSpLocks/>
              </p:cNvCxnSpPr>
              <p:nvPr/>
            </p:nvCxnSpPr>
            <p:spPr>
              <a:xfrm>
                <a:off x="6658182"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FD90D112-A94B-F23D-67C3-A91B8A1E0EC2}"/>
                  </a:ext>
                </a:extLst>
              </p:cNvPr>
              <p:cNvCxnSpPr>
                <a:cxnSpLocks/>
              </p:cNvCxnSpPr>
              <p:nvPr/>
            </p:nvCxnSpPr>
            <p:spPr>
              <a:xfrm>
                <a:off x="8368961"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C950F630-0E30-6AF2-12A5-14D543A1F838}"/>
                  </a:ext>
                </a:extLst>
              </p:cNvPr>
              <p:cNvSpPr txBox="1"/>
              <p:nvPr/>
            </p:nvSpPr>
            <p:spPr>
              <a:xfrm>
                <a:off x="10309919" y="32862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工作总结</a:t>
                </a:r>
              </a:p>
            </p:txBody>
          </p:sp>
          <p:cxnSp>
            <p:nvCxnSpPr>
              <p:cNvPr id="39" name="直接连接符 38">
                <a:extLst>
                  <a:ext uri="{FF2B5EF4-FFF2-40B4-BE49-F238E27FC236}">
                    <a16:creationId xmlns:a16="http://schemas.microsoft.com/office/drawing/2014/main" id="{07127769-A5B9-0271-A40F-89DADD5227CA}"/>
                  </a:ext>
                </a:extLst>
              </p:cNvPr>
              <p:cNvCxnSpPr>
                <a:cxnSpLocks/>
              </p:cNvCxnSpPr>
              <p:nvPr/>
            </p:nvCxnSpPr>
            <p:spPr>
              <a:xfrm>
                <a:off x="9978684" y="375904"/>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9" name="Picture 2">
              <a:extLst>
                <a:ext uri="{FF2B5EF4-FFF2-40B4-BE49-F238E27FC236}">
                  <a16:creationId xmlns:a16="http://schemas.microsoft.com/office/drawing/2014/main" id="{701D8E07-7833-EE3C-5FCF-B007F0425C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13" y="106452"/>
              <a:ext cx="452262" cy="4522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31216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š1íḍè"/>
          <p:cNvSpPr/>
          <p:nvPr/>
        </p:nvSpPr>
        <p:spPr>
          <a:xfrm>
            <a:off x="163607" y="705110"/>
            <a:ext cx="11881320" cy="6037214"/>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latin typeface="思源黑体 CN Heavy" panose="020B0A00000000000000"/>
                <a:ea typeface="思源黑体 CN Heavy" panose="020B0A00000000000000"/>
              </a:rPr>
              <a:t>Decoder Output:</a:t>
            </a:r>
            <a:endParaRPr lang="zh-CN" altLang="en-US" sz="2800" b="1" dirty="0">
              <a:latin typeface="思源黑体 CN Heavy" panose="020B0A00000000000000"/>
              <a:ea typeface="思源黑体 CN Heavy" panose="020B0A00000000000000"/>
            </a:endParaRPr>
          </a:p>
        </p:txBody>
      </p:sp>
      <p:sp>
        <p:nvSpPr>
          <p:cNvPr id="30" name="文本框 29">
            <a:extLst>
              <a:ext uri="{FF2B5EF4-FFF2-40B4-BE49-F238E27FC236}">
                <a16:creationId xmlns:a16="http://schemas.microsoft.com/office/drawing/2014/main" id="{F31A01D7-E345-9596-61F9-E0EDE8A3108C}"/>
              </a:ext>
            </a:extLst>
          </p:cNvPr>
          <p:cNvSpPr txBox="1"/>
          <p:nvPr/>
        </p:nvSpPr>
        <p:spPr>
          <a:xfrm>
            <a:off x="646426" y="896431"/>
            <a:ext cx="3409957" cy="40011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000" b="1" dirty="0">
                <a:ln w="22225">
                  <a:solidFill>
                    <a:schemeClr val="accent2"/>
                  </a:solidFill>
                  <a:prstDash val="solid"/>
                </a:ln>
                <a:solidFill>
                  <a:srgbClr val="FFC000"/>
                </a:solidFill>
                <a:latin typeface="+mj-ea"/>
                <a:ea typeface="+mj-ea"/>
              </a:rPr>
              <a:t>DECODER</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2D6F5E9-6D96-7517-1D10-45EC3F50FA03}"/>
                  </a:ext>
                </a:extLst>
              </p:cNvPr>
              <p:cNvSpPr txBox="1"/>
              <p:nvPr/>
            </p:nvSpPr>
            <p:spPr>
              <a:xfrm>
                <a:off x="767088" y="1349820"/>
                <a:ext cx="5328912" cy="2128660"/>
              </a:xfrm>
              <a:prstGeom prst="rect">
                <a:avLst/>
              </a:prstGeom>
              <a:noFill/>
            </p:spPr>
            <p:txBody>
              <a:bodyPr wrap="square" rtlCol="0">
                <a:spAutoFit/>
              </a:bodyPr>
              <a:lstStyle/>
              <a:p>
                <a:pPr>
                  <a:lnSpc>
                    <a:spcPct val="150000"/>
                  </a:lnSpc>
                </a:pPr>
                <a:r>
                  <a:rPr lang="zh-CN" altLang="en-US" sz="1500" dirty="0"/>
                  <a:t>       训练时，</a:t>
                </a:r>
                <a:r>
                  <a:rPr lang="en-US" altLang="zh-CN" sz="1500" dirty="0"/>
                  <a:t>Decoder</a:t>
                </a:r>
                <a:r>
                  <a:rPr lang="zh-CN" altLang="en-US" sz="1500" dirty="0"/>
                  <a:t>使用了</a:t>
                </a:r>
                <a:r>
                  <a:rPr lang="en-US" altLang="zh-CN" sz="1500" dirty="0"/>
                  <a:t>Teacher Forcing</a:t>
                </a:r>
                <a:r>
                  <a:rPr lang="zh-CN" altLang="en-US" sz="1500" dirty="0"/>
                  <a:t>技术（右图），即在每一个时间步用该位置的真实</a:t>
                </a:r>
                <a:r>
                  <a:rPr lang="en-US" altLang="zh-CN" sz="1500" dirty="0"/>
                  <a:t>BIO</a:t>
                </a:r>
                <a:r>
                  <a:rPr lang="zh-CN" altLang="en-US" sz="1500" dirty="0"/>
                  <a:t>标注（</a:t>
                </a:r>
                <a:r>
                  <a:rPr lang="en-US" altLang="zh-CN" sz="1500" dirty="0"/>
                  <a:t>Ground Truth</a:t>
                </a:r>
                <a:r>
                  <a:rPr lang="zh-CN" altLang="en-US" sz="1500" dirty="0"/>
                  <a:t>）作为</a:t>
                </a:r>
                <a14:m>
                  <m:oMath xmlns:m="http://schemas.openxmlformats.org/officeDocument/2006/math">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𝐼</m:t>
                        </m:r>
                      </m:e>
                      <m:sub>
                        <m:r>
                          <a:rPr lang="en-US" altLang="zh-CN" sz="1500" b="0" i="1" smtClean="0">
                            <a:latin typeface="Cambria Math" panose="02040503050406030204" pitchFamily="18" charset="0"/>
                          </a:rPr>
                          <m:t>𝑡</m:t>
                        </m:r>
                      </m:sub>
                    </m:sSub>
                  </m:oMath>
                </a14:m>
                <a:r>
                  <a:rPr lang="en-US" altLang="zh-CN" sz="1500" dirty="0"/>
                  <a:t>, </a:t>
                </a:r>
                <a:r>
                  <a:rPr lang="zh-CN" altLang="en-US" sz="1500" dirty="0"/>
                  <a:t>而不是前一个时间步的输出</a:t>
                </a:r>
                <a14:m>
                  <m:oMath xmlns:m="http://schemas.openxmlformats.org/officeDocument/2006/math">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𝑂</m:t>
                        </m:r>
                      </m:e>
                      <m:sub>
                        <m:r>
                          <a:rPr lang="en-US" altLang="zh-CN" sz="1500" b="0" i="1" smtClean="0">
                            <a:latin typeface="Cambria Math" panose="02040503050406030204" pitchFamily="18" charset="0"/>
                          </a:rPr>
                          <m:t>𝑡</m:t>
                        </m:r>
                        <m:r>
                          <a:rPr lang="en-US" altLang="zh-CN" sz="1500" b="0" i="1" smtClean="0">
                            <a:latin typeface="Cambria Math" panose="02040503050406030204" pitchFamily="18" charset="0"/>
                          </a:rPr>
                          <m:t>−1</m:t>
                        </m:r>
                      </m:sub>
                    </m:sSub>
                    <m:r>
                      <a:rPr lang="en-US" altLang="zh-CN" sz="1500" b="0" i="0" smtClean="0">
                        <a:latin typeface="Cambria Math" panose="02040503050406030204" pitchFamily="18" charset="0"/>
                      </a:rPr>
                      <m:t>. </m:t>
                    </m:r>
                  </m:oMath>
                </a14:m>
                <a:r>
                  <a:rPr lang="en-US" altLang="zh-CN" sz="1500" dirty="0"/>
                  <a:t>Teacher Forcing</a:t>
                </a:r>
                <a:r>
                  <a:rPr lang="zh-CN" altLang="en-US" sz="1500" dirty="0"/>
                  <a:t>能够“指导”</a:t>
                </a:r>
                <a:r>
                  <a:rPr lang="en-US" altLang="zh-CN" sz="1500" dirty="0"/>
                  <a:t>Decoder</a:t>
                </a:r>
                <a:r>
                  <a:rPr lang="zh-CN" altLang="en-US" sz="1500" dirty="0"/>
                  <a:t>解码出正确的</a:t>
                </a:r>
                <a:r>
                  <a:rPr lang="en-US" altLang="zh-CN" sz="1500" dirty="0"/>
                  <a:t>BIO</a:t>
                </a:r>
                <a:r>
                  <a:rPr lang="zh-CN" altLang="en-US" sz="1500" dirty="0"/>
                  <a:t>标注，加快了模型收敛速度。但是为了防止模型过于依赖</a:t>
                </a:r>
                <a:r>
                  <a:rPr lang="en-US" altLang="zh-CN" sz="1500" dirty="0"/>
                  <a:t>Ground Truth, </a:t>
                </a:r>
                <a:r>
                  <a:rPr lang="zh-CN" altLang="en-US" sz="1500" dirty="0"/>
                  <a:t>具体训练时</a:t>
                </a:r>
                <a:r>
                  <a:rPr lang="en-US" altLang="zh-CN" sz="1500" dirty="0"/>
                  <a:t>Decoder</a:t>
                </a:r>
                <a:r>
                  <a:rPr lang="zh-CN" altLang="en-US" sz="1500" dirty="0"/>
                  <a:t>会按一定的概率使用</a:t>
                </a:r>
                <a:r>
                  <a:rPr lang="en-US" altLang="zh-CN" sz="1500" dirty="0"/>
                  <a:t>Teacher Forcing. </a:t>
                </a:r>
              </a:p>
            </p:txBody>
          </p:sp>
        </mc:Choice>
        <mc:Fallback xmlns="">
          <p:sp>
            <p:nvSpPr>
              <p:cNvPr id="14" name="文本框 13">
                <a:extLst>
                  <a:ext uri="{FF2B5EF4-FFF2-40B4-BE49-F238E27FC236}">
                    <a16:creationId xmlns:a16="http://schemas.microsoft.com/office/drawing/2014/main" id="{42D6F5E9-6D96-7517-1D10-45EC3F50FA03}"/>
                  </a:ext>
                </a:extLst>
              </p:cNvPr>
              <p:cNvSpPr txBox="1">
                <a:spLocks noRot="1" noChangeAspect="1" noMove="1" noResize="1" noEditPoints="1" noAdjustHandles="1" noChangeArrowheads="1" noChangeShapeType="1" noTextEdit="1"/>
              </p:cNvSpPr>
              <p:nvPr/>
            </p:nvSpPr>
            <p:spPr>
              <a:xfrm>
                <a:off x="767088" y="1349820"/>
                <a:ext cx="5328912" cy="2128660"/>
              </a:xfrm>
              <a:prstGeom prst="rect">
                <a:avLst/>
              </a:prstGeom>
              <a:blipFill>
                <a:blip r:embed="rId3"/>
                <a:stretch>
                  <a:fillRect l="-458" b="-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CBEDAFC-072F-61C1-D74A-17F01D4F915F}"/>
                  </a:ext>
                </a:extLst>
              </p:cNvPr>
              <p:cNvSpPr txBox="1"/>
              <p:nvPr/>
            </p:nvSpPr>
            <p:spPr>
              <a:xfrm>
                <a:off x="5951984" y="4116926"/>
                <a:ext cx="5487551" cy="2264402"/>
              </a:xfrm>
              <a:prstGeom prst="rect">
                <a:avLst/>
              </a:prstGeom>
              <a:noFill/>
            </p:spPr>
            <p:txBody>
              <a:bodyPr wrap="square" rtlCol="0">
                <a:spAutoFit/>
              </a:bodyPr>
              <a:lstStyle/>
              <a:p>
                <a:pPr>
                  <a:lnSpc>
                    <a:spcPct val="150000"/>
                  </a:lnSpc>
                </a:pPr>
                <a:r>
                  <a:rPr lang="zh-CN" altLang="en-US" sz="1600" dirty="0"/>
                  <a:t>       而在对未知真实</a:t>
                </a:r>
                <a:r>
                  <a:rPr lang="en-US" altLang="zh-CN" sz="1600" dirty="0"/>
                  <a:t>BIO</a:t>
                </a:r>
                <a:r>
                  <a:rPr lang="zh-CN" altLang="en-US" sz="1600" dirty="0"/>
                  <a:t>标注的句子进行标注预测时，</a:t>
                </a:r>
                <a:r>
                  <a:rPr lang="en-US" altLang="zh-CN" sz="1600" dirty="0"/>
                  <a:t>Decoder</a:t>
                </a:r>
                <a:r>
                  <a:rPr lang="zh-CN" altLang="en-US" sz="1600" dirty="0"/>
                  <a:t>则使用了</a:t>
                </a:r>
                <a:r>
                  <a:rPr lang="en-US" altLang="zh-CN" sz="1600" dirty="0"/>
                  <a:t>Beam Search</a:t>
                </a:r>
                <a:r>
                  <a:rPr lang="zh-CN" altLang="en-US" sz="1600" dirty="0"/>
                  <a:t>技术（左图），即按照预先设定的束大小</a:t>
                </a:r>
                <a14:m>
                  <m:oMath xmlns:m="http://schemas.openxmlformats.org/officeDocument/2006/math">
                    <m:r>
                      <a:rPr lang="en-US" altLang="zh-CN" sz="1600" b="0" i="1" smtClean="0">
                        <a:latin typeface="Cambria Math" panose="02040503050406030204" pitchFamily="18" charset="0"/>
                      </a:rPr>
                      <m:t>𝑏𝑚</m:t>
                    </m:r>
                  </m:oMath>
                </a14:m>
                <a:r>
                  <a:rPr lang="en-US" altLang="zh-CN" sz="1600" dirty="0"/>
                  <a:t>, </a:t>
                </a:r>
                <a:r>
                  <a:rPr lang="zh-CN" altLang="en-US" sz="1600" dirty="0"/>
                  <a:t>每个时间步选取前一个时间步</a:t>
                </a:r>
                <a14:m>
                  <m:oMath xmlns:m="http://schemas.openxmlformats.org/officeDocument/2006/math">
                    <m:r>
                      <a:rPr lang="en-US" altLang="zh-CN" sz="1600" b="0" i="1" smtClean="0">
                        <a:latin typeface="Cambria Math" panose="02040503050406030204" pitchFamily="18" charset="0"/>
                      </a:rPr>
                      <m:t>𝑇𝑂</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𝑏𝑚</m:t>
                        </m:r>
                      </m:sub>
                    </m:sSub>
                  </m:oMath>
                </a14:m>
                <a:r>
                  <a:rPr lang="zh-CN" altLang="en-US" sz="1600" dirty="0"/>
                  <a:t>的标注输出作为</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𝐼</m:t>
                        </m:r>
                      </m:e>
                      <m:sub>
                        <m:r>
                          <a:rPr lang="en-US" altLang="zh-CN" sz="1600" b="0" i="1" smtClean="0">
                            <a:latin typeface="Cambria Math" panose="02040503050406030204" pitchFamily="18" charset="0"/>
                          </a:rPr>
                          <m:t>𝑡</m:t>
                        </m:r>
                      </m:sub>
                    </m:sSub>
                  </m:oMath>
                </a14:m>
                <a:r>
                  <a:rPr lang="en-US" altLang="zh-CN" sz="1600" dirty="0"/>
                  <a:t>, </a:t>
                </a:r>
                <a:r>
                  <a:rPr lang="zh-CN" altLang="en-US" sz="1600" dirty="0"/>
                  <a:t>由此分化出</a:t>
                </a:r>
                <a14:m>
                  <m:oMath xmlns:m="http://schemas.openxmlformats.org/officeDocument/2006/math">
                    <m:r>
                      <a:rPr lang="en-US" altLang="zh-CN" sz="1600" b="0" i="1" smtClean="0">
                        <a:latin typeface="Cambria Math" panose="02040503050406030204" pitchFamily="18" charset="0"/>
                      </a:rPr>
                      <m:t>𝑏𝑚</m:t>
                    </m:r>
                  </m:oMath>
                </a14:m>
                <a:r>
                  <a:rPr lang="zh-CN" altLang="en-US" sz="1600" dirty="0"/>
                  <a:t>个候选的</a:t>
                </a:r>
                <a:r>
                  <a:rPr lang="en-US" altLang="zh-CN" sz="1600" dirty="0"/>
                  <a:t>BIO</a:t>
                </a:r>
                <a:r>
                  <a:rPr lang="zh-CN" altLang="en-US" sz="1600" dirty="0"/>
                  <a:t>标注序列。</a:t>
                </a:r>
                <a:endParaRPr lang="en-US" altLang="zh-CN" sz="1600" dirty="0"/>
              </a:p>
              <a:p>
                <a:pPr>
                  <a:lnSpc>
                    <a:spcPct val="150000"/>
                  </a:lnSpc>
                </a:pPr>
                <a:r>
                  <a:rPr lang="zh-CN" altLang="en-US" sz="1600" dirty="0"/>
                  <a:t>利用这种启发式的搜索方式，可减小模型训练阶段的</a:t>
                </a:r>
                <a:r>
                  <a:rPr lang="en-US" altLang="zh-CN" sz="1600" dirty="0"/>
                  <a:t>performance</a:t>
                </a:r>
                <a:r>
                  <a:rPr lang="zh-CN" altLang="en-US" sz="1600" dirty="0"/>
                  <a:t>与测试阶段</a:t>
                </a:r>
                <a:r>
                  <a:rPr lang="en-US" altLang="zh-CN" sz="1600" dirty="0"/>
                  <a:t>performance</a:t>
                </a:r>
                <a:r>
                  <a:rPr lang="zh-CN" altLang="en-US" sz="1600" dirty="0"/>
                  <a:t>的差异。</a:t>
                </a:r>
                <a:endParaRPr lang="en-US" altLang="zh-CN" sz="1600" dirty="0"/>
              </a:p>
            </p:txBody>
          </p:sp>
        </mc:Choice>
        <mc:Fallback xmlns="">
          <p:sp>
            <p:nvSpPr>
              <p:cNvPr id="3" name="文本框 2">
                <a:extLst>
                  <a:ext uri="{FF2B5EF4-FFF2-40B4-BE49-F238E27FC236}">
                    <a16:creationId xmlns:a16="http://schemas.microsoft.com/office/drawing/2014/main" id="{1CBEDAFC-072F-61C1-D74A-17F01D4F915F}"/>
                  </a:ext>
                </a:extLst>
              </p:cNvPr>
              <p:cNvSpPr txBox="1">
                <a:spLocks noRot="1" noChangeAspect="1" noMove="1" noResize="1" noEditPoints="1" noAdjustHandles="1" noChangeArrowheads="1" noChangeShapeType="1" noTextEdit="1"/>
              </p:cNvSpPr>
              <p:nvPr/>
            </p:nvSpPr>
            <p:spPr>
              <a:xfrm>
                <a:off x="5951984" y="4116926"/>
                <a:ext cx="5487551" cy="2264402"/>
              </a:xfrm>
              <a:prstGeom prst="rect">
                <a:avLst/>
              </a:prstGeom>
              <a:blipFill>
                <a:blip r:embed="rId4"/>
                <a:stretch>
                  <a:fillRect l="-555" b="-2419"/>
                </a:stretch>
              </a:blipFill>
            </p:spPr>
            <p:txBody>
              <a:bodyPr/>
              <a:lstStyle/>
              <a:p>
                <a:r>
                  <a:rPr lang="zh-CN" altLang="en-US">
                    <a:noFill/>
                  </a:rPr>
                  <a:t> </a:t>
                </a:r>
              </a:p>
            </p:txBody>
          </p:sp>
        </mc:Fallback>
      </mc:AlternateContent>
      <p:pic>
        <p:nvPicPr>
          <p:cNvPr id="23" name="图片 22">
            <a:extLst>
              <a:ext uri="{FF2B5EF4-FFF2-40B4-BE49-F238E27FC236}">
                <a16:creationId xmlns:a16="http://schemas.microsoft.com/office/drawing/2014/main" id="{C51B68C3-64C9-697C-9D9E-61C26C55BF39}"/>
              </a:ext>
            </a:extLst>
          </p:cNvPr>
          <p:cNvPicPr>
            <a:picLocks noChangeAspect="1"/>
          </p:cNvPicPr>
          <p:nvPr/>
        </p:nvPicPr>
        <p:blipFill>
          <a:blip r:embed="rId5"/>
          <a:stretch>
            <a:fillRect/>
          </a:stretch>
        </p:blipFill>
        <p:spPr>
          <a:xfrm>
            <a:off x="1198278" y="3708650"/>
            <a:ext cx="4033626" cy="2621856"/>
          </a:xfrm>
          <a:prstGeom prst="rect">
            <a:avLst/>
          </a:prstGeom>
        </p:spPr>
      </p:pic>
      <p:sp>
        <p:nvSpPr>
          <p:cNvPr id="24" name="文本框 23">
            <a:extLst>
              <a:ext uri="{FF2B5EF4-FFF2-40B4-BE49-F238E27FC236}">
                <a16:creationId xmlns:a16="http://schemas.microsoft.com/office/drawing/2014/main" id="{B9811080-F2AD-F445-85CC-D56DA019BE81}"/>
              </a:ext>
            </a:extLst>
          </p:cNvPr>
          <p:cNvSpPr txBox="1"/>
          <p:nvPr/>
        </p:nvSpPr>
        <p:spPr>
          <a:xfrm>
            <a:off x="2653944" y="6361583"/>
            <a:ext cx="216024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Beam Search</a:t>
            </a:r>
            <a:endParaRPr lang="zh-CN" altLang="en-US" sz="1400" dirty="0">
              <a:latin typeface="Times New Roman" panose="02020603050405020304" pitchFamily="18" charset="0"/>
              <a:cs typeface="Times New Roman" panose="02020603050405020304" pitchFamily="18" charset="0"/>
            </a:endParaRPr>
          </a:p>
        </p:txBody>
      </p:sp>
      <p:grpSp>
        <p:nvGrpSpPr>
          <p:cNvPr id="77" name="组合 76">
            <a:extLst>
              <a:ext uri="{FF2B5EF4-FFF2-40B4-BE49-F238E27FC236}">
                <a16:creationId xmlns:a16="http://schemas.microsoft.com/office/drawing/2014/main" id="{B0FC058B-DF9D-1BBA-3410-9306F3F8C88A}"/>
              </a:ext>
            </a:extLst>
          </p:cNvPr>
          <p:cNvGrpSpPr/>
          <p:nvPr/>
        </p:nvGrpSpPr>
        <p:grpSpPr>
          <a:xfrm>
            <a:off x="6528048" y="761477"/>
            <a:ext cx="4255776" cy="3054607"/>
            <a:chOff x="6836006" y="857999"/>
            <a:chExt cx="4255776" cy="3054607"/>
          </a:xfrm>
        </p:grpSpPr>
        <p:sp>
          <p:nvSpPr>
            <p:cNvPr id="25" name="椭圆 24">
              <a:extLst>
                <a:ext uri="{FF2B5EF4-FFF2-40B4-BE49-F238E27FC236}">
                  <a16:creationId xmlns:a16="http://schemas.microsoft.com/office/drawing/2014/main" id="{AA604B71-C151-820F-80B9-E80ECA2F5C1A}"/>
                </a:ext>
              </a:extLst>
            </p:cNvPr>
            <p:cNvSpPr/>
            <p:nvPr/>
          </p:nvSpPr>
          <p:spPr>
            <a:xfrm>
              <a:off x="6908013" y="1700905"/>
              <a:ext cx="576064" cy="57606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1000" dirty="0">
                <a:latin typeface="Times New Roman" panose="02020603050405020304" pitchFamily="18" charset="0"/>
                <a:cs typeface="Times New Roman" panose="02020603050405020304" pitchFamily="18" charset="0"/>
              </a:endParaRPr>
            </a:p>
          </p:txBody>
        </p:sp>
        <p:cxnSp>
          <p:nvCxnSpPr>
            <p:cNvPr id="27" name="直接箭头连接符 26">
              <a:extLst>
                <a:ext uri="{FF2B5EF4-FFF2-40B4-BE49-F238E27FC236}">
                  <a16:creationId xmlns:a16="http://schemas.microsoft.com/office/drawing/2014/main" id="{012A7E35-13EC-4C12-8AC4-4B2322D97823}"/>
                </a:ext>
              </a:extLst>
            </p:cNvPr>
            <p:cNvCxnSpPr>
              <a:cxnSpLocks/>
              <a:endCxn id="25" idx="4"/>
            </p:cNvCxnSpPr>
            <p:nvPr/>
          </p:nvCxnSpPr>
          <p:spPr>
            <a:xfrm flipV="1">
              <a:off x="7196045" y="2276969"/>
              <a:ext cx="0" cy="466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直接箭头连接符 32">
              <a:extLst>
                <a:ext uri="{FF2B5EF4-FFF2-40B4-BE49-F238E27FC236}">
                  <a16:creationId xmlns:a16="http://schemas.microsoft.com/office/drawing/2014/main" id="{93C79D64-F825-3221-3867-84C7DCD735C4}"/>
                </a:ext>
              </a:extLst>
            </p:cNvPr>
            <p:cNvCxnSpPr>
              <a:cxnSpLocks/>
            </p:cNvCxnSpPr>
            <p:nvPr/>
          </p:nvCxnSpPr>
          <p:spPr>
            <a:xfrm flipV="1">
              <a:off x="7174204" y="1234728"/>
              <a:ext cx="0" cy="466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a:extLst>
                <a:ext uri="{FF2B5EF4-FFF2-40B4-BE49-F238E27FC236}">
                  <a16:creationId xmlns:a16="http://schemas.microsoft.com/office/drawing/2014/main" id="{53FDEC94-3C66-2117-9F9F-397BB57462B1}"/>
                </a:ext>
              </a:extLst>
            </p:cNvPr>
            <p:cNvCxnSpPr>
              <a:cxnSpLocks/>
            </p:cNvCxnSpPr>
            <p:nvPr/>
          </p:nvCxnSpPr>
          <p:spPr>
            <a:xfrm rot="5400000" flipV="1">
              <a:off x="7717166" y="1755849"/>
              <a:ext cx="0" cy="466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椭圆 35">
              <a:extLst>
                <a:ext uri="{FF2B5EF4-FFF2-40B4-BE49-F238E27FC236}">
                  <a16:creationId xmlns:a16="http://schemas.microsoft.com/office/drawing/2014/main" id="{2F648399-CA15-F7AF-91C5-3C05BFE721E8}"/>
                </a:ext>
              </a:extLst>
            </p:cNvPr>
            <p:cNvSpPr/>
            <p:nvPr/>
          </p:nvSpPr>
          <p:spPr>
            <a:xfrm>
              <a:off x="7961593" y="1700905"/>
              <a:ext cx="576064" cy="57606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10BE2463-9EE2-0E95-8171-E99624C34CA5}"/>
                </a:ext>
              </a:extLst>
            </p:cNvPr>
            <p:cNvCxnSpPr>
              <a:cxnSpLocks/>
              <a:endCxn id="36" idx="4"/>
            </p:cNvCxnSpPr>
            <p:nvPr/>
          </p:nvCxnSpPr>
          <p:spPr>
            <a:xfrm flipV="1">
              <a:off x="8249625" y="2276969"/>
              <a:ext cx="0" cy="466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直接箭头连接符 37">
              <a:extLst>
                <a:ext uri="{FF2B5EF4-FFF2-40B4-BE49-F238E27FC236}">
                  <a16:creationId xmlns:a16="http://schemas.microsoft.com/office/drawing/2014/main" id="{DAE96A83-2969-5F2C-BF92-1C34EFDE1510}"/>
                </a:ext>
              </a:extLst>
            </p:cNvPr>
            <p:cNvCxnSpPr>
              <a:cxnSpLocks/>
            </p:cNvCxnSpPr>
            <p:nvPr/>
          </p:nvCxnSpPr>
          <p:spPr>
            <a:xfrm flipV="1">
              <a:off x="8227784" y="1234728"/>
              <a:ext cx="0" cy="466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直接箭头连接符 38">
              <a:extLst>
                <a:ext uri="{FF2B5EF4-FFF2-40B4-BE49-F238E27FC236}">
                  <a16:creationId xmlns:a16="http://schemas.microsoft.com/office/drawing/2014/main" id="{DF3B5E14-AFA0-EEA1-DDFF-F6399F58D334}"/>
                </a:ext>
              </a:extLst>
            </p:cNvPr>
            <p:cNvCxnSpPr>
              <a:cxnSpLocks/>
            </p:cNvCxnSpPr>
            <p:nvPr/>
          </p:nvCxnSpPr>
          <p:spPr>
            <a:xfrm rot="5400000" flipV="1">
              <a:off x="8770746" y="1755849"/>
              <a:ext cx="0" cy="466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 name="椭圆 40">
              <a:extLst>
                <a:ext uri="{FF2B5EF4-FFF2-40B4-BE49-F238E27FC236}">
                  <a16:creationId xmlns:a16="http://schemas.microsoft.com/office/drawing/2014/main" id="{75FE97CC-DE2B-A729-B2CA-BC6B8132E8C4}"/>
                </a:ext>
              </a:extLst>
            </p:cNvPr>
            <p:cNvSpPr/>
            <p:nvPr/>
          </p:nvSpPr>
          <p:spPr>
            <a:xfrm>
              <a:off x="8995961" y="1700905"/>
              <a:ext cx="576064" cy="57606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DC55FDBE-0C61-EE59-AE42-953249A1EC40}"/>
                </a:ext>
              </a:extLst>
            </p:cNvPr>
            <p:cNvCxnSpPr>
              <a:cxnSpLocks/>
              <a:endCxn id="41" idx="4"/>
            </p:cNvCxnSpPr>
            <p:nvPr/>
          </p:nvCxnSpPr>
          <p:spPr>
            <a:xfrm flipV="1">
              <a:off x="9283993" y="2276969"/>
              <a:ext cx="0" cy="466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直接箭头连接符 42">
              <a:extLst>
                <a:ext uri="{FF2B5EF4-FFF2-40B4-BE49-F238E27FC236}">
                  <a16:creationId xmlns:a16="http://schemas.microsoft.com/office/drawing/2014/main" id="{6359C740-3C4B-F345-A282-4F17D07BE2D8}"/>
                </a:ext>
              </a:extLst>
            </p:cNvPr>
            <p:cNvCxnSpPr>
              <a:cxnSpLocks/>
            </p:cNvCxnSpPr>
            <p:nvPr/>
          </p:nvCxnSpPr>
          <p:spPr>
            <a:xfrm flipV="1">
              <a:off x="9262152" y="1234728"/>
              <a:ext cx="0" cy="466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直接箭头连接符 43">
              <a:extLst>
                <a:ext uri="{FF2B5EF4-FFF2-40B4-BE49-F238E27FC236}">
                  <a16:creationId xmlns:a16="http://schemas.microsoft.com/office/drawing/2014/main" id="{16E3EE08-485F-4256-8EF0-8E086E7BB270}"/>
                </a:ext>
              </a:extLst>
            </p:cNvPr>
            <p:cNvCxnSpPr>
              <a:cxnSpLocks/>
            </p:cNvCxnSpPr>
            <p:nvPr/>
          </p:nvCxnSpPr>
          <p:spPr>
            <a:xfrm rot="5400000" flipV="1">
              <a:off x="9805114" y="1755849"/>
              <a:ext cx="0" cy="466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椭圆 44">
              <a:extLst>
                <a:ext uri="{FF2B5EF4-FFF2-40B4-BE49-F238E27FC236}">
                  <a16:creationId xmlns:a16="http://schemas.microsoft.com/office/drawing/2014/main" id="{CB164D49-E5A2-F7D2-7C16-048F33B3AC52}"/>
                </a:ext>
              </a:extLst>
            </p:cNvPr>
            <p:cNvSpPr/>
            <p:nvPr/>
          </p:nvSpPr>
          <p:spPr>
            <a:xfrm>
              <a:off x="10049541" y="1700905"/>
              <a:ext cx="576064" cy="57606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cxnSp>
          <p:nvCxnSpPr>
            <p:cNvPr id="46" name="直接箭头连接符 45">
              <a:extLst>
                <a:ext uri="{FF2B5EF4-FFF2-40B4-BE49-F238E27FC236}">
                  <a16:creationId xmlns:a16="http://schemas.microsoft.com/office/drawing/2014/main" id="{518D65E7-23FC-EDD2-32A3-1BE294ED86D2}"/>
                </a:ext>
              </a:extLst>
            </p:cNvPr>
            <p:cNvCxnSpPr>
              <a:cxnSpLocks/>
              <a:endCxn id="45" idx="4"/>
            </p:cNvCxnSpPr>
            <p:nvPr/>
          </p:nvCxnSpPr>
          <p:spPr>
            <a:xfrm flipV="1">
              <a:off x="10337573" y="2276969"/>
              <a:ext cx="0" cy="466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直接箭头连接符 48">
              <a:extLst>
                <a:ext uri="{FF2B5EF4-FFF2-40B4-BE49-F238E27FC236}">
                  <a16:creationId xmlns:a16="http://schemas.microsoft.com/office/drawing/2014/main" id="{ACCA6F9B-18D0-A001-14EB-B109E2FD9EDD}"/>
                </a:ext>
              </a:extLst>
            </p:cNvPr>
            <p:cNvCxnSpPr>
              <a:cxnSpLocks/>
            </p:cNvCxnSpPr>
            <p:nvPr/>
          </p:nvCxnSpPr>
          <p:spPr>
            <a:xfrm flipV="1">
              <a:off x="10315732" y="1234728"/>
              <a:ext cx="0" cy="466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直接箭头连接符 49">
              <a:extLst>
                <a:ext uri="{FF2B5EF4-FFF2-40B4-BE49-F238E27FC236}">
                  <a16:creationId xmlns:a16="http://schemas.microsoft.com/office/drawing/2014/main" id="{A558CB4B-30E4-DF72-093A-ADD3FC9B4307}"/>
                </a:ext>
              </a:extLst>
            </p:cNvPr>
            <p:cNvCxnSpPr>
              <a:cxnSpLocks/>
            </p:cNvCxnSpPr>
            <p:nvPr/>
          </p:nvCxnSpPr>
          <p:spPr>
            <a:xfrm rot="5400000" flipV="1">
              <a:off x="10858694" y="1755849"/>
              <a:ext cx="0" cy="466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5" name="文本框 54">
              <a:extLst>
                <a:ext uri="{FF2B5EF4-FFF2-40B4-BE49-F238E27FC236}">
                  <a16:creationId xmlns:a16="http://schemas.microsoft.com/office/drawing/2014/main" id="{813FA177-3C9F-4625-695A-076BD4553D9A}"/>
                </a:ext>
              </a:extLst>
            </p:cNvPr>
            <p:cNvSpPr txBox="1"/>
            <p:nvPr/>
          </p:nvSpPr>
          <p:spPr>
            <a:xfrm>
              <a:off x="6836006" y="2862677"/>
              <a:ext cx="774946" cy="276999"/>
            </a:xfrm>
            <a:prstGeom prst="rect">
              <a:avLst/>
            </a:prstGeom>
            <a:noFill/>
          </p:spPr>
          <p:txBody>
            <a:bodyPr wrap="square" rtlCol="0">
              <a:spAutoFit/>
            </a:bodyPr>
            <a:lstStyle/>
            <a:p>
              <a:r>
                <a:rPr lang="en-US" altLang="zh-CN" sz="1200" b="1" dirty="0"/>
                <a:t>&lt;SOS&gt;</a:t>
              </a:r>
              <a:endParaRPr lang="zh-CN" altLang="en-US" sz="1200" b="1" dirty="0"/>
            </a:p>
          </p:txBody>
        </p:sp>
        <p:sp>
          <p:nvSpPr>
            <p:cNvPr id="60" name="文本框 59">
              <a:extLst>
                <a:ext uri="{FF2B5EF4-FFF2-40B4-BE49-F238E27FC236}">
                  <a16:creationId xmlns:a16="http://schemas.microsoft.com/office/drawing/2014/main" id="{8F8F90BD-4BB4-9445-C986-8426C3DBB778}"/>
                </a:ext>
              </a:extLst>
            </p:cNvPr>
            <p:cNvSpPr txBox="1"/>
            <p:nvPr/>
          </p:nvSpPr>
          <p:spPr>
            <a:xfrm>
              <a:off x="8115008" y="2865411"/>
              <a:ext cx="774946" cy="276999"/>
            </a:xfrm>
            <a:prstGeom prst="rect">
              <a:avLst/>
            </a:prstGeom>
            <a:noFill/>
          </p:spPr>
          <p:txBody>
            <a:bodyPr wrap="square" rtlCol="0">
              <a:spAutoFit/>
            </a:bodyPr>
            <a:lstStyle/>
            <a:p>
              <a:r>
                <a:rPr lang="zh-CN" altLang="en-US" sz="1200" b="1" dirty="0"/>
                <a:t>华</a:t>
              </a:r>
            </a:p>
          </p:txBody>
        </p:sp>
        <p:sp>
          <p:nvSpPr>
            <p:cNvPr id="62" name="文本框 61">
              <a:extLst>
                <a:ext uri="{FF2B5EF4-FFF2-40B4-BE49-F238E27FC236}">
                  <a16:creationId xmlns:a16="http://schemas.microsoft.com/office/drawing/2014/main" id="{5B5E85B0-5786-62C3-1D60-FED5744097CD}"/>
                </a:ext>
              </a:extLst>
            </p:cNvPr>
            <p:cNvSpPr txBox="1"/>
            <p:nvPr/>
          </p:nvSpPr>
          <p:spPr>
            <a:xfrm>
              <a:off x="9123120" y="2868145"/>
              <a:ext cx="774946" cy="276999"/>
            </a:xfrm>
            <a:prstGeom prst="rect">
              <a:avLst/>
            </a:prstGeom>
            <a:noFill/>
          </p:spPr>
          <p:txBody>
            <a:bodyPr wrap="square" rtlCol="0">
              <a:spAutoFit/>
            </a:bodyPr>
            <a:lstStyle/>
            <a:p>
              <a:r>
                <a:rPr lang="zh-CN" altLang="en-US" sz="1200" b="1" dirty="0"/>
                <a:t>为</a:t>
              </a:r>
            </a:p>
          </p:txBody>
        </p:sp>
        <p:sp>
          <p:nvSpPr>
            <p:cNvPr id="65" name="文本框 64">
              <a:extLst>
                <a:ext uri="{FF2B5EF4-FFF2-40B4-BE49-F238E27FC236}">
                  <a16:creationId xmlns:a16="http://schemas.microsoft.com/office/drawing/2014/main" id="{B8D74819-6D02-8418-5C2A-0B5F98113C68}"/>
                </a:ext>
              </a:extLst>
            </p:cNvPr>
            <p:cNvSpPr txBox="1"/>
            <p:nvPr/>
          </p:nvSpPr>
          <p:spPr>
            <a:xfrm>
              <a:off x="10147241" y="2858912"/>
              <a:ext cx="774946" cy="276999"/>
            </a:xfrm>
            <a:prstGeom prst="rect">
              <a:avLst/>
            </a:prstGeom>
            <a:noFill/>
          </p:spPr>
          <p:txBody>
            <a:bodyPr wrap="square" rtlCol="0">
              <a:spAutoFit/>
            </a:bodyPr>
            <a:lstStyle/>
            <a:p>
              <a:r>
                <a:rPr lang="zh-CN" altLang="en-US" sz="1200" b="1" dirty="0"/>
                <a:t>近</a:t>
              </a:r>
            </a:p>
          </p:txBody>
        </p:sp>
        <p:sp>
          <p:nvSpPr>
            <p:cNvPr id="66" name="文本框 65">
              <a:extLst>
                <a:ext uri="{FF2B5EF4-FFF2-40B4-BE49-F238E27FC236}">
                  <a16:creationId xmlns:a16="http://schemas.microsoft.com/office/drawing/2014/main" id="{ED153FC0-BF39-EFD8-3DBB-B760D0926C4D}"/>
                </a:ext>
              </a:extLst>
            </p:cNvPr>
            <p:cNvSpPr txBox="1"/>
            <p:nvPr/>
          </p:nvSpPr>
          <p:spPr>
            <a:xfrm>
              <a:off x="6836006" y="857999"/>
              <a:ext cx="774946" cy="276999"/>
            </a:xfrm>
            <a:prstGeom prst="rect">
              <a:avLst/>
            </a:prstGeom>
            <a:noFill/>
          </p:spPr>
          <p:txBody>
            <a:bodyPr wrap="square" rtlCol="0">
              <a:spAutoFit/>
            </a:bodyPr>
            <a:lstStyle/>
            <a:p>
              <a:r>
                <a:rPr lang="en-US" altLang="zh-CN" sz="1200" b="1" dirty="0"/>
                <a:t>&lt;SOS&gt;</a:t>
              </a:r>
              <a:endParaRPr lang="zh-CN" altLang="en-US" sz="1200" b="1" dirty="0"/>
            </a:p>
          </p:txBody>
        </p:sp>
        <p:sp>
          <p:nvSpPr>
            <p:cNvPr id="67" name="文本框 66">
              <a:extLst>
                <a:ext uri="{FF2B5EF4-FFF2-40B4-BE49-F238E27FC236}">
                  <a16:creationId xmlns:a16="http://schemas.microsoft.com/office/drawing/2014/main" id="{FC80ACF1-530A-6D4A-66FF-B7FCF40C2792}"/>
                </a:ext>
              </a:extLst>
            </p:cNvPr>
            <p:cNvSpPr txBox="1"/>
            <p:nvPr/>
          </p:nvSpPr>
          <p:spPr>
            <a:xfrm>
              <a:off x="7896200" y="860733"/>
              <a:ext cx="774946" cy="276999"/>
            </a:xfrm>
            <a:prstGeom prst="rect">
              <a:avLst/>
            </a:prstGeom>
            <a:noFill/>
          </p:spPr>
          <p:txBody>
            <a:bodyPr wrap="square" rtlCol="0">
              <a:spAutoFit/>
            </a:bodyPr>
            <a:lstStyle/>
            <a:p>
              <a:r>
                <a:rPr lang="en-US" altLang="zh-CN" sz="1200" b="1" dirty="0"/>
                <a:t>B-ORG</a:t>
              </a:r>
              <a:endParaRPr lang="zh-CN" altLang="en-US" sz="1200" b="1" dirty="0"/>
            </a:p>
          </p:txBody>
        </p:sp>
        <p:sp>
          <p:nvSpPr>
            <p:cNvPr id="68" name="文本框 67">
              <a:extLst>
                <a:ext uri="{FF2B5EF4-FFF2-40B4-BE49-F238E27FC236}">
                  <a16:creationId xmlns:a16="http://schemas.microsoft.com/office/drawing/2014/main" id="{BB817236-8028-DE96-2EC6-CD8B0D672F3E}"/>
                </a:ext>
              </a:extLst>
            </p:cNvPr>
            <p:cNvSpPr txBox="1"/>
            <p:nvPr/>
          </p:nvSpPr>
          <p:spPr>
            <a:xfrm>
              <a:off x="8976320" y="863467"/>
              <a:ext cx="774946" cy="276999"/>
            </a:xfrm>
            <a:prstGeom prst="rect">
              <a:avLst/>
            </a:prstGeom>
            <a:noFill/>
          </p:spPr>
          <p:txBody>
            <a:bodyPr wrap="square" rtlCol="0">
              <a:spAutoFit/>
            </a:bodyPr>
            <a:lstStyle/>
            <a:p>
              <a:r>
                <a:rPr lang="en-US" altLang="zh-CN" sz="1200" b="1" dirty="0"/>
                <a:t>I-ORG</a:t>
              </a:r>
              <a:endParaRPr lang="zh-CN" altLang="en-US" sz="1200" b="1" dirty="0"/>
            </a:p>
          </p:txBody>
        </p:sp>
        <p:sp>
          <p:nvSpPr>
            <p:cNvPr id="69" name="文本框 68">
              <a:extLst>
                <a:ext uri="{FF2B5EF4-FFF2-40B4-BE49-F238E27FC236}">
                  <a16:creationId xmlns:a16="http://schemas.microsoft.com/office/drawing/2014/main" id="{D8A61724-92F9-2692-3274-181129B623BF}"/>
                </a:ext>
              </a:extLst>
            </p:cNvPr>
            <p:cNvSpPr txBox="1"/>
            <p:nvPr/>
          </p:nvSpPr>
          <p:spPr>
            <a:xfrm>
              <a:off x="10155273" y="857999"/>
              <a:ext cx="774946" cy="276999"/>
            </a:xfrm>
            <a:prstGeom prst="rect">
              <a:avLst/>
            </a:prstGeom>
            <a:noFill/>
          </p:spPr>
          <p:txBody>
            <a:bodyPr wrap="square" rtlCol="0">
              <a:spAutoFit/>
            </a:bodyPr>
            <a:lstStyle/>
            <a:p>
              <a:r>
                <a:rPr lang="en-US" altLang="zh-CN" sz="1200" b="1" dirty="0"/>
                <a:t>O</a:t>
              </a:r>
              <a:endParaRPr lang="zh-CN" altLang="en-US" sz="1200" b="1" dirty="0"/>
            </a:p>
          </p:txBody>
        </p:sp>
        <p:sp>
          <p:nvSpPr>
            <p:cNvPr id="70" name="矩形: 圆角 69">
              <a:extLst>
                <a:ext uri="{FF2B5EF4-FFF2-40B4-BE49-F238E27FC236}">
                  <a16:creationId xmlns:a16="http://schemas.microsoft.com/office/drawing/2014/main" id="{1DB2FDEA-A32A-05EF-75D8-3A7838EE8238}"/>
                </a:ext>
              </a:extLst>
            </p:cNvPr>
            <p:cNvSpPr/>
            <p:nvPr/>
          </p:nvSpPr>
          <p:spPr>
            <a:xfrm>
              <a:off x="8069537" y="3542900"/>
              <a:ext cx="1783058" cy="369706"/>
            </a:xfrm>
            <a:prstGeom prst="roundRect">
              <a:avLst>
                <a:gd name="adj" fmla="val 4355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dirty="0"/>
                <a:t>Ground Truth</a:t>
              </a:r>
              <a:endParaRPr lang="zh-CN" altLang="en-US" sz="1600" dirty="0"/>
            </a:p>
          </p:txBody>
        </p:sp>
        <p:cxnSp>
          <p:nvCxnSpPr>
            <p:cNvPr id="72" name="直接箭头连接符 71">
              <a:extLst>
                <a:ext uri="{FF2B5EF4-FFF2-40B4-BE49-F238E27FC236}">
                  <a16:creationId xmlns:a16="http://schemas.microsoft.com/office/drawing/2014/main" id="{74EE1821-1BE3-4B0D-F863-6F80F646CBB1}"/>
                </a:ext>
              </a:extLst>
            </p:cNvPr>
            <p:cNvCxnSpPr/>
            <p:nvPr/>
          </p:nvCxnSpPr>
          <p:spPr>
            <a:xfrm flipH="1" flipV="1">
              <a:off x="8283673" y="3142410"/>
              <a:ext cx="182324" cy="40049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E3ECCD35-71BC-51F4-4ADC-C1FC8E38EE5F}"/>
                </a:ext>
              </a:extLst>
            </p:cNvPr>
            <p:cNvCxnSpPr/>
            <p:nvPr/>
          </p:nvCxnSpPr>
          <p:spPr>
            <a:xfrm flipV="1">
              <a:off x="8923379" y="3121704"/>
              <a:ext cx="297108" cy="40374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9ACAB57F-3ABC-655E-CA68-B44CD77B9B56}"/>
                </a:ext>
              </a:extLst>
            </p:cNvPr>
            <p:cNvCxnSpPr/>
            <p:nvPr/>
          </p:nvCxnSpPr>
          <p:spPr>
            <a:xfrm flipV="1">
              <a:off x="9394010" y="3124438"/>
              <a:ext cx="761263" cy="41846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78" name="文本框 77">
            <a:extLst>
              <a:ext uri="{FF2B5EF4-FFF2-40B4-BE49-F238E27FC236}">
                <a16:creationId xmlns:a16="http://schemas.microsoft.com/office/drawing/2014/main" id="{49048A83-8B04-0F35-39A8-28ADBE446F5B}"/>
              </a:ext>
            </a:extLst>
          </p:cNvPr>
          <p:cNvSpPr txBox="1"/>
          <p:nvPr/>
        </p:nvSpPr>
        <p:spPr>
          <a:xfrm>
            <a:off x="8094568" y="3841303"/>
            <a:ext cx="216024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Teacher Forcing</a:t>
            </a:r>
            <a:endParaRPr lang="zh-CN" altLang="en-US" sz="1400" dirty="0">
              <a:latin typeface="Times New Roman" panose="02020603050405020304" pitchFamily="18" charset="0"/>
              <a:cs typeface="Times New Roman" panose="02020603050405020304" pitchFamily="18" charset="0"/>
            </a:endParaRPr>
          </a:p>
        </p:txBody>
      </p:sp>
      <p:grpSp>
        <p:nvGrpSpPr>
          <p:cNvPr id="79" name="组合 78">
            <a:extLst>
              <a:ext uri="{FF2B5EF4-FFF2-40B4-BE49-F238E27FC236}">
                <a16:creationId xmlns:a16="http://schemas.microsoft.com/office/drawing/2014/main" id="{08B90E5E-0E14-28D1-8524-6909FA3618FE}"/>
              </a:ext>
            </a:extLst>
          </p:cNvPr>
          <p:cNvGrpSpPr/>
          <p:nvPr/>
        </p:nvGrpSpPr>
        <p:grpSpPr>
          <a:xfrm>
            <a:off x="0" y="0"/>
            <a:ext cx="12192000" cy="692696"/>
            <a:chOff x="0" y="0"/>
            <a:chExt cx="12192000" cy="692696"/>
          </a:xfrm>
        </p:grpSpPr>
        <p:grpSp>
          <p:nvGrpSpPr>
            <p:cNvPr id="80" name="组合 79">
              <a:extLst>
                <a:ext uri="{FF2B5EF4-FFF2-40B4-BE49-F238E27FC236}">
                  <a16:creationId xmlns:a16="http://schemas.microsoft.com/office/drawing/2014/main" id="{AC2CF7BA-50DB-AE9D-C4C1-817D139A53AA}"/>
                </a:ext>
              </a:extLst>
            </p:cNvPr>
            <p:cNvGrpSpPr/>
            <p:nvPr/>
          </p:nvGrpSpPr>
          <p:grpSpPr>
            <a:xfrm>
              <a:off x="0" y="0"/>
              <a:ext cx="12192000" cy="692696"/>
              <a:chOff x="0" y="1"/>
              <a:chExt cx="12192000" cy="692696"/>
            </a:xfrm>
          </p:grpSpPr>
          <p:sp>
            <p:nvSpPr>
              <p:cNvPr id="94" name="矩形 93">
                <a:extLst>
                  <a:ext uri="{FF2B5EF4-FFF2-40B4-BE49-F238E27FC236}">
                    <a16:creationId xmlns:a16="http://schemas.microsoft.com/office/drawing/2014/main" id="{AD3EC3E4-A2D9-586B-8A84-5A8FD90B05A8}"/>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等腰三角形 95">
                <a:extLst>
                  <a:ext uri="{FF2B5EF4-FFF2-40B4-BE49-F238E27FC236}">
                    <a16:creationId xmlns:a16="http://schemas.microsoft.com/office/drawing/2014/main" id="{9E90806F-570B-6890-858D-82CD5C3890FA}"/>
                  </a:ext>
                </a:extLst>
              </p:cNvPr>
              <p:cNvSpPr/>
              <p:nvPr/>
            </p:nvSpPr>
            <p:spPr>
              <a:xfrm>
                <a:off x="7423862" y="543471"/>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81" name="组合 80">
              <a:extLst>
                <a:ext uri="{FF2B5EF4-FFF2-40B4-BE49-F238E27FC236}">
                  <a16:creationId xmlns:a16="http://schemas.microsoft.com/office/drawing/2014/main" id="{A3925506-6C1F-476F-249A-37B65BDF1B30}"/>
                </a:ext>
              </a:extLst>
            </p:cNvPr>
            <p:cNvGrpSpPr/>
            <p:nvPr/>
          </p:nvGrpSpPr>
          <p:grpSpPr>
            <a:xfrm>
              <a:off x="3952475" y="145375"/>
              <a:ext cx="7808340" cy="393872"/>
              <a:chOff x="3609575" y="312460"/>
              <a:chExt cx="7808340" cy="393872"/>
            </a:xfrm>
          </p:grpSpPr>
          <p:sp>
            <p:nvSpPr>
              <p:cNvPr id="83" name="文本框 82">
                <a:extLst>
                  <a:ext uri="{FF2B5EF4-FFF2-40B4-BE49-F238E27FC236}">
                    <a16:creationId xmlns:a16="http://schemas.microsoft.com/office/drawing/2014/main" id="{2781CA45-AE94-680E-8B11-5F32493AF987}"/>
                  </a:ext>
                </a:extLst>
              </p:cNvPr>
              <p:cNvSpPr txBox="1"/>
              <p:nvPr/>
            </p:nvSpPr>
            <p:spPr>
              <a:xfrm>
                <a:off x="3609575" y="31246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研究背景</a:t>
                </a:r>
              </a:p>
            </p:txBody>
          </p:sp>
          <p:sp>
            <p:nvSpPr>
              <p:cNvPr id="84" name="文本框 83">
                <a:extLst>
                  <a:ext uri="{FF2B5EF4-FFF2-40B4-BE49-F238E27FC236}">
                    <a16:creationId xmlns:a16="http://schemas.microsoft.com/office/drawing/2014/main" id="{F103530E-C011-448F-607D-E03A14234CD5}"/>
                  </a:ext>
                </a:extLst>
              </p:cNvPr>
              <p:cNvSpPr txBox="1"/>
              <p:nvPr/>
            </p:nvSpPr>
            <p:spPr>
              <a:xfrm>
                <a:off x="5230095" y="315002"/>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原理简介</a:t>
                </a:r>
              </a:p>
            </p:txBody>
          </p:sp>
          <p:sp>
            <p:nvSpPr>
              <p:cNvPr id="85" name="文本框 84">
                <a:extLst>
                  <a:ext uri="{FF2B5EF4-FFF2-40B4-BE49-F238E27FC236}">
                    <a16:creationId xmlns:a16="http://schemas.microsoft.com/office/drawing/2014/main" id="{4434FAF9-8C74-BBCD-0F23-6CC5F48E3BF5}"/>
                  </a:ext>
                </a:extLst>
              </p:cNvPr>
              <p:cNvSpPr txBox="1"/>
              <p:nvPr/>
            </p:nvSpPr>
            <p:spPr>
              <a:xfrm>
                <a:off x="6903808" y="33700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模型构建</a:t>
                </a:r>
              </a:p>
            </p:txBody>
          </p:sp>
          <p:sp>
            <p:nvSpPr>
              <p:cNvPr id="86" name="文本框 85">
                <a:extLst>
                  <a:ext uri="{FF2B5EF4-FFF2-40B4-BE49-F238E27FC236}">
                    <a16:creationId xmlns:a16="http://schemas.microsoft.com/office/drawing/2014/main" id="{36E87F0F-9D38-1A8A-2046-6F32755C009C}"/>
                  </a:ext>
                </a:extLst>
              </p:cNvPr>
              <p:cNvSpPr txBox="1"/>
              <p:nvPr/>
            </p:nvSpPr>
            <p:spPr>
              <a:xfrm>
                <a:off x="8640475" y="327909"/>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实验结果</a:t>
                </a:r>
              </a:p>
            </p:txBody>
          </p:sp>
          <p:cxnSp>
            <p:nvCxnSpPr>
              <p:cNvPr id="87" name="直接连接符 86">
                <a:extLst>
                  <a:ext uri="{FF2B5EF4-FFF2-40B4-BE49-F238E27FC236}">
                    <a16:creationId xmlns:a16="http://schemas.microsoft.com/office/drawing/2014/main" id="{862BD88F-B420-DD51-A359-3D9BC38B4BB2}"/>
                  </a:ext>
                </a:extLst>
              </p:cNvPr>
              <p:cNvCxnSpPr>
                <a:cxnSpLocks/>
              </p:cNvCxnSpPr>
              <p:nvPr/>
            </p:nvCxnSpPr>
            <p:spPr>
              <a:xfrm>
                <a:off x="4930702"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01E34A06-CB2A-2069-C840-416FBFDF6640}"/>
                  </a:ext>
                </a:extLst>
              </p:cNvPr>
              <p:cNvCxnSpPr>
                <a:cxnSpLocks/>
              </p:cNvCxnSpPr>
              <p:nvPr/>
            </p:nvCxnSpPr>
            <p:spPr>
              <a:xfrm>
                <a:off x="6658182"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736EA7A1-CCA9-E7A1-9D31-5D2946B97755}"/>
                  </a:ext>
                </a:extLst>
              </p:cNvPr>
              <p:cNvCxnSpPr>
                <a:cxnSpLocks/>
              </p:cNvCxnSpPr>
              <p:nvPr/>
            </p:nvCxnSpPr>
            <p:spPr>
              <a:xfrm>
                <a:off x="8368961"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479B2725-9259-4981-A3F7-B736A686EEA5}"/>
                  </a:ext>
                </a:extLst>
              </p:cNvPr>
              <p:cNvSpPr txBox="1"/>
              <p:nvPr/>
            </p:nvSpPr>
            <p:spPr>
              <a:xfrm>
                <a:off x="10309919" y="32862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工作总结</a:t>
                </a:r>
              </a:p>
            </p:txBody>
          </p:sp>
          <p:cxnSp>
            <p:nvCxnSpPr>
              <p:cNvPr id="91" name="直接连接符 90">
                <a:extLst>
                  <a:ext uri="{FF2B5EF4-FFF2-40B4-BE49-F238E27FC236}">
                    <a16:creationId xmlns:a16="http://schemas.microsoft.com/office/drawing/2014/main" id="{91575876-5E33-6206-54FD-CCB91C8BB2DC}"/>
                  </a:ext>
                </a:extLst>
              </p:cNvPr>
              <p:cNvCxnSpPr>
                <a:cxnSpLocks/>
              </p:cNvCxnSpPr>
              <p:nvPr/>
            </p:nvCxnSpPr>
            <p:spPr>
              <a:xfrm>
                <a:off x="9978684" y="375904"/>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82" name="Picture 2">
              <a:extLst>
                <a:ext uri="{FF2B5EF4-FFF2-40B4-BE49-F238E27FC236}">
                  <a16:creationId xmlns:a16="http://schemas.microsoft.com/office/drawing/2014/main" id="{089C3637-D072-C21C-9DA6-E05F965C515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313" y="106452"/>
              <a:ext cx="452262" cy="4522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5356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š1íḍè"/>
          <p:cNvSpPr/>
          <p:nvPr/>
        </p:nvSpPr>
        <p:spPr>
          <a:xfrm>
            <a:off x="155340" y="711201"/>
            <a:ext cx="11881320" cy="6037214"/>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latin typeface="思源黑体 CN Heavy" panose="020B0A00000000000000"/>
                <a:ea typeface="思源黑体 CN Heavy" panose="020B0A00000000000000"/>
              </a:rPr>
              <a:t>Decoder Output:</a:t>
            </a:r>
            <a:endParaRPr lang="zh-CN" altLang="en-US" sz="2800" b="1" dirty="0">
              <a:latin typeface="思源黑体 CN Heavy" panose="020B0A00000000000000"/>
              <a:ea typeface="思源黑体 CN Heavy" panose="020B0A00000000000000"/>
            </a:endParaRPr>
          </a:p>
        </p:txBody>
      </p:sp>
      <p:grpSp>
        <p:nvGrpSpPr>
          <p:cNvPr id="33" name="组合 32">
            <a:extLst>
              <a:ext uri="{FF2B5EF4-FFF2-40B4-BE49-F238E27FC236}">
                <a16:creationId xmlns:a16="http://schemas.microsoft.com/office/drawing/2014/main" id="{2447C790-53D8-980E-88A9-4A81B1CC3AB4}"/>
              </a:ext>
            </a:extLst>
          </p:cNvPr>
          <p:cNvGrpSpPr/>
          <p:nvPr/>
        </p:nvGrpSpPr>
        <p:grpSpPr>
          <a:xfrm>
            <a:off x="6096000" y="1381480"/>
            <a:ext cx="6255423" cy="3425032"/>
            <a:chOff x="1794666" y="2949202"/>
            <a:chExt cx="7371448" cy="3555194"/>
          </a:xfrm>
        </p:grpSpPr>
        <p:cxnSp>
          <p:nvCxnSpPr>
            <p:cNvPr id="27" name="直接箭头连接符 26">
              <a:extLst>
                <a:ext uri="{FF2B5EF4-FFF2-40B4-BE49-F238E27FC236}">
                  <a16:creationId xmlns:a16="http://schemas.microsoft.com/office/drawing/2014/main" id="{77EEA7C4-27F1-5598-C643-BEA1530612A6}"/>
                </a:ext>
              </a:extLst>
            </p:cNvPr>
            <p:cNvCxnSpPr>
              <a:cxnSpLocks/>
            </p:cNvCxnSpPr>
            <p:nvPr/>
          </p:nvCxnSpPr>
          <p:spPr>
            <a:xfrm flipV="1">
              <a:off x="4664698" y="3815463"/>
              <a:ext cx="3624502" cy="11604"/>
            </a:xfrm>
            <a:prstGeom prst="straightConnector1">
              <a:avLst/>
            </a:prstGeom>
            <a:ln>
              <a:prstDash val="lgDash"/>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74" name="弧形 73">
              <a:extLst>
                <a:ext uri="{FF2B5EF4-FFF2-40B4-BE49-F238E27FC236}">
                  <a16:creationId xmlns:a16="http://schemas.microsoft.com/office/drawing/2014/main" id="{29392561-A4D7-1D16-9D93-9C06458F70DA}"/>
                </a:ext>
              </a:extLst>
            </p:cNvPr>
            <p:cNvSpPr/>
            <p:nvPr/>
          </p:nvSpPr>
          <p:spPr>
            <a:xfrm flipH="1">
              <a:off x="6600056" y="3827068"/>
              <a:ext cx="2566058" cy="2677328"/>
            </a:xfrm>
            <a:prstGeom prst="arc">
              <a:avLst>
                <a:gd name="adj1" fmla="val 16264799"/>
                <a:gd name="adj2" fmla="val 21572754"/>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r>
                <a:rPr lang="en-US" altLang="zh-CN" sz="1400" dirty="0">
                  <a:solidFill>
                    <a:srgbClr val="9DC781"/>
                  </a:solidFill>
                </a:rPr>
                <a:t>Q</a:t>
              </a:r>
              <a:endParaRPr lang="zh-CN" altLang="en-US" sz="1400" dirty="0">
                <a:solidFill>
                  <a:srgbClr val="9DC781"/>
                </a:solidFill>
              </a:endParaRPr>
            </a:p>
          </p:txBody>
        </p:sp>
        <p:cxnSp>
          <p:nvCxnSpPr>
            <p:cNvPr id="93" name="直接箭头连接符 92">
              <a:extLst>
                <a:ext uri="{FF2B5EF4-FFF2-40B4-BE49-F238E27FC236}">
                  <a16:creationId xmlns:a16="http://schemas.microsoft.com/office/drawing/2014/main" id="{2FD5A53F-588A-9B0F-24CB-D9F6027E2DE6}"/>
                </a:ext>
              </a:extLst>
            </p:cNvPr>
            <p:cNvCxnSpPr>
              <a:cxnSpLocks/>
            </p:cNvCxnSpPr>
            <p:nvPr/>
          </p:nvCxnSpPr>
          <p:spPr>
            <a:xfrm flipV="1">
              <a:off x="4664698" y="3227872"/>
              <a:ext cx="3624502" cy="24648"/>
            </a:xfrm>
            <a:prstGeom prst="straightConnector1">
              <a:avLst/>
            </a:prstGeom>
            <a:ln w="19050" cap="flat" cmpd="sng" algn="ctr">
              <a:solidFill>
                <a:srgbClr val="C00000"/>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矩形: 圆角 16">
              <a:extLst>
                <a:ext uri="{FF2B5EF4-FFF2-40B4-BE49-F238E27FC236}">
                  <a16:creationId xmlns:a16="http://schemas.microsoft.com/office/drawing/2014/main" id="{63B70688-5D6D-8CA2-5CCF-6670C81F2E90}"/>
                </a:ext>
              </a:extLst>
            </p:cNvPr>
            <p:cNvSpPr/>
            <p:nvPr/>
          </p:nvSpPr>
          <p:spPr>
            <a:xfrm>
              <a:off x="1794666" y="4303791"/>
              <a:ext cx="2487417" cy="42586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19520F78-00B6-7442-51DC-7358643E18DE}"/>
                </a:ext>
              </a:extLst>
            </p:cNvPr>
            <p:cNvSpPr/>
            <p:nvPr/>
          </p:nvSpPr>
          <p:spPr>
            <a:xfrm>
              <a:off x="1952776" y="4384186"/>
              <a:ext cx="288032" cy="28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1" name="文本框 120">
              <a:extLst>
                <a:ext uri="{FF2B5EF4-FFF2-40B4-BE49-F238E27FC236}">
                  <a16:creationId xmlns:a16="http://schemas.microsoft.com/office/drawing/2014/main" id="{239D7B32-602A-49B9-BCBC-B5BBDB482D42}"/>
                </a:ext>
              </a:extLst>
            </p:cNvPr>
            <p:cNvSpPr txBox="1"/>
            <p:nvPr/>
          </p:nvSpPr>
          <p:spPr>
            <a:xfrm>
              <a:off x="6392991" y="2949202"/>
              <a:ext cx="1134313" cy="329423"/>
            </a:xfrm>
            <a:prstGeom prst="rect">
              <a:avLst/>
            </a:prstGeom>
            <a:noFill/>
          </p:spPr>
          <p:txBody>
            <a:bodyPr wrap="square" rtlCol="0">
              <a:spAutoFit/>
            </a:bodyPr>
            <a:lstStyle/>
            <a:p>
              <a:r>
                <a:rPr lang="en-US" altLang="zh-CN" sz="1100" dirty="0"/>
                <a:t>dec_cell in</a:t>
              </a:r>
              <a:endParaRPr lang="zh-CN" altLang="en-US" sz="1100" dirty="0"/>
            </a:p>
          </p:txBody>
        </p:sp>
        <p:sp>
          <p:nvSpPr>
            <p:cNvPr id="122" name="文本框 121">
              <a:extLst>
                <a:ext uri="{FF2B5EF4-FFF2-40B4-BE49-F238E27FC236}">
                  <a16:creationId xmlns:a16="http://schemas.microsoft.com/office/drawing/2014/main" id="{F1523B91-F341-D20C-76C6-B198E0153A3E}"/>
                </a:ext>
              </a:extLst>
            </p:cNvPr>
            <p:cNvSpPr txBox="1"/>
            <p:nvPr/>
          </p:nvSpPr>
          <p:spPr>
            <a:xfrm>
              <a:off x="6387590" y="3549199"/>
              <a:ext cx="1406936" cy="329423"/>
            </a:xfrm>
            <a:prstGeom prst="rect">
              <a:avLst/>
            </a:prstGeom>
            <a:noFill/>
          </p:spPr>
          <p:txBody>
            <a:bodyPr wrap="square" rtlCol="0">
              <a:spAutoFit/>
            </a:bodyPr>
            <a:lstStyle/>
            <a:p>
              <a:r>
                <a:rPr lang="en-US" altLang="zh-CN" sz="1100" dirty="0"/>
                <a:t>dec_hidden in</a:t>
              </a:r>
              <a:endParaRPr lang="zh-CN" altLang="en-US" sz="1100" dirty="0"/>
            </a:p>
          </p:txBody>
        </p:sp>
        <p:sp>
          <p:nvSpPr>
            <p:cNvPr id="19" name="矩形: 圆角 18">
              <a:extLst>
                <a:ext uri="{FF2B5EF4-FFF2-40B4-BE49-F238E27FC236}">
                  <a16:creationId xmlns:a16="http://schemas.microsoft.com/office/drawing/2014/main" id="{706AE92B-531D-9FEC-07EC-A85F2ABE4841}"/>
                </a:ext>
              </a:extLst>
            </p:cNvPr>
            <p:cNvSpPr/>
            <p:nvPr/>
          </p:nvSpPr>
          <p:spPr>
            <a:xfrm>
              <a:off x="5339921" y="5138822"/>
              <a:ext cx="1751138" cy="513942"/>
            </a:xfrm>
            <a:prstGeom prst="roundRect">
              <a:avLst/>
            </a:prstGeom>
            <a:solidFill>
              <a:schemeClr val="accent4">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sz="1400" dirty="0">
                  <a:ln w="0"/>
                  <a:solidFill>
                    <a:schemeClr val="tx1"/>
                  </a:solidFill>
                  <a:effectLst>
                    <a:outerShdw blurRad="38100" dist="19050" dir="2700000" algn="tl" rotWithShape="0">
                      <a:schemeClr val="dk1">
                        <a:alpha val="40000"/>
                      </a:schemeClr>
                    </a:outerShdw>
                  </a:effectLst>
                </a:rPr>
                <a:t>Attention</a:t>
              </a:r>
              <a:endParaRPr lang="zh-CN" altLang="en-US" sz="1600" dirty="0"/>
            </a:p>
          </p:txBody>
        </p:sp>
        <p:cxnSp>
          <p:nvCxnSpPr>
            <p:cNvPr id="36" name="直接连接符 35">
              <a:extLst>
                <a:ext uri="{FF2B5EF4-FFF2-40B4-BE49-F238E27FC236}">
                  <a16:creationId xmlns:a16="http://schemas.microsoft.com/office/drawing/2014/main" id="{B8E444B1-241B-2B92-9DCC-D0CF02508702}"/>
                </a:ext>
              </a:extLst>
            </p:cNvPr>
            <p:cNvCxnSpPr>
              <a:cxnSpLocks/>
              <a:stCxn id="17" idx="3"/>
            </p:cNvCxnSpPr>
            <p:nvPr/>
          </p:nvCxnSpPr>
          <p:spPr>
            <a:xfrm>
              <a:off x="4282083" y="4516722"/>
              <a:ext cx="1732798" cy="0"/>
            </a:xfrm>
            <a:prstGeom prst="line">
              <a:avLst/>
            </a:prstGeom>
            <a:ln>
              <a:solidFill>
                <a:srgbClr val="ED7D31"/>
              </a:solidFill>
            </a:ln>
          </p:spPr>
          <p:style>
            <a:lnRef idx="3">
              <a:schemeClr val="dk1"/>
            </a:lnRef>
            <a:fillRef idx="0">
              <a:schemeClr val="dk1"/>
            </a:fillRef>
            <a:effectRef idx="2">
              <a:schemeClr val="dk1"/>
            </a:effectRef>
            <a:fontRef idx="minor">
              <a:schemeClr val="tx1"/>
            </a:fontRef>
          </p:style>
        </p:cxnSp>
        <p:sp>
          <p:nvSpPr>
            <p:cNvPr id="45" name="弧形 44">
              <a:extLst>
                <a:ext uri="{FF2B5EF4-FFF2-40B4-BE49-F238E27FC236}">
                  <a16:creationId xmlns:a16="http://schemas.microsoft.com/office/drawing/2014/main" id="{952155B0-815A-9DD4-D3FE-5E73228FBACE}"/>
                </a:ext>
              </a:extLst>
            </p:cNvPr>
            <p:cNvSpPr/>
            <p:nvPr/>
          </p:nvSpPr>
          <p:spPr>
            <a:xfrm>
              <a:off x="4948655" y="4526620"/>
              <a:ext cx="1174305" cy="1332952"/>
            </a:xfrm>
            <a:prstGeom prst="arc">
              <a:avLst>
                <a:gd name="adj1" fmla="val 15983387"/>
                <a:gd name="adj2" fmla="val 21353144"/>
              </a:avLst>
            </a:prstGeom>
            <a:ln w="19050" cap="flat" cmpd="sng" algn="ctr">
              <a:solidFill>
                <a:srgbClr val="ED7D3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r>
                <a:rPr lang="en-US" altLang="zh-CN" sz="1400" dirty="0">
                  <a:solidFill>
                    <a:srgbClr val="F19658"/>
                  </a:solidFill>
                </a:rPr>
                <a:t>V</a:t>
              </a:r>
              <a:endParaRPr lang="zh-CN" altLang="en-US" sz="1400" dirty="0">
                <a:solidFill>
                  <a:srgbClr val="F19658"/>
                </a:solidFill>
              </a:endParaRPr>
            </a:p>
          </p:txBody>
        </p:sp>
        <p:sp>
          <p:nvSpPr>
            <p:cNvPr id="70" name="弧形 69">
              <a:extLst>
                <a:ext uri="{FF2B5EF4-FFF2-40B4-BE49-F238E27FC236}">
                  <a16:creationId xmlns:a16="http://schemas.microsoft.com/office/drawing/2014/main" id="{FF0B387F-88BD-BAB8-2486-9EDE668A09C3}"/>
                </a:ext>
              </a:extLst>
            </p:cNvPr>
            <p:cNvSpPr/>
            <p:nvPr/>
          </p:nvSpPr>
          <p:spPr>
            <a:xfrm>
              <a:off x="4282083" y="4526619"/>
              <a:ext cx="1333145" cy="1332953"/>
            </a:xfrm>
            <a:prstGeom prst="arc">
              <a:avLst>
                <a:gd name="adj1" fmla="val 15983387"/>
                <a:gd name="adj2" fmla="val 21383557"/>
              </a:avLst>
            </a:prstGeom>
            <a:ln w="19050" cap="flat" cmpd="sng" algn="ctr">
              <a:solidFill>
                <a:srgbClr val="ED7D3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r>
                <a:rPr lang="en-US" altLang="zh-CN" sz="1400" dirty="0">
                  <a:solidFill>
                    <a:srgbClr val="F19658"/>
                  </a:solidFill>
                </a:rPr>
                <a:t>K</a:t>
              </a:r>
              <a:endParaRPr lang="zh-CN" altLang="en-US" sz="1400" dirty="0">
                <a:solidFill>
                  <a:srgbClr val="F19658"/>
                </a:solidFill>
              </a:endParaRPr>
            </a:p>
          </p:txBody>
        </p:sp>
        <p:sp>
          <p:nvSpPr>
            <p:cNvPr id="88" name="矩形: 圆角 87">
              <a:extLst>
                <a:ext uri="{FF2B5EF4-FFF2-40B4-BE49-F238E27FC236}">
                  <a16:creationId xmlns:a16="http://schemas.microsoft.com/office/drawing/2014/main" id="{FABFEAFC-651D-4815-740E-6B4285477972}"/>
                </a:ext>
              </a:extLst>
            </p:cNvPr>
            <p:cNvSpPr/>
            <p:nvPr/>
          </p:nvSpPr>
          <p:spPr>
            <a:xfrm>
              <a:off x="5669786" y="3032396"/>
              <a:ext cx="762361" cy="99207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ln w="0"/>
                  <a:solidFill>
                    <a:schemeClr val="accent1"/>
                  </a:solidFill>
                  <a:effectLst>
                    <a:outerShdw blurRad="38100" dist="25400" dir="5400000" algn="ctr" rotWithShape="0">
                      <a:srgbClr val="6E747A">
                        <a:alpha val="43000"/>
                      </a:srgbClr>
                    </a:outerShdw>
                  </a:effectLst>
                </a:rPr>
                <a:t>AVG</a:t>
              </a:r>
              <a:endParaRPr lang="zh-CN" altLang="en-US" sz="1400" dirty="0"/>
            </a:p>
          </p:txBody>
        </p:sp>
        <p:sp>
          <p:nvSpPr>
            <p:cNvPr id="161" name="文本框 160">
              <a:extLst>
                <a:ext uri="{FF2B5EF4-FFF2-40B4-BE49-F238E27FC236}">
                  <a16:creationId xmlns:a16="http://schemas.microsoft.com/office/drawing/2014/main" id="{C5412CF8-2CA0-75C4-8415-236BC0A7572D}"/>
                </a:ext>
              </a:extLst>
            </p:cNvPr>
            <p:cNvSpPr txBox="1"/>
            <p:nvPr/>
          </p:nvSpPr>
          <p:spPr>
            <a:xfrm>
              <a:off x="4540404" y="2951242"/>
              <a:ext cx="1497006" cy="329423"/>
            </a:xfrm>
            <a:prstGeom prst="rect">
              <a:avLst/>
            </a:prstGeom>
            <a:noFill/>
          </p:spPr>
          <p:txBody>
            <a:bodyPr wrap="square" rtlCol="0">
              <a:spAutoFit/>
            </a:bodyPr>
            <a:lstStyle/>
            <a:p>
              <a:r>
                <a:rPr lang="en-US" altLang="zh-CN" sz="1100" dirty="0"/>
                <a:t>enc_cell out</a:t>
              </a:r>
              <a:endParaRPr lang="zh-CN" altLang="en-US" sz="1100" dirty="0"/>
            </a:p>
          </p:txBody>
        </p:sp>
        <p:sp>
          <p:nvSpPr>
            <p:cNvPr id="162" name="文本框 161">
              <a:extLst>
                <a:ext uri="{FF2B5EF4-FFF2-40B4-BE49-F238E27FC236}">
                  <a16:creationId xmlns:a16="http://schemas.microsoft.com/office/drawing/2014/main" id="{C7B3DB78-7AF8-BC7C-6A19-0C5F890A9AD0}"/>
                </a:ext>
              </a:extLst>
            </p:cNvPr>
            <p:cNvSpPr txBox="1"/>
            <p:nvPr/>
          </p:nvSpPr>
          <p:spPr>
            <a:xfrm>
              <a:off x="4295705" y="3549199"/>
              <a:ext cx="1571996" cy="329423"/>
            </a:xfrm>
            <a:prstGeom prst="rect">
              <a:avLst/>
            </a:prstGeom>
            <a:noFill/>
          </p:spPr>
          <p:txBody>
            <a:bodyPr wrap="square" rtlCol="0">
              <a:spAutoFit/>
            </a:bodyPr>
            <a:lstStyle/>
            <a:p>
              <a:r>
                <a:rPr lang="en-US" altLang="zh-CN" sz="1100" dirty="0"/>
                <a:t>enc_hidden out</a:t>
              </a:r>
              <a:endParaRPr lang="zh-CN" altLang="en-US" sz="1100" dirty="0"/>
            </a:p>
          </p:txBody>
        </p:sp>
        <p:sp>
          <p:nvSpPr>
            <p:cNvPr id="197" name="矩形 196">
              <a:extLst>
                <a:ext uri="{FF2B5EF4-FFF2-40B4-BE49-F238E27FC236}">
                  <a16:creationId xmlns:a16="http://schemas.microsoft.com/office/drawing/2014/main" id="{AD2A30BA-2E17-4083-446C-EB4933E732E5}"/>
                </a:ext>
              </a:extLst>
            </p:cNvPr>
            <p:cNvSpPr/>
            <p:nvPr/>
          </p:nvSpPr>
          <p:spPr>
            <a:xfrm>
              <a:off x="2417110" y="4389915"/>
              <a:ext cx="288032" cy="28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9" name="矩形 198">
              <a:extLst>
                <a:ext uri="{FF2B5EF4-FFF2-40B4-BE49-F238E27FC236}">
                  <a16:creationId xmlns:a16="http://schemas.microsoft.com/office/drawing/2014/main" id="{2BCB0CF9-E4D1-DA12-B74E-B7DE7E42F789}"/>
                </a:ext>
              </a:extLst>
            </p:cNvPr>
            <p:cNvSpPr/>
            <p:nvPr/>
          </p:nvSpPr>
          <p:spPr>
            <a:xfrm>
              <a:off x="2878046" y="4394643"/>
              <a:ext cx="288032" cy="28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01" name="矩形 200">
              <a:extLst>
                <a:ext uri="{FF2B5EF4-FFF2-40B4-BE49-F238E27FC236}">
                  <a16:creationId xmlns:a16="http://schemas.microsoft.com/office/drawing/2014/main" id="{2967150D-D436-327B-42D1-733B914D886D}"/>
                </a:ext>
              </a:extLst>
            </p:cNvPr>
            <p:cNvSpPr/>
            <p:nvPr/>
          </p:nvSpPr>
          <p:spPr>
            <a:xfrm>
              <a:off x="3358918" y="4390555"/>
              <a:ext cx="288032" cy="28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03" name="矩形 202">
              <a:extLst>
                <a:ext uri="{FF2B5EF4-FFF2-40B4-BE49-F238E27FC236}">
                  <a16:creationId xmlns:a16="http://schemas.microsoft.com/office/drawing/2014/main" id="{8592B9F4-F36A-8EE8-E406-C33E116365EF}"/>
                </a:ext>
              </a:extLst>
            </p:cNvPr>
            <p:cNvSpPr/>
            <p:nvPr/>
          </p:nvSpPr>
          <p:spPr>
            <a:xfrm>
              <a:off x="3850588" y="4394643"/>
              <a:ext cx="288032" cy="288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2" name="文本框 301">
              <a:extLst>
                <a:ext uri="{FF2B5EF4-FFF2-40B4-BE49-F238E27FC236}">
                  <a16:creationId xmlns:a16="http://schemas.microsoft.com/office/drawing/2014/main" id="{8B011C7E-08D8-74D8-F351-6B0A9DE46E48}"/>
                </a:ext>
              </a:extLst>
            </p:cNvPr>
            <p:cNvSpPr txBox="1"/>
            <p:nvPr/>
          </p:nvSpPr>
          <p:spPr>
            <a:xfrm>
              <a:off x="2214839" y="3965534"/>
              <a:ext cx="2041770" cy="329423"/>
            </a:xfrm>
            <a:prstGeom prst="rect">
              <a:avLst/>
            </a:prstGeom>
            <a:noFill/>
          </p:spPr>
          <p:txBody>
            <a:bodyPr wrap="square" rtlCol="0">
              <a:spAutoFit/>
            </a:bodyPr>
            <a:lstStyle/>
            <a:p>
              <a:r>
                <a:rPr lang="en-US" altLang="zh-CN" sz="1100" b="1" dirty="0">
                  <a:latin typeface="思源黑体 CN Heavy" panose="020B0A00000000000000"/>
                  <a:ea typeface="思源黑体 CN Heavy" panose="020B0A00000000000000"/>
                </a:rPr>
                <a:t>Encoder Output</a:t>
              </a:r>
              <a:endParaRPr lang="zh-CN" altLang="en-US" sz="1100" b="1" dirty="0">
                <a:latin typeface="思源黑体 CN Heavy" panose="020B0A00000000000000"/>
                <a:ea typeface="思源黑体 CN Heavy" panose="020B0A00000000000000"/>
              </a:endParaRPr>
            </a:p>
          </p:txBody>
        </p:sp>
      </p:grpSp>
      <p:sp>
        <p:nvSpPr>
          <p:cNvPr id="28" name="文本框 27">
            <a:extLst>
              <a:ext uri="{FF2B5EF4-FFF2-40B4-BE49-F238E27FC236}">
                <a16:creationId xmlns:a16="http://schemas.microsoft.com/office/drawing/2014/main" id="{B29374AB-53B5-E086-55E7-2923C94AEF30}"/>
              </a:ext>
            </a:extLst>
          </p:cNvPr>
          <p:cNvSpPr txBox="1"/>
          <p:nvPr/>
        </p:nvSpPr>
        <p:spPr>
          <a:xfrm>
            <a:off x="712131" y="925631"/>
            <a:ext cx="3409957" cy="40011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000" b="1" dirty="0">
                <a:ln w="22225">
                  <a:solidFill>
                    <a:schemeClr val="accent2"/>
                  </a:solidFill>
                  <a:prstDash val="solid"/>
                </a:ln>
                <a:solidFill>
                  <a:srgbClr val="FFE699"/>
                </a:solidFill>
                <a:latin typeface="+mj-ea"/>
                <a:ea typeface="+mj-ea"/>
              </a:rPr>
              <a:t>ATTENTION</a:t>
            </a:r>
          </a:p>
        </p:txBody>
      </p:sp>
      <p:sp>
        <p:nvSpPr>
          <p:cNvPr id="34" name="文本框 33">
            <a:extLst>
              <a:ext uri="{FF2B5EF4-FFF2-40B4-BE49-F238E27FC236}">
                <a16:creationId xmlns:a16="http://schemas.microsoft.com/office/drawing/2014/main" id="{14F11EC1-A83B-2F76-C54E-0476D0BE8085}"/>
              </a:ext>
            </a:extLst>
          </p:cNvPr>
          <p:cNvSpPr txBox="1"/>
          <p:nvPr/>
        </p:nvSpPr>
        <p:spPr>
          <a:xfrm>
            <a:off x="712131" y="4503604"/>
            <a:ext cx="3409957" cy="40011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000" b="1" dirty="0">
                <a:ln w="22225">
                  <a:solidFill>
                    <a:schemeClr val="accent2"/>
                  </a:solidFill>
                  <a:prstDash val="solid"/>
                </a:ln>
                <a:solidFill>
                  <a:srgbClr val="FFE699"/>
                </a:solidFill>
                <a:latin typeface="+mj-ea"/>
                <a:ea typeface="+mj-ea"/>
              </a:rPr>
              <a:t>AVG</a:t>
            </a:r>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5DDE23C3-6DD8-FE3F-66ED-D800FA6863B0}"/>
                  </a:ext>
                </a:extLst>
              </p:cNvPr>
              <p:cNvSpPr txBox="1"/>
              <p:nvPr/>
            </p:nvSpPr>
            <p:spPr>
              <a:xfrm>
                <a:off x="1924366" y="4486775"/>
                <a:ext cx="7780596" cy="1158074"/>
              </a:xfrm>
              <a:prstGeom prst="rect">
                <a:avLst/>
              </a:prstGeom>
              <a:noFill/>
            </p:spPr>
            <p:txBody>
              <a:bodyPr wrap="square" rtlCol="0">
                <a:spAutoFit/>
              </a:bodyPr>
              <a:lstStyle/>
              <a:p>
                <a:pPr>
                  <a:lnSpc>
                    <a:spcPct val="150000"/>
                  </a:lnSpc>
                </a:pPr>
                <a:r>
                  <a:rPr lang="zh-CN" altLang="en-US" sz="1600" dirty="0"/>
                  <a:t>       </a:t>
                </a:r>
                <a:r>
                  <a:rPr lang="en-US" altLang="zh-CN" sz="1600" dirty="0"/>
                  <a:t>AVG</a:t>
                </a:r>
                <a:r>
                  <a:rPr lang="zh-CN" altLang="en-US" sz="1600" dirty="0"/>
                  <a:t>单元将</a:t>
                </a:r>
                <a:r>
                  <a:rPr lang="en-US" altLang="zh-CN" sz="1600" dirty="0"/>
                  <a:t>Encoder</a:t>
                </a:r>
                <a:r>
                  <a:rPr lang="zh-CN" altLang="en-US" sz="1600" dirty="0"/>
                  <a:t>侧</a:t>
                </a:r>
                <a:r>
                  <a:rPr lang="en-US" altLang="zh-CN" sz="1600" dirty="0"/>
                  <a:t>BiLSTM</a:t>
                </a:r>
                <a:r>
                  <a:rPr lang="zh-CN" altLang="en-US" sz="1600" dirty="0"/>
                  <a:t>的状态信息</a:t>
                </a:r>
                <a14:m>
                  <m:oMath xmlns:m="http://schemas.openxmlformats.org/officeDocument/2006/math">
                    <m:r>
                      <a:rPr lang="en-US" altLang="zh-CN" sz="1600" b="0" i="1" smtClean="0">
                        <a:latin typeface="Cambria Math" panose="02040503050406030204" pitchFamily="18" charset="0"/>
                      </a:rPr>
                      <m:t>𝑒𝑛</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𝑐</m:t>
                        </m:r>
                      </m:e>
                      <m:sub>
                        <m:r>
                          <a:rPr lang="en-US" altLang="zh-CN" sz="1600" b="0" i="1" smtClean="0">
                            <a:latin typeface="Cambria Math" panose="02040503050406030204" pitchFamily="18" charset="0"/>
                          </a:rPr>
                          <m:t>h𝑖𝑑𝑑𝑒𝑛</m:t>
                        </m:r>
                      </m:sub>
                    </m:sSub>
                    <m:r>
                      <a:rPr lang="zh-CN" altLang="en-US" sz="1600" i="1">
                        <a:latin typeface="Cambria Math" panose="02040503050406030204" pitchFamily="18" charset="0"/>
                      </a:rPr>
                      <m:t>和</m:t>
                    </m:r>
                    <m:r>
                      <a:rPr lang="en-US" altLang="zh-CN" sz="1600" b="0" i="1" smtClean="0">
                        <a:latin typeface="Cambria Math" panose="02040503050406030204" pitchFamily="18" charset="0"/>
                      </a:rPr>
                      <m:t>𝑒𝑛</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𝑐</m:t>
                        </m:r>
                      </m:e>
                      <m:sub>
                        <m:r>
                          <a:rPr lang="en-US" altLang="zh-CN" sz="1600" b="0" i="1" smtClean="0">
                            <a:latin typeface="Cambria Math" panose="02040503050406030204" pitchFamily="18" charset="0"/>
                          </a:rPr>
                          <m:t>𝑐𝑒𝑙𝑙</m:t>
                        </m:r>
                      </m:sub>
                    </m:sSub>
                  </m:oMath>
                </a14:m>
                <a:r>
                  <a:rPr lang="zh-CN" altLang="en-US" sz="1600" dirty="0"/>
                  <a:t>整合后输出为</a:t>
                </a:r>
                <a:r>
                  <a:rPr lang="en-US" altLang="zh-CN" sz="1600" dirty="0"/>
                  <a:t>Decoder</a:t>
                </a:r>
                <a:r>
                  <a:rPr lang="zh-CN" altLang="en-US" sz="1600" dirty="0"/>
                  <a:t>侧</a:t>
                </a:r>
                <a:r>
                  <a:rPr lang="en-US" altLang="zh-CN" sz="1600" dirty="0"/>
                  <a:t>LSTM</a:t>
                </a:r>
                <a:r>
                  <a:rPr lang="zh-CN" altLang="en-US" sz="1600" dirty="0"/>
                  <a:t>的初始隐状态</a:t>
                </a:r>
                <a14:m>
                  <m:oMath xmlns:m="http://schemas.openxmlformats.org/officeDocument/2006/math">
                    <m:r>
                      <a:rPr lang="en-US" altLang="zh-CN" sz="1600" b="0" i="1" smtClean="0">
                        <a:latin typeface="Cambria Math" panose="02040503050406030204" pitchFamily="18" charset="0"/>
                      </a:rPr>
                      <m:t>𝑑𝑒</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𝑐</m:t>
                        </m:r>
                      </m:e>
                      <m:sub>
                        <m:r>
                          <a:rPr lang="en-US" altLang="zh-CN" sz="1600" b="0" i="1" smtClean="0">
                            <a:latin typeface="Cambria Math" panose="02040503050406030204" pitchFamily="18" charset="0"/>
                          </a:rPr>
                          <m:t>h𝑖𝑑𝑑𝑒𝑛</m:t>
                        </m:r>
                      </m:sub>
                    </m:sSub>
                    <m:r>
                      <a:rPr lang="zh-CN" altLang="en-US" sz="1600" i="1">
                        <a:latin typeface="Cambria Math" panose="02040503050406030204" pitchFamily="18" charset="0"/>
                      </a:rPr>
                      <m:t>和</m:t>
                    </m:r>
                    <m:r>
                      <a:rPr lang="zh-CN" altLang="en-US" sz="1600" i="1" smtClean="0">
                        <a:latin typeface="Cambria Math" panose="02040503050406030204" pitchFamily="18" charset="0"/>
                      </a:rPr>
                      <m:t>初始记忆</m:t>
                    </m:r>
                    <m:r>
                      <a:rPr lang="zh-CN" altLang="en-US" sz="1600" i="1">
                        <a:latin typeface="Cambria Math" panose="02040503050406030204" pitchFamily="18" charset="0"/>
                      </a:rPr>
                      <m:t>元</m:t>
                    </m:r>
                    <m:sSub>
                      <m:sSubPr>
                        <m:ctrlPr>
                          <a:rPr lang="en-US" altLang="zh-CN" sz="1600" b="0" i="1" smtClean="0">
                            <a:latin typeface="Cambria Math" panose="02040503050406030204" pitchFamily="18" charset="0"/>
                          </a:rPr>
                        </m:ctrlPr>
                      </m:sSubPr>
                      <m:e>
                        <m:r>
                          <m:rPr>
                            <m:sty m:val="p"/>
                          </m:rPr>
                          <a:rPr lang="en-US" altLang="zh-CN" sz="1600" b="0" i="0" smtClean="0">
                            <a:latin typeface="Cambria Math" panose="02040503050406030204" pitchFamily="18" charset="0"/>
                          </a:rPr>
                          <m:t>dec</m:t>
                        </m:r>
                      </m:e>
                      <m:sub>
                        <m:r>
                          <m:rPr>
                            <m:sty m:val="p"/>
                          </m:rPr>
                          <a:rPr lang="en-US" altLang="zh-CN" sz="1600" b="0" i="0" smtClean="0">
                            <a:latin typeface="Cambria Math" panose="02040503050406030204" pitchFamily="18" charset="0"/>
                          </a:rPr>
                          <m:t>cell</m:t>
                        </m:r>
                      </m:sub>
                    </m:sSub>
                  </m:oMath>
                </a14:m>
                <a:r>
                  <a:rPr lang="en-US" altLang="zh-CN" sz="1600" dirty="0"/>
                  <a:t>. </a:t>
                </a:r>
                <a:r>
                  <a:rPr lang="zh-CN" altLang="en-US" sz="1600" dirty="0"/>
                  <a:t>具体做法较为简单，以</a:t>
                </a:r>
                <a14:m>
                  <m:oMath xmlns:m="http://schemas.openxmlformats.org/officeDocument/2006/math">
                    <m:r>
                      <a:rPr lang="en-US" altLang="zh-CN" sz="1600" i="1">
                        <a:latin typeface="Cambria Math" panose="02040503050406030204" pitchFamily="18" charset="0"/>
                      </a:rPr>
                      <m:t>𝑒𝑛</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i="1">
                            <a:latin typeface="Cambria Math" panose="02040503050406030204" pitchFamily="18" charset="0"/>
                          </a:rPr>
                          <m:t>h𝑖𝑑𝑑𝑒𝑛</m:t>
                        </m:r>
                      </m:sub>
                    </m:sSub>
                  </m:oMath>
                </a14:m>
                <a:r>
                  <a:rPr lang="zh-CN" altLang="en-US" sz="1600" dirty="0"/>
                  <a:t>为例，将</a:t>
                </a:r>
                <a14:m>
                  <m:oMath xmlns:m="http://schemas.openxmlformats.org/officeDocument/2006/math">
                    <m:r>
                      <a:rPr lang="en-US" altLang="zh-CN" sz="1600" i="1">
                        <a:latin typeface="Cambria Math" panose="02040503050406030204" pitchFamily="18" charset="0"/>
                      </a:rPr>
                      <m:t>𝑒𝑛</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i="1">
                            <a:latin typeface="Cambria Math" panose="02040503050406030204" pitchFamily="18" charset="0"/>
                          </a:rPr>
                          <m:t>h𝑖𝑑𝑑𝑒𝑛</m:t>
                        </m:r>
                      </m:sub>
                    </m:sSub>
                  </m:oMath>
                </a14:m>
                <a:r>
                  <a:rPr lang="zh-CN" altLang="en-US" sz="1600" dirty="0"/>
                  <a:t>中的前向和逆向隐状态取均值，即得到</a:t>
                </a:r>
                <a14:m>
                  <m:oMath xmlns:m="http://schemas.openxmlformats.org/officeDocument/2006/math">
                    <m:r>
                      <m:rPr>
                        <m:sty m:val="p"/>
                      </m:rPr>
                      <a:rPr lang="en-US" altLang="zh-CN" sz="1600" i="1" dirty="0">
                        <a:latin typeface="Cambria Math" panose="02040503050406030204" pitchFamily="18" charset="0"/>
                      </a:rPr>
                      <m:t>de</m:t>
                    </m:r>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𝑐</m:t>
                        </m:r>
                      </m:e>
                      <m:sub>
                        <m:r>
                          <a:rPr lang="en-US" altLang="zh-CN" sz="1600" i="1">
                            <a:latin typeface="Cambria Math" panose="02040503050406030204" pitchFamily="18" charset="0"/>
                          </a:rPr>
                          <m:t>h𝑖𝑑𝑑𝑒𝑛</m:t>
                        </m:r>
                      </m:sub>
                    </m:sSub>
                    <m:r>
                      <a:rPr lang="en-US" altLang="zh-CN" sz="1600" b="0" i="0" smtClean="0">
                        <a:latin typeface="Cambria Math" panose="02040503050406030204" pitchFamily="18" charset="0"/>
                      </a:rPr>
                      <m:t>. </m:t>
                    </m:r>
                  </m:oMath>
                </a14:m>
                <a:endParaRPr lang="en-US" altLang="zh-CN" sz="1600" dirty="0"/>
              </a:p>
            </p:txBody>
          </p:sp>
        </mc:Choice>
        <mc:Fallback xmlns="">
          <p:sp>
            <p:nvSpPr>
              <p:cNvPr id="35" name="文本框 34">
                <a:extLst>
                  <a:ext uri="{FF2B5EF4-FFF2-40B4-BE49-F238E27FC236}">
                    <a16:creationId xmlns:a16="http://schemas.microsoft.com/office/drawing/2014/main" id="{5DDE23C3-6DD8-FE3F-66ED-D800FA6863B0}"/>
                  </a:ext>
                </a:extLst>
              </p:cNvPr>
              <p:cNvSpPr txBox="1">
                <a:spLocks noRot="1" noChangeAspect="1" noMove="1" noResize="1" noEditPoints="1" noAdjustHandles="1" noChangeArrowheads="1" noChangeShapeType="1" noTextEdit="1"/>
              </p:cNvSpPr>
              <p:nvPr/>
            </p:nvSpPr>
            <p:spPr>
              <a:xfrm>
                <a:off x="1924366" y="4486775"/>
                <a:ext cx="7780596" cy="1158074"/>
              </a:xfrm>
              <a:prstGeom prst="rect">
                <a:avLst/>
              </a:prstGeom>
              <a:blipFill>
                <a:blip r:embed="rId3"/>
                <a:stretch>
                  <a:fillRect l="-470" b="-5789"/>
                </a:stretch>
              </a:blipFill>
            </p:spPr>
            <p:txBody>
              <a:bodyPr/>
              <a:lstStyle/>
              <a:p>
                <a:r>
                  <a:rPr lang="zh-CN" altLang="en-US">
                    <a:noFill/>
                  </a:rPr>
                  <a:t> </a:t>
                </a:r>
              </a:p>
            </p:txBody>
          </p:sp>
        </mc:Fallback>
      </mc:AlternateContent>
      <p:sp>
        <p:nvSpPr>
          <p:cNvPr id="38" name="文本框 37">
            <a:extLst>
              <a:ext uri="{FF2B5EF4-FFF2-40B4-BE49-F238E27FC236}">
                <a16:creationId xmlns:a16="http://schemas.microsoft.com/office/drawing/2014/main" id="{40200CDF-32B6-565B-DFB6-C4F8DDAB698E}"/>
              </a:ext>
            </a:extLst>
          </p:cNvPr>
          <p:cNvSpPr txBox="1"/>
          <p:nvPr/>
        </p:nvSpPr>
        <p:spPr>
          <a:xfrm>
            <a:off x="1072276" y="1556792"/>
            <a:ext cx="4663684" cy="2638223"/>
          </a:xfrm>
          <a:prstGeom prst="rect">
            <a:avLst/>
          </a:prstGeom>
          <a:noFill/>
        </p:spPr>
        <p:txBody>
          <a:bodyPr wrap="square" rtlCol="0">
            <a:spAutoFit/>
          </a:bodyPr>
          <a:lstStyle/>
          <a:p>
            <a:pPr>
              <a:lnSpc>
                <a:spcPct val="150000"/>
              </a:lnSpc>
            </a:pPr>
            <a:r>
              <a:rPr lang="zh-CN" altLang="en-US" sz="1600" dirty="0"/>
              <a:t>       使用注意力机制来让</a:t>
            </a:r>
            <a:r>
              <a:rPr lang="en-US" altLang="zh-CN" sz="1600" dirty="0"/>
              <a:t>Decoder</a:t>
            </a:r>
            <a:r>
              <a:rPr lang="zh-CN" altLang="en-US" sz="1600" dirty="0"/>
              <a:t>关注到句子序列本身的语义信息。以</a:t>
            </a:r>
            <a:r>
              <a:rPr lang="en-US" altLang="zh-CN" sz="1600" dirty="0"/>
              <a:t>Decoder</a:t>
            </a:r>
            <a:r>
              <a:rPr lang="zh-CN" altLang="en-US" sz="1600" dirty="0"/>
              <a:t>侧</a:t>
            </a:r>
            <a:r>
              <a:rPr lang="en-US" altLang="zh-CN" sz="1600" dirty="0"/>
              <a:t>LSTM</a:t>
            </a:r>
            <a:r>
              <a:rPr lang="zh-CN" altLang="en-US" sz="1600" dirty="0"/>
              <a:t>的隐状态为查询，</a:t>
            </a:r>
            <a:r>
              <a:rPr lang="en-US" altLang="zh-CN" sz="1600" dirty="0"/>
              <a:t>Encoder</a:t>
            </a:r>
            <a:r>
              <a:rPr lang="zh-CN" altLang="en-US" sz="1600" dirty="0"/>
              <a:t>侧</a:t>
            </a:r>
            <a:r>
              <a:rPr lang="en-US" altLang="zh-CN" sz="1600" dirty="0"/>
              <a:t>BiLSTM</a:t>
            </a:r>
            <a:r>
              <a:rPr lang="zh-CN" altLang="en-US" sz="1600" dirty="0"/>
              <a:t>的输出为键和值，经过</a:t>
            </a:r>
            <a:r>
              <a:rPr lang="en-US" altLang="zh-CN" sz="1600" dirty="0"/>
              <a:t>Attention</a:t>
            </a:r>
            <a:r>
              <a:rPr lang="zh-CN" altLang="en-US" sz="1600" dirty="0"/>
              <a:t>单元即可提取到语义信息。</a:t>
            </a:r>
            <a:endParaRPr lang="en-US" altLang="zh-CN" sz="1600" dirty="0"/>
          </a:p>
          <a:p>
            <a:pPr>
              <a:lnSpc>
                <a:spcPct val="150000"/>
              </a:lnSpc>
            </a:pPr>
            <a:r>
              <a:rPr lang="en-US" altLang="zh-CN" sz="1600" dirty="0"/>
              <a:t>       </a:t>
            </a:r>
            <a:r>
              <a:rPr lang="zh-CN" altLang="en-US" sz="1600" dirty="0"/>
              <a:t>模型使用了两种注意力机制并分别对它们进行了实验。即之前提到的</a:t>
            </a:r>
            <a:r>
              <a:rPr lang="en-US" altLang="zh-CN" sz="1600" dirty="0">
                <a:solidFill>
                  <a:srgbClr val="000000"/>
                </a:solidFill>
                <a:latin typeface="Palatino"/>
              </a:rPr>
              <a:t>Bahdanau Attention</a:t>
            </a:r>
            <a:r>
              <a:rPr lang="zh-CN" altLang="en-US" sz="1600" dirty="0">
                <a:solidFill>
                  <a:srgbClr val="000000"/>
                </a:solidFill>
                <a:latin typeface="Palatino"/>
              </a:rPr>
              <a:t>和</a:t>
            </a:r>
            <a:r>
              <a:rPr lang="en-US" altLang="zh-CN" sz="1600" dirty="0">
                <a:solidFill>
                  <a:srgbClr val="000000"/>
                </a:solidFill>
                <a:latin typeface="Palatino"/>
              </a:rPr>
              <a:t>Vaswani Attention.</a:t>
            </a:r>
            <a:r>
              <a:rPr lang="zh-CN" altLang="en-US" sz="1600" dirty="0">
                <a:solidFill>
                  <a:srgbClr val="000000"/>
                </a:solidFill>
                <a:latin typeface="Palatino"/>
              </a:rPr>
              <a:t> </a:t>
            </a:r>
            <a:endParaRPr lang="en-US" altLang="zh-CN" sz="1600" dirty="0"/>
          </a:p>
        </p:txBody>
      </p:sp>
      <p:grpSp>
        <p:nvGrpSpPr>
          <p:cNvPr id="43" name="组合 42">
            <a:extLst>
              <a:ext uri="{FF2B5EF4-FFF2-40B4-BE49-F238E27FC236}">
                <a16:creationId xmlns:a16="http://schemas.microsoft.com/office/drawing/2014/main" id="{87D0A406-8B65-7821-91A0-61D39452A6DA}"/>
              </a:ext>
            </a:extLst>
          </p:cNvPr>
          <p:cNvGrpSpPr/>
          <p:nvPr/>
        </p:nvGrpSpPr>
        <p:grpSpPr>
          <a:xfrm>
            <a:off x="0" y="0"/>
            <a:ext cx="12192000" cy="692696"/>
            <a:chOff x="0" y="0"/>
            <a:chExt cx="12192000" cy="692696"/>
          </a:xfrm>
        </p:grpSpPr>
        <p:grpSp>
          <p:nvGrpSpPr>
            <p:cNvPr id="44" name="组合 43">
              <a:extLst>
                <a:ext uri="{FF2B5EF4-FFF2-40B4-BE49-F238E27FC236}">
                  <a16:creationId xmlns:a16="http://schemas.microsoft.com/office/drawing/2014/main" id="{E3C6C653-B5C7-1E0A-5BFB-D609E84095D5}"/>
                </a:ext>
              </a:extLst>
            </p:cNvPr>
            <p:cNvGrpSpPr/>
            <p:nvPr/>
          </p:nvGrpSpPr>
          <p:grpSpPr>
            <a:xfrm>
              <a:off x="0" y="0"/>
              <a:ext cx="12192000" cy="692696"/>
              <a:chOff x="0" y="1"/>
              <a:chExt cx="12192000" cy="692696"/>
            </a:xfrm>
          </p:grpSpPr>
          <p:sp>
            <p:nvSpPr>
              <p:cNvPr id="71" name="矩形 70">
                <a:extLst>
                  <a:ext uri="{FF2B5EF4-FFF2-40B4-BE49-F238E27FC236}">
                    <a16:creationId xmlns:a16="http://schemas.microsoft.com/office/drawing/2014/main" id="{F4FB54EF-1F04-457C-992B-D9133CD7194C}"/>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等腰三角形 71">
                <a:extLst>
                  <a:ext uri="{FF2B5EF4-FFF2-40B4-BE49-F238E27FC236}">
                    <a16:creationId xmlns:a16="http://schemas.microsoft.com/office/drawing/2014/main" id="{7B932349-AB0A-A951-704A-CF52341C9CF0}"/>
                  </a:ext>
                </a:extLst>
              </p:cNvPr>
              <p:cNvSpPr/>
              <p:nvPr/>
            </p:nvSpPr>
            <p:spPr>
              <a:xfrm>
                <a:off x="7423862" y="543471"/>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6" name="组合 45">
              <a:extLst>
                <a:ext uri="{FF2B5EF4-FFF2-40B4-BE49-F238E27FC236}">
                  <a16:creationId xmlns:a16="http://schemas.microsoft.com/office/drawing/2014/main" id="{0F4CF36D-3355-1358-6B86-395831AE1A0B}"/>
                </a:ext>
              </a:extLst>
            </p:cNvPr>
            <p:cNvGrpSpPr/>
            <p:nvPr/>
          </p:nvGrpSpPr>
          <p:grpSpPr>
            <a:xfrm>
              <a:off x="3952475" y="145375"/>
              <a:ext cx="7808340" cy="393872"/>
              <a:chOff x="3609575" y="312460"/>
              <a:chExt cx="7808340" cy="393872"/>
            </a:xfrm>
          </p:grpSpPr>
          <p:sp>
            <p:nvSpPr>
              <p:cNvPr id="50" name="文本框 49">
                <a:extLst>
                  <a:ext uri="{FF2B5EF4-FFF2-40B4-BE49-F238E27FC236}">
                    <a16:creationId xmlns:a16="http://schemas.microsoft.com/office/drawing/2014/main" id="{B517591F-A303-D44B-70D5-55F8D346C932}"/>
                  </a:ext>
                </a:extLst>
              </p:cNvPr>
              <p:cNvSpPr txBox="1"/>
              <p:nvPr/>
            </p:nvSpPr>
            <p:spPr>
              <a:xfrm>
                <a:off x="3609575" y="31246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研究背景</a:t>
                </a:r>
              </a:p>
            </p:txBody>
          </p:sp>
          <p:sp>
            <p:nvSpPr>
              <p:cNvPr id="55" name="文本框 54">
                <a:extLst>
                  <a:ext uri="{FF2B5EF4-FFF2-40B4-BE49-F238E27FC236}">
                    <a16:creationId xmlns:a16="http://schemas.microsoft.com/office/drawing/2014/main" id="{CA60E67B-662F-06D3-CB0C-F321D46DD937}"/>
                  </a:ext>
                </a:extLst>
              </p:cNvPr>
              <p:cNvSpPr txBox="1"/>
              <p:nvPr/>
            </p:nvSpPr>
            <p:spPr>
              <a:xfrm>
                <a:off x="5230095" y="315002"/>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原理简介</a:t>
                </a:r>
              </a:p>
            </p:txBody>
          </p:sp>
          <p:sp>
            <p:nvSpPr>
              <p:cNvPr id="60" name="文本框 59">
                <a:extLst>
                  <a:ext uri="{FF2B5EF4-FFF2-40B4-BE49-F238E27FC236}">
                    <a16:creationId xmlns:a16="http://schemas.microsoft.com/office/drawing/2014/main" id="{032C3539-C2A9-54DE-6388-C40ED9979DA3}"/>
                  </a:ext>
                </a:extLst>
              </p:cNvPr>
              <p:cNvSpPr txBox="1"/>
              <p:nvPr/>
            </p:nvSpPr>
            <p:spPr>
              <a:xfrm>
                <a:off x="6903808" y="33700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模型构建</a:t>
                </a:r>
              </a:p>
            </p:txBody>
          </p:sp>
          <p:sp>
            <p:nvSpPr>
              <p:cNvPr id="62" name="文本框 61">
                <a:extLst>
                  <a:ext uri="{FF2B5EF4-FFF2-40B4-BE49-F238E27FC236}">
                    <a16:creationId xmlns:a16="http://schemas.microsoft.com/office/drawing/2014/main" id="{48E3A24B-7E30-AD8D-2846-8102A2B46E26}"/>
                  </a:ext>
                </a:extLst>
              </p:cNvPr>
              <p:cNvSpPr txBox="1"/>
              <p:nvPr/>
            </p:nvSpPr>
            <p:spPr>
              <a:xfrm>
                <a:off x="8640475" y="327909"/>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实验结果</a:t>
                </a:r>
              </a:p>
            </p:txBody>
          </p:sp>
          <p:cxnSp>
            <p:nvCxnSpPr>
              <p:cNvPr id="65" name="直接连接符 64">
                <a:extLst>
                  <a:ext uri="{FF2B5EF4-FFF2-40B4-BE49-F238E27FC236}">
                    <a16:creationId xmlns:a16="http://schemas.microsoft.com/office/drawing/2014/main" id="{A0371B95-2E90-1D47-CC78-B87CD0BCD82A}"/>
                  </a:ext>
                </a:extLst>
              </p:cNvPr>
              <p:cNvCxnSpPr>
                <a:cxnSpLocks/>
              </p:cNvCxnSpPr>
              <p:nvPr/>
            </p:nvCxnSpPr>
            <p:spPr>
              <a:xfrm>
                <a:off x="4930702"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61377EE2-F349-EAB8-0599-EE183851382B}"/>
                  </a:ext>
                </a:extLst>
              </p:cNvPr>
              <p:cNvCxnSpPr>
                <a:cxnSpLocks/>
              </p:cNvCxnSpPr>
              <p:nvPr/>
            </p:nvCxnSpPr>
            <p:spPr>
              <a:xfrm>
                <a:off x="6658182"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D71C9AFA-FA4C-5635-CEFF-08C139D3D9D0}"/>
                  </a:ext>
                </a:extLst>
              </p:cNvPr>
              <p:cNvCxnSpPr>
                <a:cxnSpLocks/>
              </p:cNvCxnSpPr>
              <p:nvPr/>
            </p:nvCxnSpPr>
            <p:spPr>
              <a:xfrm>
                <a:off x="8368961"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1D9F4BE3-6628-C0F1-D1F6-C75BBBFD7FB7}"/>
                  </a:ext>
                </a:extLst>
              </p:cNvPr>
              <p:cNvSpPr txBox="1"/>
              <p:nvPr/>
            </p:nvSpPr>
            <p:spPr>
              <a:xfrm>
                <a:off x="10309919" y="32862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工作总结</a:t>
                </a:r>
              </a:p>
            </p:txBody>
          </p:sp>
          <p:cxnSp>
            <p:nvCxnSpPr>
              <p:cNvPr id="69" name="直接连接符 68">
                <a:extLst>
                  <a:ext uri="{FF2B5EF4-FFF2-40B4-BE49-F238E27FC236}">
                    <a16:creationId xmlns:a16="http://schemas.microsoft.com/office/drawing/2014/main" id="{FB1AAEF3-89F3-B8F9-97C1-DF89288113BB}"/>
                  </a:ext>
                </a:extLst>
              </p:cNvPr>
              <p:cNvCxnSpPr>
                <a:cxnSpLocks/>
              </p:cNvCxnSpPr>
              <p:nvPr/>
            </p:nvCxnSpPr>
            <p:spPr>
              <a:xfrm>
                <a:off x="9978684" y="375904"/>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49" name="Picture 2">
              <a:extLst>
                <a:ext uri="{FF2B5EF4-FFF2-40B4-BE49-F238E27FC236}">
                  <a16:creationId xmlns:a16="http://schemas.microsoft.com/office/drawing/2014/main" id="{360A4242-C5A7-6625-F3DA-40BB7BF9D1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13" y="106452"/>
              <a:ext cx="452262" cy="4522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70393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2389043"/>
            <a:ext cx="12215105" cy="2079914"/>
          </a:xfrm>
          <a:prstGeom prst="rect">
            <a:avLst/>
          </a:prstGeom>
          <a:solidFill>
            <a:srgbClr val="0E419C"/>
          </a:solidFill>
          <a:ln>
            <a:noFill/>
          </a:ln>
          <a:effectLst>
            <a:outerShdw blurRad="1016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grpSp>
        <p:nvGrpSpPr>
          <p:cNvPr id="2" name="组合 1"/>
          <p:cNvGrpSpPr/>
          <p:nvPr/>
        </p:nvGrpSpPr>
        <p:grpSpPr>
          <a:xfrm>
            <a:off x="4509497" y="3081540"/>
            <a:ext cx="2954655" cy="1167721"/>
            <a:chOff x="633871" y="2265907"/>
            <a:chExt cx="2954655" cy="1167721"/>
          </a:xfrm>
        </p:grpSpPr>
        <p:sp>
          <p:nvSpPr>
            <p:cNvPr id="7" name="文本框 6"/>
            <p:cNvSpPr txBox="1"/>
            <p:nvPr/>
          </p:nvSpPr>
          <p:spPr>
            <a:xfrm>
              <a:off x="633871" y="2265907"/>
              <a:ext cx="2954655" cy="830997"/>
            </a:xfrm>
            <a:prstGeom prst="rect">
              <a:avLst/>
            </a:prstGeom>
            <a:noFill/>
          </p:spPr>
          <p:txBody>
            <a:bodyPr wrap="none" rtlCol="0">
              <a:spAutoFit/>
            </a:bodyPr>
            <a:lstStyle/>
            <a:p>
              <a:r>
                <a:rPr lang="zh-CN" altLang="en-US" sz="4800" spc="600" dirty="0">
                  <a:solidFill>
                    <a:schemeClr val="bg1"/>
                  </a:solidFill>
                  <a:latin typeface="思源黑体 CN Heavy" panose="020B0A00000000000000" pitchFamily="34" charset="-122"/>
                  <a:ea typeface="思源黑体 CN Heavy" panose="020B0A00000000000000" pitchFamily="34" charset="-122"/>
                  <a:cs typeface="+mn-ea"/>
                  <a:sym typeface="+mn-lt"/>
                </a:rPr>
                <a:t>实验结果</a:t>
              </a:r>
            </a:p>
          </p:txBody>
        </p:sp>
        <p:sp>
          <p:nvSpPr>
            <p:cNvPr id="8" name="文本框 7"/>
            <p:cNvSpPr txBox="1"/>
            <p:nvPr/>
          </p:nvSpPr>
          <p:spPr>
            <a:xfrm>
              <a:off x="1290471" y="3125851"/>
              <a:ext cx="1859805" cy="307777"/>
            </a:xfrm>
            <a:prstGeom prst="rect">
              <a:avLst/>
            </a:prstGeom>
            <a:noFill/>
          </p:spPr>
          <p:txBody>
            <a:bodyPr wrap="none" rtlCol="0">
              <a:spAutoFit/>
            </a:bodyPr>
            <a:lstStyle/>
            <a:p>
              <a:r>
                <a:rPr lang="en-US" altLang="zh-CN" sz="1400" spc="600" dirty="0">
                  <a:solidFill>
                    <a:schemeClr val="bg1"/>
                  </a:solidFill>
                  <a:cs typeface="+mn-ea"/>
                  <a:sym typeface="+mn-lt"/>
                </a:rPr>
                <a:t>Experiment</a:t>
              </a:r>
            </a:p>
          </p:txBody>
        </p:sp>
      </p:grpSp>
      <p:grpSp>
        <p:nvGrpSpPr>
          <p:cNvPr id="3" name="组合 2"/>
          <p:cNvGrpSpPr/>
          <p:nvPr/>
        </p:nvGrpSpPr>
        <p:grpSpPr>
          <a:xfrm flipV="1">
            <a:off x="5211363" y="1431670"/>
            <a:ext cx="1530746" cy="1501386"/>
            <a:chOff x="6095999" y="760163"/>
            <a:chExt cx="1530746" cy="1501386"/>
          </a:xfrm>
          <a:effectLst>
            <a:outerShdw blurRad="50800" dist="38100" dir="18900000" algn="bl" rotWithShape="0">
              <a:prstClr val="black">
                <a:alpha val="30000"/>
              </a:prstClr>
            </a:outerShdw>
          </a:effectLst>
        </p:grpSpPr>
        <p:sp>
          <p:nvSpPr>
            <p:cNvPr id="9" name="椭圆 8"/>
            <p:cNvSpPr/>
            <p:nvPr/>
          </p:nvSpPr>
          <p:spPr>
            <a:xfrm>
              <a:off x="6095999" y="760163"/>
              <a:ext cx="1530746" cy="1495808"/>
            </a:xfrm>
            <a:prstGeom prst="ellipse">
              <a:avLst/>
            </a:prstGeom>
            <a:gradFill flip="none" rotWithShape="1">
              <a:gsLst>
                <a:gs pos="6000">
                  <a:srgbClr val="0E419C"/>
                </a:gs>
                <a:gs pos="100000">
                  <a:schemeClr val="accent1">
                    <a:lumMod val="8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srgbClr val="FFFFFF"/>
                </a:solidFill>
                <a:effectLst/>
                <a:uLnTx/>
                <a:uFillTx/>
                <a:cs typeface="+mn-ea"/>
                <a:sym typeface="+mn-lt"/>
              </a:endParaRPr>
            </a:p>
          </p:txBody>
        </p:sp>
        <p:sp>
          <p:nvSpPr>
            <p:cNvPr id="11" name="椭圆 10"/>
            <p:cNvSpPr/>
            <p:nvPr/>
          </p:nvSpPr>
          <p:spPr>
            <a:xfrm>
              <a:off x="6176912" y="923874"/>
              <a:ext cx="1368920" cy="13376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srgbClr val="0E419C"/>
                </a:solidFill>
                <a:effectLst/>
                <a:uLnTx/>
                <a:uFillTx/>
                <a:cs typeface="+mn-ea"/>
                <a:sym typeface="+mn-lt"/>
              </a:endParaRPr>
            </a:p>
          </p:txBody>
        </p:sp>
      </p:grpSp>
      <p:sp>
        <p:nvSpPr>
          <p:cNvPr id="5" name="文本框 4"/>
          <p:cNvSpPr txBox="1"/>
          <p:nvPr/>
        </p:nvSpPr>
        <p:spPr>
          <a:xfrm>
            <a:off x="5640785" y="1548353"/>
            <a:ext cx="655949" cy="1107996"/>
          </a:xfrm>
          <a:prstGeom prst="rect">
            <a:avLst/>
          </a:prstGeom>
          <a:noFill/>
        </p:spPr>
        <p:txBody>
          <a:bodyPr wrap="none" rtlCol="0">
            <a:spAutoFit/>
          </a:bodyPr>
          <a:lstStyle/>
          <a:p>
            <a:r>
              <a:rPr lang="en-US" altLang="zh-CN" sz="6600" b="1" dirty="0">
                <a:solidFill>
                  <a:srgbClr val="0E419C"/>
                </a:solidFill>
                <a:effectLst>
                  <a:outerShdw blurRad="38100" dist="38100" dir="2700000" algn="tl">
                    <a:srgbClr val="000000">
                      <a:alpha val="43137"/>
                    </a:srgbClr>
                  </a:outerShdw>
                </a:effectLst>
                <a:cs typeface="+mn-ea"/>
                <a:sym typeface="+mn-lt"/>
              </a:rPr>
              <a:t>4</a:t>
            </a:r>
            <a:endParaRPr lang="zh-CN" altLang="en-US" sz="6600" b="1" dirty="0">
              <a:solidFill>
                <a:srgbClr val="0E419C"/>
              </a:soli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1243717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56CC4895-6D9B-431F-926C-FD07CB6FBFE9}"/>
              </a:ext>
            </a:extLst>
          </p:cNvPr>
          <p:cNvSpPr txBox="1"/>
          <p:nvPr/>
        </p:nvSpPr>
        <p:spPr>
          <a:xfrm>
            <a:off x="2677644" y="1556792"/>
            <a:ext cx="656730" cy="207045"/>
          </a:xfrm>
          <a:prstGeom prst="rect">
            <a:avLst/>
          </a:prstGeom>
          <a:noFill/>
        </p:spPr>
        <p:txBody>
          <a:bodyPr wrap="square">
            <a:spAutoFit/>
          </a:bodyPr>
          <a:lstStyle/>
          <a:p>
            <a:pPr algn="ctr"/>
            <a:endParaRPr lang="en-US" altLang="zh-CN" sz="1800" b="1" dirty="0">
              <a:solidFill>
                <a:schemeClr val="tx1"/>
              </a:solidFill>
              <a:latin typeface="Times New Roman" panose="02020603050405020304" pitchFamily="18" charset="0"/>
              <a:cs typeface="Times New Roman" panose="02020603050405020304" pitchFamily="18" charset="0"/>
            </a:endParaRPr>
          </a:p>
        </p:txBody>
      </p:sp>
      <p:sp>
        <p:nvSpPr>
          <p:cNvPr id="41" name="iṡ1íḋe">
            <a:extLst>
              <a:ext uri="{FF2B5EF4-FFF2-40B4-BE49-F238E27FC236}">
                <a16:creationId xmlns:a16="http://schemas.microsoft.com/office/drawing/2014/main" id="{B46C00E4-DC8B-D128-6224-2B5B2D51DC35}"/>
              </a:ext>
            </a:extLst>
          </p:cNvPr>
          <p:cNvSpPr/>
          <p:nvPr/>
        </p:nvSpPr>
        <p:spPr>
          <a:xfrm>
            <a:off x="0" y="6199776"/>
            <a:ext cx="12215105" cy="650875"/>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sp>
        <p:nvSpPr>
          <p:cNvPr id="123" name="Rectangle 4">
            <a:extLst>
              <a:ext uri="{FF2B5EF4-FFF2-40B4-BE49-F238E27FC236}">
                <a16:creationId xmlns:a16="http://schemas.microsoft.com/office/drawing/2014/main" id="{26DC6A97-FE58-479A-B163-4CF3D10A8B98}"/>
              </a:ext>
            </a:extLst>
          </p:cNvPr>
          <p:cNvSpPr>
            <a:spLocks noChangeArrowheads="1"/>
          </p:cNvSpPr>
          <p:nvPr/>
        </p:nvSpPr>
        <p:spPr bwMode="auto">
          <a:xfrm>
            <a:off x="498912" y="9291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矩形 42">
            <a:extLst>
              <a:ext uri="{FF2B5EF4-FFF2-40B4-BE49-F238E27FC236}">
                <a16:creationId xmlns:a16="http://schemas.microsoft.com/office/drawing/2014/main" id="{B8BF2E88-FA1B-47C5-8B98-3A92D3D084D4}"/>
              </a:ext>
            </a:extLst>
          </p:cNvPr>
          <p:cNvSpPr/>
          <p:nvPr/>
        </p:nvSpPr>
        <p:spPr>
          <a:xfrm>
            <a:off x="341617"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A497DF20-6372-4193-8212-2ED5C4E3AB5B}"/>
              </a:ext>
            </a:extLst>
          </p:cNvPr>
          <p:cNvSpPr/>
          <p:nvPr/>
        </p:nvSpPr>
        <p:spPr>
          <a:xfrm>
            <a:off x="496764" y="956863"/>
            <a:ext cx="2572858" cy="409842"/>
          </a:xfrm>
          <a:prstGeom prst="roundRect">
            <a:avLst/>
          </a:prstGeom>
          <a:solidFill>
            <a:srgbClr val="F1F1F1"/>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Times New Roman" panose="02020603050405020304" pitchFamily="18" charset="0"/>
                <a:cs typeface="Times New Roman" panose="02020603050405020304" pitchFamily="18" charset="0"/>
              </a:rPr>
              <a:t>数据采集</a:t>
            </a:r>
            <a:endParaRPr lang="en-US" altLang="zh-CN" sz="2000" b="1" dirty="0">
              <a:solidFill>
                <a:schemeClr val="tx1"/>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6831F0FE-8A5C-0BED-4C61-5555CC121344}"/>
              </a:ext>
            </a:extLst>
          </p:cNvPr>
          <p:cNvSpPr txBox="1"/>
          <p:nvPr/>
        </p:nvSpPr>
        <p:spPr>
          <a:xfrm>
            <a:off x="119336" y="1953925"/>
            <a:ext cx="5976664" cy="128990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i="0" dirty="0">
                <a:solidFill>
                  <a:srgbClr val="4D4D4D"/>
                </a:solidFill>
                <a:effectLst/>
                <a:latin typeface="-apple-system"/>
              </a:rPr>
              <a:t>CoNLL-2003</a:t>
            </a:r>
            <a:r>
              <a:rPr lang="zh-CN" altLang="en-US" b="1" i="0" dirty="0">
                <a:solidFill>
                  <a:srgbClr val="4D4D4D"/>
                </a:solidFill>
                <a:effectLst/>
                <a:latin typeface="-apple-system"/>
              </a:rPr>
              <a:t>英文</a:t>
            </a:r>
            <a:r>
              <a:rPr lang="en-US" altLang="zh-CN" b="1" i="0" dirty="0">
                <a:solidFill>
                  <a:srgbClr val="4D4D4D"/>
                </a:solidFill>
                <a:effectLst/>
                <a:latin typeface="-apple-system"/>
              </a:rPr>
              <a:t>NER</a:t>
            </a:r>
            <a:r>
              <a:rPr lang="zh-CN" altLang="en-US" b="1" i="0" dirty="0">
                <a:solidFill>
                  <a:srgbClr val="4D4D4D"/>
                </a:solidFill>
                <a:effectLst/>
                <a:latin typeface="-apple-system"/>
              </a:rPr>
              <a:t>数据集：</a:t>
            </a:r>
            <a:endParaRPr lang="en-US" altLang="zh-CN" b="1" i="0" dirty="0">
              <a:solidFill>
                <a:srgbClr val="4D4D4D"/>
              </a:solidFill>
              <a:effectLst/>
              <a:latin typeface="-apple-system"/>
            </a:endParaRPr>
          </a:p>
          <a:p>
            <a:pPr marL="742950" lvl="1" indent="-285750">
              <a:lnSpc>
                <a:spcPct val="150000"/>
              </a:lnSpc>
              <a:buFont typeface="Arial" panose="020B0604020202020204" pitchFamily="34" charset="0"/>
              <a:buChar char="•"/>
            </a:pPr>
            <a:r>
              <a:rPr lang="zh-CN" altLang="en-US" dirty="0">
                <a:solidFill>
                  <a:schemeClr val="tx1">
                    <a:lumMod val="65000"/>
                    <a:lumOff val="35000"/>
                  </a:schemeClr>
                </a:solidFill>
                <a:latin typeface="+mn-ea"/>
              </a:rPr>
              <a:t>英文数据取自</a:t>
            </a:r>
            <a:r>
              <a:rPr lang="en-US" altLang="zh-CN" dirty="0">
                <a:solidFill>
                  <a:schemeClr val="tx1">
                    <a:lumMod val="65000"/>
                    <a:lumOff val="35000"/>
                  </a:schemeClr>
                </a:solidFill>
                <a:latin typeface="+mn-ea"/>
              </a:rPr>
              <a:t>Reuters Corpus</a:t>
            </a:r>
            <a:r>
              <a:rPr lang="zh-CN" altLang="en-US" dirty="0">
                <a:solidFill>
                  <a:schemeClr val="tx1">
                    <a:lumMod val="65000"/>
                    <a:lumOff val="35000"/>
                  </a:schemeClr>
                </a:solidFill>
                <a:latin typeface="+mn-ea"/>
              </a:rPr>
              <a:t>，该数据集由路透社从</a:t>
            </a:r>
            <a:r>
              <a:rPr lang="en-US" altLang="zh-CN" dirty="0">
                <a:solidFill>
                  <a:schemeClr val="tx1">
                    <a:lumMod val="65000"/>
                    <a:lumOff val="35000"/>
                  </a:schemeClr>
                </a:solidFill>
                <a:latin typeface="+mn-ea"/>
              </a:rPr>
              <a:t>1996</a:t>
            </a:r>
            <a:r>
              <a:rPr lang="zh-CN" altLang="en-US" dirty="0">
                <a:solidFill>
                  <a:schemeClr val="tx1">
                    <a:lumMod val="65000"/>
                    <a:lumOff val="35000"/>
                  </a:schemeClr>
                </a:solidFill>
                <a:latin typeface="+mn-ea"/>
              </a:rPr>
              <a:t>年</a:t>
            </a:r>
            <a:r>
              <a:rPr lang="en-US" altLang="zh-CN" dirty="0">
                <a:solidFill>
                  <a:schemeClr val="tx1">
                    <a:lumMod val="65000"/>
                    <a:lumOff val="35000"/>
                  </a:schemeClr>
                </a:solidFill>
                <a:latin typeface="+mn-ea"/>
              </a:rPr>
              <a:t>8</a:t>
            </a:r>
            <a:r>
              <a:rPr lang="zh-CN" altLang="en-US" dirty="0">
                <a:solidFill>
                  <a:schemeClr val="tx1">
                    <a:lumMod val="65000"/>
                    <a:lumOff val="35000"/>
                  </a:schemeClr>
                </a:solidFill>
                <a:latin typeface="+mn-ea"/>
              </a:rPr>
              <a:t>月到</a:t>
            </a:r>
            <a:r>
              <a:rPr lang="en-US" altLang="zh-CN" dirty="0">
                <a:solidFill>
                  <a:schemeClr val="tx1">
                    <a:lumMod val="65000"/>
                    <a:lumOff val="35000"/>
                  </a:schemeClr>
                </a:solidFill>
                <a:latin typeface="+mn-ea"/>
              </a:rPr>
              <a:t>1997</a:t>
            </a:r>
            <a:r>
              <a:rPr lang="zh-CN" altLang="en-US" dirty="0">
                <a:solidFill>
                  <a:schemeClr val="tx1">
                    <a:lumMod val="65000"/>
                    <a:lumOff val="35000"/>
                  </a:schemeClr>
                </a:solidFill>
                <a:latin typeface="+mn-ea"/>
              </a:rPr>
              <a:t>年</a:t>
            </a:r>
            <a:r>
              <a:rPr lang="en-US" altLang="zh-CN" dirty="0">
                <a:solidFill>
                  <a:schemeClr val="tx1">
                    <a:lumMod val="65000"/>
                    <a:lumOff val="35000"/>
                  </a:schemeClr>
                </a:solidFill>
                <a:latin typeface="+mn-ea"/>
              </a:rPr>
              <a:t>8</a:t>
            </a:r>
            <a:r>
              <a:rPr lang="zh-CN" altLang="en-US" dirty="0">
                <a:solidFill>
                  <a:schemeClr val="tx1">
                    <a:lumMod val="65000"/>
                    <a:lumOff val="35000"/>
                  </a:schemeClr>
                </a:solidFill>
                <a:latin typeface="+mn-ea"/>
              </a:rPr>
              <a:t>月的新闻故事组成</a:t>
            </a:r>
            <a:r>
              <a:rPr lang="en-US" altLang="zh-CN" dirty="0">
                <a:solidFill>
                  <a:schemeClr val="tx1">
                    <a:lumMod val="65000"/>
                    <a:lumOff val="35000"/>
                  </a:schemeClr>
                </a:solidFill>
                <a:latin typeface="+mn-ea"/>
              </a:rPr>
              <a:t>.</a:t>
            </a:r>
            <a:endParaRPr lang="zh-CN" altLang="en-US" dirty="0">
              <a:solidFill>
                <a:schemeClr val="tx1">
                  <a:lumMod val="65000"/>
                  <a:lumOff val="35000"/>
                </a:schemeClr>
              </a:solidFill>
              <a:latin typeface="+mn-ea"/>
            </a:endParaRPr>
          </a:p>
        </p:txBody>
      </p:sp>
      <p:graphicFrame>
        <p:nvGraphicFramePr>
          <p:cNvPr id="9" name="表格 8">
            <a:extLst>
              <a:ext uri="{FF2B5EF4-FFF2-40B4-BE49-F238E27FC236}">
                <a16:creationId xmlns:a16="http://schemas.microsoft.com/office/drawing/2014/main" id="{E5897923-0CB3-054B-AC5A-F3D9539AC7DE}"/>
              </a:ext>
            </a:extLst>
          </p:cNvPr>
          <p:cNvGraphicFramePr>
            <a:graphicFrameLocks noGrp="1"/>
          </p:cNvGraphicFramePr>
          <p:nvPr>
            <p:extLst>
              <p:ext uri="{D42A27DB-BD31-4B8C-83A1-F6EECF244321}">
                <p14:modId xmlns:p14="http://schemas.microsoft.com/office/powerpoint/2010/main" val="1176932634"/>
              </p:ext>
            </p:extLst>
          </p:nvPr>
        </p:nvGraphicFramePr>
        <p:xfrm>
          <a:off x="1095400" y="3411176"/>
          <a:ext cx="4064496" cy="1529992"/>
        </p:xfrm>
        <a:graphic>
          <a:graphicData uri="http://schemas.openxmlformats.org/drawingml/2006/table">
            <a:tbl>
              <a:tblPr/>
              <a:tblGrid>
                <a:gridCol w="805012">
                  <a:extLst>
                    <a:ext uri="{9D8B030D-6E8A-4147-A177-3AD203B41FA5}">
                      <a16:colId xmlns:a16="http://schemas.microsoft.com/office/drawing/2014/main" val="3239765191"/>
                    </a:ext>
                  </a:extLst>
                </a:gridCol>
                <a:gridCol w="673100">
                  <a:extLst>
                    <a:ext uri="{9D8B030D-6E8A-4147-A177-3AD203B41FA5}">
                      <a16:colId xmlns:a16="http://schemas.microsoft.com/office/drawing/2014/main" val="99608702"/>
                    </a:ext>
                  </a:extLst>
                </a:gridCol>
                <a:gridCol w="673100">
                  <a:extLst>
                    <a:ext uri="{9D8B030D-6E8A-4147-A177-3AD203B41FA5}">
                      <a16:colId xmlns:a16="http://schemas.microsoft.com/office/drawing/2014/main" val="2193168792"/>
                    </a:ext>
                  </a:extLst>
                </a:gridCol>
                <a:gridCol w="833784">
                  <a:extLst>
                    <a:ext uri="{9D8B030D-6E8A-4147-A177-3AD203B41FA5}">
                      <a16:colId xmlns:a16="http://schemas.microsoft.com/office/drawing/2014/main" val="2936079716"/>
                    </a:ext>
                  </a:extLst>
                </a:gridCol>
                <a:gridCol w="1079500">
                  <a:extLst>
                    <a:ext uri="{9D8B030D-6E8A-4147-A177-3AD203B41FA5}">
                      <a16:colId xmlns:a16="http://schemas.microsoft.com/office/drawing/2014/main" val="2220044316"/>
                    </a:ext>
                  </a:extLst>
                </a:gridCol>
              </a:tblGrid>
              <a:tr h="402232">
                <a:tc>
                  <a:txBody>
                    <a:bodyPr/>
                    <a:lstStyle/>
                    <a:p>
                      <a:pPr algn="l"/>
                      <a:r>
                        <a:rPr lang="zh-CN" altLang="en-US" b="0">
                          <a:solidFill>
                            <a:srgbClr val="4F4F4F"/>
                          </a:solidFill>
                          <a:effectLst/>
                        </a:rPr>
                        <a:t> </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b="0" dirty="0">
                          <a:solidFill>
                            <a:srgbClr val="4F4F4F"/>
                          </a:solidFill>
                          <a:effectLst/>
                          <a:latin typeface="楷体" panose="02010609060101010101" pitchFamily="49" charset="-122"/>
                          <a:ea typeface="楷体" panose="02010609060101010101" pitchFamily="49" charset="-122"/>
                        </a:rPr>
                        <a:t>地名</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b="0" dirty="0">
                          <a:solidFill>
                            <a:srgbClr val="4F4F4F"/>
                          </a:solidFill>
                          <a:effectLst/>
                          <a:latin typeface="楷体" panose="02010609060101010101" pitchFamily="49" charset="-122"/>
                          <a:ea typeface="楷体" panose="02010609060101010101" pitchFamily="49" charset="-122"/>
                        </a:rPr>
                        <a:t>人名</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b="0" dirty="0">
                          <a:solidFill>
                            <a:srgbClr val="4F4F4F"/>
                          </a:solidFill>
                          <a:effectLst/>
                          <a:latin typeface="楷体" panose="02010609060101010101" pitchFamily="49" charset="-122"/>
                          <a:ea typeface="楷体" panose="02010609060101010101" pitchFamily="49" charset="-122"/>
                        </a:rPr>
                        <a:t>组织名</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b="0" dirty="0">
                          <a:solidFill>
                            <a:srgbClr val="4F4F4F"/>
                          </a:solidFill>
                          <a:effectLst/>
                          <a:latin typeface="楷体" panose="02010609060101010101" pitchFamily="49" charset="-122"/>
                          <a:ea typeface="楷体" panose="02010609060101010101" pitchFamily="49" charset="-122"/>
                        </a:rPr>
                        <a:t>其他实体</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89195678"/>
                  </a:ext>
                </a:extLst>
              </a:tr>
              <a:tr h="360313">
                <a:tc>
                  <a:txBody>
                    <a:bodyPr/>
                    <a:lstStyle/>
                    <a:p>
                      <a:pPr algn="l"/>
                      <a:r>
                        <a:rPr lang="zh-CN" altLang="en-US" b="0" dirty="0">
                          <a:solidFill>
                            <a:srgbClr val="4F4F4F"/>
                          </a:solidFill>
                          <a:effectLst/>
                          <a:latin typeface="楷体" panose="02010609060101010101" pitchFamily="49" charset="-122"/>
                          <a:ea typeface="楷体" panose="02010609060101010101" pitchFamily="49" charset="-122"/>
                        </a:rPr>
                        <a:t>训练集</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dirty="0">
                          <a:solidFill>
                            <a:srgbClr val="4F4F4F"/>
                          </a:solidFill>
                          <a:effectLst/>
                        </a:rPr>
                        <a:t>7140</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dirty="0">
                          <a:solidFill>
                            <a:srgbClr val="4F4F4F"/>
                          </a:solidFill>
                          <a:effectLst/>
                        </a:rPr>
                        <a:t>6600</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dirty="0">
                          <a:solidFill>
                            <a:srgbClr val="4F4F4F"/>
                          </a:solidFill>
                          <a:effectLst/>
                        </a:rPr>
                        <a:t>6321</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4F4F4F"/>
                          </a:solidFill>
                          <a:effectLst/>
                        </a:rPr>
                        <a:t>3438</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657847079"/>
                  </a:ext>
                </a:extLst>
              </a:tr>
              <a:tr h="360313">
                <a:tc>
                  <a:txBody>
                    <a:bodyPr/>
                    <a:lstStyle/>
                    <a:p>
                      <a:pPr algn="l"/>
                      <a:r>
                        <a:rPr lang="zh-CN" altLang="en-US" b="0" dirty="0">
                          <a:solidFill>
                            <a:srgbClr val="4F4F4F"/>
                          </a:solidFill>
                          <a:effectLst/>
                          <a:latin typeface="楷体" panose="02010609060101010101" pitchFamily="49" charset="-122"/>
                          <a:ea typeface="楷体" panose="02010609060101010101" pitchFamily="49" charset="-122"/>
                        </a:rPr>
                        <a:t>开发集</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4F4F4F"/>
                          </a:solidFill>
                          <a:effectLst/>
                        </a:rPr>
                        <a:t>1837</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4F4F4F"/>
                          </a:solidFill>
                          <a:effectLst/>
                        </a:rPr>
                        <a:t>1842</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4F4F4F"/>
                          </a:solidFill>
                          <a:effectLst/>
                        </a:rPr>
                        <a:t>1341</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4F4F4F"/>
                          </a:solidFill>
                          <a:effectLst/>
                        </a:rPr>
                        <a:t>922</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20406534"/>
                  </a:ext>
                </a:extLst>
              </a:tr>
              <a:tr h="360313">
                <a:tc>
                  <a:txBody>
                    <a:bodyPr/>
                    <a:lstStyle/>
                    <a:p>
                      <a:pPr algn="l"/>
                      <a:r>
                        <a:rPr lang="zh-CN" altLang="en-US" b="0" dirty="0">
                          <a:solidFill>
                            <a:srgbClr val="4F4F4F"/>
                          </a:solidFill>
                          <a:effectLst/>
                          <a:latin typeface="楷体" panose="02010609060101010101" pitchFamily="49" charset="-122"/>
                          <a:ea typeface="楷体" panose="02010609060101010101" pitchFamily="49" charset="-122"/>
                        </a:rPr>
                        <a:t>测试集</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4F4F4F"/>
                          </a:solidFill>
                          <a:effectLst/>
                        </a:rPr>
                        <a:t>1668</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4F4F4F"/>
                          </a:solidFill>
                          <a:effectLst/>
                        </a:rPr>
                        <a:t>1617</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4F4F4F"/>
                          </a:solidFill>
                          <a:effectLst/>
                        </a:rPr>
                        <a:t>1661</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dirty="0">
                          <a:solidFill>
                            <a:srgbClr val="4F4F4F"/>
                          </a:solidFill>
                          <a:effectLst/>
                        </a:rPr>
                        <a:t>702</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849398495"/>
                  </a:ext>
                </a:extLst>
              </a:tr>
            </a:tbl>
          </a:graphicData>
        </a:graphic>
      </p:graphicFrame>
      <p:sp>
        <p:nvSpPr>
          <p:cNvPr id="12" name="文本框 11">
            <a:extLst>
              <a:ext uri="{FF2B5EF4-FFF2-40B4-BE49-F238E27FC236}">
                <a16:creationId xmlns:a16="http://schemas.microsoft.com/office/drawing/2014/main" id="{933C6E85-E068-A532-2DCD-A795087AEF40}"/>
              </a:ext>
            </a:extLst>
          </p:cNvPr>
          <p:cNvSpPr txBox="1"/>
          <p:nvPr/>
        </p:nvSpPr>
        <p:spPr>
          <a:xfrm>
            <a:off x="5663952" y="1366705"/>
            <a:ext cx="5976664" cy="212090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i="0" dirty="0" err="1">
                <a:solidFill>
                  <a:srgbClr val="4D4D4D"/>
                </a:solidFill>
                <a:effectLst/>
                <a:latin typeface="-apple-system"/>
              </a:rPr>
              <a:t>People_daily</a:t>
            </a:r>
            <a:r>
              <a:rPr lang="zh-CN" altLang="en-US" b="1" i="0" dirty="0">
                <a:solidFill>
                  <a:srgbClr val="4D4D4D"/>
                </a:solidFill>
                <a:effectLst/>
                <a:latin typeface="-apple-system"/>
              </a:rPr>
              <a:t>（</a:t>
            </a:r>
            <a:r>
              <a:rPr lang="en-US" altLang="zh-CN" b="1" i="0" dirty="0">
                <a:solidFill>
                  <a:srgbClr val="4D4D4D"/>
                </a:solidFill>
                <a:effectLst/>
                <a:latin typeface="-apple-system"/>
              </a:rPr>
              <a:t>2014</a:t>
            </a:r>
            <a:r>
              <a:rPr lang="zh-CN" altLang="en-US" b="1" i="0" dirty="0">
                <a:solidFill>
                  <a:srgbClr val="4D4D4D"/>
                </a:solidFill>
                <a:effectLst/>
                <a:latin typeface="-apple-system"/>
              </a:rPr>
              <a:t>年人民日报数据集）</a:t>
            </a:r>
            <a:endParaRPr lang="en-US" altLang="zh-CN" b="1" i="0" dirty="0">
              <a:solidFill>
                <a:srgbClr val="4D4D4D"/>
              </a:solidFill>
              <a:effectLst/>
              <a:latin typeface="-apple-system"/>
            </a:endParaRPr>
          </a:p>
          <a:p>
            <a:pPr marL="742950" lvl="1" indent="-285750">
              <a:lnSpc>
                <a:spcPct val="150000"/>
              </a:lnSpc>
              <a:buFont typeface="Arial" panose="020B0604020202020204" pitchFamily="34" charset="0"/>
              <a:buChar char="•"/>
            </a:pPr>
            <a:r>
              <a:rPr lang="zh-CN" altLang="en-US" dirty="0">
                <a:solidFill>
                  <a:schemeClr val="tx1">
                    <a:lumMod val="65000"/>
                    <a:lumOff val="35000"/>
                  </a:schemeClr>
                </a:solidFill>
                <a:latin typeface="+mn-ea"/>
              </a:rPr>
              <a:t>数据集由人民日报语料库</a:t>
            </a:r>
            <a:r>
              <a:rPr lang="en-US" altLang="zh-CN" dirty="0">
                <a:solidFill>
                  <a:schemeClr val="tx1">
                    <a:lumMod val="65000"/>
                    <a:lumOff val="35000"/>
                  </a:schemeClr>
                </a:solidFill>
                <a:latin typeface="+mn-ea"/>
              </a:rPr>
              <a:t>2014</a:t>
            </a:r>
            <a:r>
              <a:rPr lang="zh-CN" altLang="en-US" dirty="0">
                <a:solidFill>
                  <a:schemeClr val="tx1">
                    <a:lumMod val="65000"/>
                    <a:lumOff val="35000"/>
                  </a:schemeClr>
                </a:solidFill>
                <a:latin typeface="+mn-ea"/>
              </a:rPr>
              <a:t>版生成，包含了人名</a:t>
            </a:r>
            <a:r>
              <a:rPr lang="en-US" altLang="zh-CN" dirty="0">
                <a:solidFill>
                  <a:schemeClr val="tx1">
                    <a:lumMod val="65000"/>
                    <a:lumOff val="35000"/>
                  </a:schemeClr>
                </a:solidFill>
                <a:latin typeface="+mn-ea"/>
              </a:rPr>
              <a:t>(PER)</a:t>
            </a:r>
            <a:r>
              <a:rPr lang="zh-CN" altLang="en-US" dirty="0">
                <a:solidFill>
                  <a:schemeClr val="tx1">
                    <a:lumMod val="65000"/>
                    <a:lumOff val="35000"/>
                  </a:schemeClr>
                </a:solidFill>
                <a:latin typeface="+mn-ea"/>
              </a:rPr>
              <a:t>、地名</a:t>
            </a:r>
            <a:r>
              <a:rPr lang="en-US" altLang="zh-CN" dirty="0">
                <a:solidFill>
                  <a:schemeClr val="tx1">
                    <a:lumMod val="65000"/>
                    <a:lumOff val="35000"/>
                  </a:schemeClr>
                </a:solidFill>
                <a:latin typeface="+mn-ea"/>
              </a:rPr>
              <a:t>(LOC)</a:t>
            </a:r>
            <a:r>
              <a:rPr lang="zh-CN" altLang="en-US" dirty="0">
                <a:solidFill>
                  <a:schemeClr val="tx1">
                    <a:lumMod val="65000"/>
                    <a:lumOff val="35000"/>
                  </a:schemeClr>
                </a:solidFill>
                <a:latin typeface="+mn-ea"/>
              </a:rPr>
              <a:t>、时间</a:t>
            </a:r>
            <a:r>
              <a:rPr lang="en-US" altLang="zh-CN" dirty="0">
                <a:solidFill>
                  <a:schemeClr val="tx1">
                    <a:lumMod val="65000"/>
                    <a:lumOff val="35000"/>
                  </a:schemeClr>
                </a:solidFill>
                <a:latin typeface="+mn-ea"/>
              </a:rPr>
              <a:t>(T)</a:t>
            </a:r>
            <a:r>
              <a:rPr lang="zh-CN" altLang="en-US" dirty="0">
                <a:solidFill>
                  <a:schemeClr val="tx1">
                    <a:lumMod val="65000"/>
                    <a:lumOff val="35000"/>
                  </a:schemeClr>
                </a:solidFill>
                <a:latin typeface="+mn-ea"/>
              </a:rPr>
              <a:t>和机构名</a:t>
            </a:r>
            <a:r>
              <a:rPr lang="en-US" altLang="zh-CN" dirty="0">
                <a:solidFill>
                  <a:schemeClr val="tx1">
                    <a:lumMod val="65000"/>
                    <a:lumOff val="35000"/>
                  </a:schemeClr>
                </a:solidFill>
                <a:latin typeface="+mn-ea"/>
              </a:rPr>
              <a:t>(ORG)4</a:t>
            </a:r>
            <a:r>
              <a:rPr lang="zh-CN" altLang="en-US" dirty="0">
                <a:solidFill>
                  <a:schemeClr val="tx1">
                    <a:lumMod val="65000"/>
                    <a:lumOff val="35000"/>
                  </a:schemeClr>
                </a:solidFill>
                <a:latin typeface="+mn-ea"/>
              </a:rPr>
              <a:t>类常见的实体类型。由于原始数据集很大，时间限制我们仅使用了原始数据集的</a:t>
            </a:r>
            <a:r>
              <a:rPr lang="en-US" altLang="zh-CN" dirty="0">
                <a:solidFill>
                  <a:schemeClr val="tx1">
                    <a:lumMod val="65000"/>
                    <a:lumOff val="35000"/>
                  </a:schemeClr>
                </a:solidFill>
                <a:latin typeface="+mn-ea"/>
              </a:rPr>
              <a:t>25%. </a:t>
            </a:r>
            <a:endParaRPr lang="zh-CN" altLang="en-US" dirty="0">
              <a:solidFill>
                <a:schemeClr val="tx1">
                  <a:lumMod val="65000"/>
                  <a:lumOff val="35000"/>
                </a:schemeClr>
              </a:solidFill>
              <a:latin typeface="+mn-ea"/>
            </a:endParaRPr>
          </a:p>
        </p:txBody>
      </p:sp>
      <p:pic>
        <p:nvPicPr>
          <p:cNvPr id="18" name="图片 17">
            <a:extLst>
              <a:ext uri="{FF2B5EF4-FFF2-40B4-BE49-F238E27FC236}">
                <a16:creationId xmlns:a16="http://schemas.microsoft.com/office/drawing/2014/main" id="{DFDB5F16-F4B4-9920-27E8-6F3C0EC5B5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3617365"/>
            <a:ext cx="5234661" cy="431598"/>
          </a:xfrm>
          <a:prstGeom prst="rect">
            <a:avLst/>
          </a:prstGeom>
        </p:spPr>
      </p:pic>
      <p:pic>
        <p:nvPicPr>
          <p:cNvPr id="20" name="图片 19" descr="表格&#10;&#10;低可信度描述已自动生成">
            <a:extLst>
              <a:ext uri="{FF2B5EF4-FFF2-40B4-BE49-F238E27FC236}">
                <a16:creationId xmlns:a16="http://schemas.microsoft.com/office/drawing/2014/main" id="{E835C31B-0B3D-C721-0FD3-FA3B4F937D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0016" y="4302682"/>
            <a:ext cx="5249726" cy="1647830"/>
          </a:xfrm>
          <a:prstGeom prst="rect">
            <a:avLst/>
          </a:prstGeom>
        </p:spPr>
      </p:pic>
      <p:sp>
        <p:nvSpPr>
          <p:cNvPr id="59" name="等腰三角形 58">
            <a:extLst>
              <a:ext uri="{FF2B5EF4-FFF2-40B4-BE49-F238E27FC236}">
                <a16:creationId xmlns:a16="http://schemas.microsoft.com/office/drawing/2014/main" id="{64FF69C0-5EC3-1423-E94D-9D7DAB91BED1}"/>
              </a:ext>
            </a:extLst>
          </p:cNvPr>
          <p:cNvSpPr/>
          <p:nvPr/>
        </p:nvSpPr>
        <p:spPr>
          <a:xfrm>
            <a:off x="7044106" y="526233"/>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文本框 59">
            <a:extLst>
              <a:ext uri="{FF2B5EF4-FFF2-40B4-BE49-F238E27FC236}">
                <a16:creationId xmlns:a16="http://schemas.microsoft.com/office/drawing/2014/main" id="{87756058-7333-D526-9824-E47BD96C323F}"/>
              </a:ext>
            </a:extLst>
          </p:cNvPr>
          <p:cNvSpPr txBox="1"/>
          <p:nvPr/>
        </p:nvSpPr>
        <p:spPr>
          <a:xfrm>
            <a:off x="-23806" y="185648"/>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实验结果</a:t>
            </a:r>
          </a:p>
        </p:txBody>
      </p:sp>
      <p:grpSp>
        <p:nvGrpSpPr>
          <p:cNvPr id="2" name="组合 1">
            <a:extLst>
              <a:ext uri="{FF2B5EF4-FFF2-40B4-BE49-F238E27FC236}">
                <a16:creationId xmlns:a16="http://schemas.microsoft.com/office/drawing/2014/main" id="{CA9D4D5D-E281-F1A4-8BE0-2B6C94DF0A21}"/>
              </a:ext>
            </a:extLst>
          </p:cNvPr>
          <p:cNvGrpSpPr/>
          <p:nvPr/>
        </p:nvGrpSpPr>
        <p:grpSpPr>
          <a:xfrm>
            <a:off x="-23806" y="7349"/>
            <a:ext cx="12192000" cy="687500"/>
            <a:chOff x="-23806" y="7349"/>
            <a:chExt cx="12192000" cy="687500"/>
          </a:xfrm>
        </p:grpSpPr>
        <p:grpSp>
          <p:nvGrpSpPr>
            <p:cNvPr id="3" name="组合 2">
              <a:extLst>
                <a:ext uri="{FF2B5EF4-FFF2-40B4-BE49-F238E27FC236}">
                  <a16:creationId xmlns:a16="http://schemas.microsoft.com/office/drawing/2014/main" id="{8BFEA650-2421-BA3C-EB92-D074D69246A0}"/>
                </a:ext>
              </a:extLst>
            </p:cNvPr>
            <p:cNvGrpSpPr/>
            <p:nvPr/>
          </p:nvGrpSpPr>
          <p:grpSpPr>
            <a:xfrm>
              <a:off x="-23806" y="7349"/>
              <a:ext cx="12192000" cy="650874"/>
              <a:chOff x="-23806" y="7349"/>
              <a:chExt cx="12192000" cy="650874"/>
            </a:xfrm>
          </p:grpSpPr>
          <p:grpSp>
            <p:nvGrpSpPr>
              <p:cNvPr id="6" name="组合 5">
                <a:extLst>
                  <a:ext uri="{FF2B5EF4-FFF2-40B4-BE49-F238E27FC236}">
                    <a16:creationId xmlns:a16="http://schemas.microsoft.com/office/drawing/2014/main" id="{361C8E46-2352-4269-DC59-52686E890DD8}"/>
                  </a:ext>
                </a:extLst>
              </p:cNvPr>
              <p:cNvGrpSpPr/>
              <p:nvPr/>
            </p:nvGrpSpPr>
            <p:grpSpPr>
              <a:xfrm>
                <a:off x="-23806" y="7349"/>
                <a:ext cx="12192000" cy="650874"/>
                <a:chOff x="-23806" y="7349"/>
                <a:chExt cx="12192000" cy="650874"/>
              </a:xfrm>
            </p:grpSpPr>
            <p:sp>
              <p:nvSpPr>
                <p:cNvPr id="11" name="矩形 10">
                  <a:extLst>
                    <a:ext uri="{FF2B5EF4-FFF2-40B4-BE49-F238E27FC236}">
                      <a16:creationId xmlns:a16="http://schemas.microsoft.com/office/drawing/2014/main" id="{B4B7132D-5E29-A148-1DC7-CC594261612A}"/>
                    </a:ext>
                  </a:extLst>
                </p:cNvPr>
                <p:cNvSpPr/>
                <p:nvPr/>
              </p:nvSpPr>
              <p:spPr>
                <a:xfrm>
                  <a:off x="-23806" y="7349"/>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96117831-DF96-E413-D3C4-7BE15A24A410}"/>
                    </a:ext>
                  </a:extLst>
                </p:cNvPr>
                <p:cNvGrpSpPr/>
                <p:nvPr/>
              </p:nvGrpSpPr>
              <p:grpSpPr>
                <a:xfrm>
                  <a:off x="6890575" y="166748"/>
                  <a:ext cx="4982295" cy="375393"/>
                  <a:chOff x="6547675" y="306448"/>
                  <a:chExt cx="4982295" cy="375393"/>
                </a:xfrm>
              </p:grpSpPr>
              <p:sp>
                <p:nvSpPr>
                  <p:cNvPr id="14" name="文本框 13">
                    <a:extLst>
                      <a:ext uri="{FF2B5EF4-FFF2-40B4-BE49-F238E27FC236}">
                        <a16:creationId xmlns:a16="http://schemas.microsoft.com/office/drawing/2014/main" id="{883CCA40-74E1-184C-2B0D-071C2811941B}"/>
                      </a:ext>
                    </a:extLst>
                  </p:cNvPr>
                  <p:cNvSpPr txBox="1"/>
                  <p:nvPr/>
                </p:nvSpPr>
                <p:spPr>
                  <a:xfrm>
                    <a:off x="6547675" y="307642"/>
                    <a:ext cx="1315296" cy="369332"/>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数据采集</a:t>
                    </a:r>
                  </a:p>
                </p:txBody>
              </p:sp>
              <p:sp>
                <p:nvSpPr>
                  <p:cNvPr id="15" name="文本框 14">
                    <a:extLst>
                      <a:ext uri="{FF2B5EF4-FFF2-40B4-BE49-F238E27FC236}">
                        <a16:creationId xmlns:a16="http://schemas.microsoft.com/office/drawing/2014/main" id="{8BE86386-2434-B5EE-B833-2E89E5A159B8}"/>
                      </a:ext>
                    </a:extLst>
                  </p:cNvPr>
                  <p:cNvSpPr txBox="1"/>
                  <p:nvPr/>
                </p:nvSpPr>
                <p:spPr>
                  <a:xfrm>
                    <a:off x="7789955" y="306448"/>
                    <a:ext cx="1338828"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数据预处理</a:t>
                    </a:r>
                  </a:p>
                </p:txBody>
              </p:sp>
              <p:sp>
                <p:nvSpPr>
                  <p:cNvPr id="16" name="文本框 15">
                    <a:extLst>
                      <a:ext uri="{FF2B5EF4-FFF2-40B4-BE49-F238E27FC236}">
                        <a16:creationId xmlns:a16="http://schemas.microsoft.com/office/drawing/2014/main" id="{01B87AD2-DBF9-18A8-8C80-3D092B61855F}"/>
                      </a:ext>
                    </a:extLst>
                  </p:cNvPr>
                  <p:cNvSpPr txBox="1"/>
                  <p:nvPr/>
                </p:nvSpPr>
                <p:spPr>
                  <a:xfrm>
                    <a:off x="9212156" y="312509"/>
                    <a:ext cx="2317814"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Train &amp; Evaluation</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17" name="直接连接符 16">
                    <a:extLst>
                      <a:ext uri="{FF2B5EF4-FFF2-40B4-BE49-F238E27FC236}">
                        <a16:creationId xmlns:a16="http://schemas.microsoft.com/office/drawing/2014/main" id="{7CEE755A-F21F-58FD-79CC-6660D1EA0CB5}"/>
                      </a:ext>
                    </a:extLst>
                  </p:cNvPr>
                  <p:cNvCxnSpPr>
                    <a:cxnSpLocks/>
                  </p:cNvCxnSpPr>
                  <p:nvPr/>
                </p:nvCxnSpPr>
                <p:spPr>
                  <a:xfrm>
                    <a:off x="7769324" y="32163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6E96F64-EAA1-72CC-0271-A581F3F4EC49}"/>
                      </a:ext>
                    </a:extLst>
                  </p:cNvPr>
                  <p:cNvCxnSpPr>
                    <a:cxnSpLocks/>
                  </p:cNvCxnSpPr>
                  <p:nvPr/>
                </p:nvCxnSpPr>
                <p:spPr>
                  <a:xfrm>
                    <a:off x="9180622" y="340261"/>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8" name="文本框 7">
                <a:extLst>
                  <a:ext uri="{FF2B5EF4-FFF2-40B4-BE49-F238E27FC236}">
                    <a16:creationId xmlns:a16="http://schemas.microsoft.com/office/drawing/2014/main" id="{C68B6633-2327-C6B4-CA88-BF317A519661}"/>
                  </a:ext>
                </a:extLst>
              </p:cNvPr>
              <p:cNvSpPr txBox="1"/>
              <p:nvPr/>
            </p:nvSpPr>
            <p:spPr>
              <a:xfrm>
                <a:off x="767408" y="156901"/>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实验结果</a:t>
                </a:r>
              </a:p>
            </p:txBody>
          </p:sp>
          <p:pic>
            <p:nvPicPr>
              <p:cNvPr id="10" name="Picture 2">
                <a:extLst>
                  <a:ext uri="{FF2B5EF4-FFF2-40B4-BE49-F238E27FC236}">
                    <a16:creationId xmlns:a16="http://schemas.microsoft.com/office/drawing/2014/main" id="{0B8CADF6-B8D6-8ABF-AFA0-6F2089A8E3B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313" y="106452"/>
                <a:ext cx="452262" cy="452262"/>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等腰三角形 3">
              <a:extLst>
                <a:ext uri="{FF2B5EF4-FFF2-40B4-BE49-F238E27FC236}">
                  <a16:creationId xmlns:a16="http://schemas.microsoft.com/office/drawing/2014/main" id="{567B4591-33C3-3255-0CD9-D2CC6B7E41F4}"/>
                </a:ext>
              </a:extLst>
            </p:cNvPr>
            <p:cNvSpPr/>
            <p:nvPr/>
          </p:nvSpPr>
          <p:spPr>
            <a:xfrm>
              <a:off x="7075639" y="545623"/>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14270350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56CC4895-6D9B-431F-926C-FD07CB6FBFE9}"/>
              </a:ext>
            </a:extLst>
          </p:cNvPr>
          <p:cNvSpPr txBox="1"/>
          <p:nvPr/>
        </p:nvSpPr>
        <p:spPr>
          <a:xfrm>
            <a:off x="2677644" y="1556792"/>
            <a:ext cx="656730" cy="207045"/>
          </a:xfrm>
          <a:prstGeom prst="rect">
            <a:avLst/>
          </a:prstGeom>
          <a:noFill/>
        </p:spPr>
        <p:txBody>
          <a:bodyPr wrap="square">
            <a:spAutoFit/>
          </a:bodyPr>
          <a:lstStyle/>
          <a:p>
            <a:pPr algn="ctr"/>
            <a:endParaRPr lang="en-US" altLang="zh-CN" sz="1800" b="1" dirty="0">
              <a:solidFill>
                <a:schemeClr val="tx1"/>
              </a:solidFill>
              <a:latin typeface="Times New Roman" panose="02020603050405020304" pitchFamily="18" charset="0"/>
              <a:cs typeface="Times New Roman" panose="02020603050405020304" pitchFamily="18" charset="0"/>
            </a:endParaRPr>
          </a:p>
        </p:txBody>
      </p:sp>
      <p:sp>
        <p:nvSpPr>
          <p:cNvPr id="41" name="iṡ1íḋe">
            <a:extLst>
              <a:ext uri="{FF2B5EF4-FFF2-40B4-BE49-F238E27FC236}">
                <a16:creationId xmlns:a16="http://schemas.microsoft.com/office/drawing/2014/main" id="{B46C00E4-DC8B-D128-6224-2B5B2D51DC35}"/>
              </a:ext>
            </a:extLst>
          </p:cNvPr>
          <p:cNvSpPr/>
          <p:nvPr/>
        </p:nvSpPr>
        <p:spPr>
          <a:xfrm>
            <a:off x="0" y="6237312"/>
            <a:ext cx="12215105" cy="613339"/>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sp>
        <p:nvSpPr>
          <p:cNvPr id="123" name="Rectangle 4">
            <a:extLst>
              <a:ext uri="{FF2B5EF4-FFF2-40B4-BE49-F238E27FC236}">
                <a16:creationId xmlns:a16="http://schemas.microsoft.com/office/drawing/2014/main" id="{26DC6A97-FE58-479A-B163-4CF3D10A8B98}"/>
              </a:ext>
            </a:extLst>
          </p:cNvPr>
          <p:cNvSpPr>
            <a:spLocks noChangeArrowheads="1"/>
          </p:cNvSpPr>
          <p:nvPr/>
        </p:nvSpPr>
        <p:spPr bwMode="auto">
          <a:xfrm>
            <a:off x="498912" y="9291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矩形 42">
            <a:extLst>
              <a:ext uri="{FF2B5EF4-FFF2-40B4-BE49-F238E27FC236}">
                <a16:creationId xmlns:a16="http://schemas.microsoft.com/office/drawing/2014/main" id="{B8BF2E88-FA1B-47C5-8B98-3A92D3D084D4}"/>
              </a:ext>
            </a:extLst>
          </p:cNvPr>
          <p:cNvSpPr/>
          <p:nvPr/>
        </p:nvSpPr>
        <p:spPr>
          <a:xfrm>
            <a:off x="341617"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9902D212-FE93-4ED2-B69F-4DAD63B99C1C}"/>
              </a:ext>
            </a:extLst>
          </p:cNvPr>
          <p:cNvSpPr/>
          <p:nvPr/>
        </p:nvSpPr>
        <p:spPr>
          <a:xfrm>
            <a:off x="7044106" y="526233"/>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圆角 4">
            <a:extLst>
              <a:ext uri="{FF2B5EF4-FFF2-40B4-BE49-F238E27FC236}">
                <a16:creationId xmlns:a16="http://schemas.microsoft.com/office/drawing/2014/main" id="{A497DF20-6372-4193-8212-2ED5C4E3AB5B}"/>
              </a:ext>
            </a:extLst>
          </p:cNvPr>
          <p:cNvSpPr/>
          <p:nvPr/>
        </p:nvSpPr>
        <p:spPr>
          <a:xfrm>
            <a:off x="496764" y="956863"/>
            <a:ext cx="2572858" cy="409842"/>
          </a:xfrm>
          <a:prstGeom prst="roundRect">
            <a:avLst/>
          </a:prstGeom>
          <a:solidFill>
            <a:srgbClr val="F1F1F1"/>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Times New Roman" panose="02020603050405020304" pitchFamily="18" charset="0"/>
                <a:cs typeface="Times New Roman" panose="02020603050405020304" pitchFamily="18" charset="0"/>
              </a:rPr>
              <a:t>数据采集</a:t>
            </a:r>
            <a:endParaRPr lang="en-US" altLang="zh-CN" sz="2000" b="1" dirty="0">
              <a:solidFill>
                <a:schemeClr val="tx1"/>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6831F0FE-8A5C-0BED-4C61-5555CC121344}"/>
              </a:ext>
            </a:extLst>
          </p:cNvPr>
          <p:cNvSpPr txBox="1"/>
          <p:nvPr/>
        </p:nvSpPr>
        <p:spPr>
          <a:xfrm>
            <a:off x="81290" y="1556792"/>
            <a:ext cx="5078606" cy="411151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b="1" i="0" dirty="0">
                <a:solidFill>
                  <a:srgbClr val="4D4D4D"/>
                </a:solidFill>
                <a:effectLst/>
                <a:latin typeface="-apple-system"/>
              </a:rPr>
              <a:t>简历 </a:t>
            </a:r>
            <a:r>
              <a:rPr lang="en-US" altLang="zh-CN" sz="1600" b="1" i="0" dirty="0">
                <a:solidFill>
                  <a:srgbClr val="4D4D4D"/>
                </a:solidFill>
                <a:effectLst/>
                <a:latin typeface="-apple-system"/>
              </a:rPr>
              <a:t>NER--</a:t>
            </a:r>
            <a:r>
              <a:rPr lang="zh-CN" altLang="en-US" sz="1600" b="1" i="0" dirty="0">
                <a:solidFill>
                  <a:srgbClr val="4D4D4D"/>
                </a:solidFill>
                <a:effectLst/>
                <a:latin typeface="-apple-system"/>
              </a:rPr>
              <a:t>新浪财经：</a:t>
            </a:r>
            <a:endParaRPr lang="en-US" altLang="zh-CN" sz="1600" b="1" i="0" dirty="0">
              <a:solidFill>
                <a:srgbClr val="4D4D4D"/>
              </a:solidFill>
              <a:effectLst/>
              <a:latin typeface="-apple-system"/>
            </a:endParaRPr>
          </a:p>
          <a:p>
            <a:pPr marL="742950" lvl="1" indent="-285750">
              <a:lnSpc>
                <a:spcPct val="150000"/>
              </a:lnSpc>
              <a:buFont typeface="Arial" panose="020B0604020202020204" pitchFamily="34" charset="0"/>
              <a:buChar char="•"/>
            </a:pPr>
            <a:r>
              <a:rPr lang="zh-CN" altLang="en-US" sz="1600" dirty="0">
                <a:solidFill>
                  <a:schemeClr val="tx1">
                    <a:lumMod val="65000"/>
                    <a:lumOff val="35000"/>
                  </a:schemeClr>
                </a:solidFill>
                <a:latin typeface="+mn-ea"/>
              </a:rPr>
              <a:t>该数据集基于新浪财经</a:t>
            </a:r>
            <a:r>
              <a:rPr lang="en-US" altLang="zh-CN" sz="1600" dirty="0">
                <a:solidFill>
                  <a:schemeClr val="tx1">
                    <a:lumMod val="65000"/>
                    <a:lumOff val="35000"/>
                  </a:schemeClr>
                </a:solidFill>
                <a:latin typeface="+mn-ea"/>
              </a:rPr>
              <a:t>(Sina Finance4)</a:t>
            </a:r>
            <a:r>
              <a:rPr lang="zh-CN" altLang="en-US" sz="1600" dirty="0">
                <a:solidFill>
                  <a:schemeClr val="tx1">
                    <a:lumMod val="65000"/>
                    <a:lumOff val="35000"/>
                  </a:schemeClr>
                </a:solidFill>
                <a:latin typeface="+mn-ea"/>
              </a:rPr>
              <a:t>收集了一个简历数据集，其中包括中国股票市场上市公司高管的简历。随机选择了</a:t>
            </a:r>
            <a:r>
              <a:rPr lang="en-US" altLang="zh-CN" sz="1600" dirty="0">
                <a:solidFill>
                  <a:schemeClr val="tx1">
                    <a:lumMod val="65000"/>
                    <a:lumOff val="35000"/>
                  </a:schemeClr>
                </a:solidFill>
                <a:latin typeface="+mn-ea"/>
              </a:rPr>
              <a:t>1027</a:t>
            </a:r>
            <a:r>
              <a:rPr lang="zh-CN" altLang="en-US" sz="1600" dirty="0">
                <a:solidFill>
                  <a:schemeClr val="tx1">
                    <a:lumMod val="65000"/>
                    <a:lumOff val="35000"/>
                  </a:schemeClr>
                </a:solidFill>
                <a:latin typeface="+mn-ea"/>
              </a:rPr>
              <a:t>份简历摘要，并使用</a:t>
            </a:r>
            <a:r>
              <a:rPr lang="en-US" altLang="zh-CN" sz="1600" dirty="0">
                <a:solidFill>
                  <a:schemeClr val="tx1">
                    <a:lumMod val="65000"/>
                    <a:lumOff val="35000"/>
                  </a:schemeClr>
                </a:solidFill>
                <a:latin typeface="+mn-ea"/>
              </a:rPr>
              <a:t>YEDDA</a:t>
            </a:r>
            <a:r>
              <a:rPr lang="zh-CN" altLang="en-US" sz="1600" dirty="0">
                <a:solidFill>
                  <a:schemeClr val="tx1">
                    <a:lumMod val="65000"/>
                    <a:lumOff val="35000"/>
                  </a:schemeClr>
                </a:solidFill>
                <a:latin typeface="+mn-ea"/>
              </a:rPr>
              <a:t>系统手动标注了</a:t>
            </a:r>
            <a:r>
              <a:rPr lang="en-US" altLang="zh-CN" sz="1600" dirty="0">
                <a:solidFill>
                  <a:schemeClr val="tx1">
                    <a:lumMod val="65000"/>
                    <a:lumOff val="35000"/>
                  </a:schemeClr>
                </a:solidFill>
                <a:latin typeface="+mn-ea"/>
              </a:rPr>
              <a:t>8</a:t>
            </a:r>
            <a:r>
              <a:rPr lang="zh-CN" altLang="en-US" sz="1600" dirty="0">
                <a:solidFill>
                  <a:schemeClr val="tx1">
                    <a:lumMod val="65000"/>
                    <a:lumOff val="35000"/>
                  </a:schemeClr>
                </a:solidFill>
                <a:latin typeface="+mn-ea"/>
              </a:rPr>
              <a:t>种命名实体</a:t>
            </a:r>
            <a:r>
              <a:rPr lang="en-US" altLang="zh-CN" sz="1600" dirty="0">
                <a:solidFill>
                  <a:schemeClr val="tx1">
                    <a:lumMod val="65000"/>
                    <a:lumOff val="35000"/>
                  </a:schemeClr>
                </a:solidFill>
                <a:latin typeface="+mn-ea"/>
              </a:rPr>
              <a:t>[</a:t>
            </a:r>
            <a:r>
              <a:rPr lang="zh-CN" altLang="en-US" sz="1600" dirty="0">
                <a:solidFill>
                  <a:schemeClr val="tx1">
                    <a:lumMod val="65000"/>
                    <a:lumOff val="35000"/>
                  </a:schemeClr>
                </a:solidFill>
                <a:latin typeface="+mn-ea"/>
              </a:rPr>
              <a:t>国籍</a:t>
            </a:r>
            <a:r>
              <a:rPr lang="en-US" altLang="zh-CN" sz="1600" dirty="0">
                <a:solidFill>
                  <a:schemeClr val="tx1">
                    <a:lumMod val="65000"/>
                    <a:lumOff val="35000"/>
                  </a:schemeClr>
                </a:solidFill>
                <a:latin typeface="+mn-ea"/>
              </a:rPr>
              <a:t>(CONT)</a:t>
            </a:r>
            <a:r>
              <a:rPr lang="zh-CN" altLang="en-US" sz="1600" dirty="0">
                <a:solidFill>
                  <a:schemeClr val="tx1">
                    <a:lumMod val="65000"/>
                    <a:lumOff val="35000"/>
                  </a:schemeClr>
                </a:solidFill>
                <a:latin typeface="+mn-ea"/>
              </a:rPr>
              <a:t>、教育背景</a:t>
            </a:r>
            <a:r>
              <a:rPr lang="en-US" altLang="zh-CN" sz="1600" dirty="0">
                <a:solidFill>
                  <a:schemeClr val="tx1">
                    <a:lumMod val="65000"/>
                    <a:lumOff val="35000"/>
                  </a:schemeClr>
                </a:solidFill>
                <a:latin typeface="+mn-ea"/>
              </a:rPr>
              <a:t>(EDU)</a:t>
            </a:r>
            <a:r>
              <a:rPr lang="zh-CN" altLang="en-US" sz="1600" dirty="0">
                <a:solidFill>
                  <a:schemeClr val="tx1">
                    <a:lumMod val="65000"/>
                    <a:lumOff val="35000"/>
                  </a:schemeClr>
                </a:solidFill>
                <a:latin typeface="+mn-ea"/>
              </a:rPr>
              <a:t>、地名</a:t>
            </a:r>
            <a:r>
              <a:rPr lang="en-US" altLang="zh-CN" sz="1600" dirty="0">
                <a:solidFill>
                  <a:schemeClr val="tx1">
                    <a:lumMod val="65000"/>
                    <a:lumOff val="35000"/>
                  </a:schemeClr>
                </a:solidFill>
                <a:latin typeface="+mn-ea"/>
              </a:rPr>
              <a:t>(LOC)</a:t>
            </a:r>
            <a:r>
              <a:rPr lang="zh-CN" altLang="en-US" sz="1600" dirty="0">
                <a:solidFill>
                  <a:schemeClr val="tx1">
                    <a:lumMod val="65000"/>
                    <a:lumOff val="35000"/>
                  </a:schemeClr>
                </a:solidFill>
                <a:latin typeface="+mn-ea"/>
              </a:rPr>
              <a:t>、人名</a:t>
            </a:r>
            <a:r>
              <a:rPr lang="en-US" altLang="zh-CN" sz="1600" dirty="0">
                <a:solidFill>
                  <a:schemeClr val="tx1">
                    <a:lumMod val="65000"/>
                    <a:lumOff val="35000"/>
                  </a:schemeClr>
                </a:solidFill>
                <a:latin typeface="+mn-ea"/>
              </a:rPr>
              <a:t>(NAME)</a:t>
            </a:r>
            <a:r>
              <a:rPr lang="zh-CN" altLang="en-US" sz="1600" dirty="0">
                <a:solidFill>
                  <a:schemeClr val="tx1">
                    <a:lumMod val="65000"/>
                    <a:lumOff val="35000"/>
                  </a:schemeClr>
                </a:solidFill>
                <a:latin typeface="+mn-ea"/>
              </a:rPr>
              <a:t>、组织名</a:t>
            </a:r>
            <a:r>
              <a:rPr lang="en-US" altLang="zh-CN" sz="1600" dirty="0">
                <a:solidFill>
                  <a:schemeClr val="tx1">
                    <a:lumMod val="65000"/>
                    <a:lumOff val="35000"/>
                  </a:schemeClr>
                </a:solidFill>
                <a:latin typeface="+mn-ea"/>
              </a:rPr>
              <a:t>(ORG)</a:t>
            </a:r>
            <a:r>
              <a:rPr lang="zh-CN" altLang="en-US" sz="1600" dirty="0">
                <a:solidFill>
                  <a:schemeClr val="tx1">
                    <a:lumMod val="65000"/>
                    <a:lumOff val="35000"/>
                  </a:schemeClr>
                </a:solidFill>
                <a:latin typeface="+mn-ea"/>
              </a:rPr>
              <a:t>、专业</a:t>
            </a:r>
            <a:r>
              <a:rPr lang="en-US" altLang="zh-CN" sz="1600" dirty="0">
                <a:solidFill>
                  <a:schemeClr val="tx1">
                    <a:lumMod val="65000"/>
                    <a:lumOff val="35000"/>
                  </a:schemeClr>
                </a:solidFill>
                <a:latin typeface="+mn-ea"/>
              </a:rPr>
              <a:t>(PRO)</a:t>
            </a:r>
            <a:r>
              <a:rPr lang="zh-CN" altLang="en-US" sz="1600" dirty="0">
                <a:solidFill>
                  <a:schemeClr val="tx1">
                    <a:lumMod val="65000"/>
                    <a:lumOff val="35000"/>
                  </a:schemeClr>
                </a:solidFill>
                <a:latin typeface="+mn-ea"/>
              </a:rPr>
              <a:t>、民族</a:t>
            </a:r>
            <a:r>
              <a:rPr lang="en-US" altLang="zh-CN" sz="1600" dirty="0">
                <a:solidFill>
                  <a:schemeClr val="tx1">
                    <a:lumMod val="65000"/>
                    <a:lumOff val="35000"/>
                  </a:schemeClr>
                </a:solidFill>
                <a:latin typeface="+mn-ea"/>
              </a:rPr>
              <a:t>(RACE)</a:t>
            </a:r>
            <a:r>
              <a:rPr lang="zh-CN" altLang="en-US" sz="1600" dirty="0">
                <a:solidFill>
                  <a:schemeClr val="tx1">
                    <a:lumMod val="65000"/>
                    <a:lumOff val="35000"/>
                  </a:schemeClr>
                </a:solidFill>
                <a:latin typeface="+mn-ea"/>
              </a:rPr>
              <a:t>、职称</a:t>
            </a:r>
            <a:r>
              <a:rPr lang="en-US" altLang="zh-CN" sz="1600" dirty="0">
                <a:solidFill>
                  <a:schemeClr val="tx1">
                    <a:lumMod val="65000"/>
                    <a:lumOff val="35000"/>
                  </a:schemeClr>
                </a:solidFill>
                <a:latin typeface="+mn-ea"/>
              </a:rPr>
              <a:t>(TITLE)]</a:t>
            </a:r>
            <a:r>
              <a:rPr lang="zh-CN" altLang="en-US" sz="1600" dirty="0">
                <a:solidFill>
                  <a:schemeClr val="tx1">
                    <a:lumMod val="65000"/>
                    <a:lumOff val="35000"/>
                  </a:schemeClr>
                </a:solidFill>
                <a:latin typeface="+mn-ea"/>
              </a:rPr>
              <a:t>。该本数据集包括训练集（</a:t>
            </a:r>
            <a:r>
              <a:rPr lang="en-US" altLang="zh-CN" sz="1600" dirty="0">
                <a:solidFill>
                  <a:schemeClr val="tx1">
                    <a:lumMod val="65000"/>
                    <a:lumOff val="35000"/>
                  </a:schemeClr>
                </a:solidFill>
                <a:latin typeface="+mn-ea"/>
              </a:rPr>
              <a:t>3821</a:t>
            </a:r>
            <a:r>
              <a:rPr lang="zh-CN" altLang="en-US" sz="1600" dirty="0">
                <a:solidFill>
                  <a:schemeClr val="tx1">
                    <a:lumMod val="65000"/>
                    <a:lumOff val="35000"/>
                  </a:schemeClr>
                </a:solidFill>
                <a:latin typeface="+mn-ea"/>
              </a:rPr>
              <a:t>）、验证集（</a:t>
            </a:r>
            <a:r>
              <a:rPr lang="en-US" altLang="zh-CN" sz="1600" dirty="0">
                <a:solidFill>
                  <a:schemeClr val="tx1">
                    <a:lumMod val="65000"/>
                    <a:lumOff val="35000"/>
                  </a:schemeClr>
                </a:solidFill>
                <a:latin typeface="+mn-ea"/>
              </a:rPr>
              <a:t>463</a:t>
            </a:r>
            <a:r>
              <a:rPr lang="zh-CN" altLang="en-US" sz="1600" dirty="0">
                <a:solidFill>
                  <a:schemeClr val="tx1">
                    <a:lumMod val="65000"/>
                    <a:lumOff val="35000"/>
                  </a:schemeClr>
                </a:solidFill>
                <a:latin typeface="+mn-ea"/>
              </a:rPr>
              <a:t>）、测试集（</a:t>
            </a:r>
            <a:r>
              <a:rPr lang="en-US" altLang="zh-CN" sz="1600" dirty="0">
                <a:solidFill>
                  <a:schemeClr val="tx1">
                    <a:lumMod val="65000"/>
                    <a:lumOff val="35000"/>
                  </a:schemeClr>
                </a:solidFill>
                <a:latin typeface="+mn-ea"/>
              </a:rPr>
              <a:t>477</a:t>
            </a:r>
            <a:r>
              <a:rPr lang="zh-CN" altLang="en-US" sz="1600" dirty="0">
                <a:solidFill>
                  <a:schemeClr val="tx1">
                    <a:lumMod val="65000"/>
                    <a:lumOff val="35000"/>
                  </a:schemeClr>
                </a:solidFill>
                <a:latin typeface="+mn-ea"/>
              </a:rPr>
              <a:t>），实体类型包括，文本比较规范，实体识别模型效果通常</a:t>
            </a:r>
            <a:r>
              <a:rPr lang="en-US" altLang="zh-CN" sz="1600" dirty="0">
                <a:solidFill>
                  <a:schemeClr val="tx1">
                    <a:lumMod val="65000"/>
                    <a:lumOff val="35000"/>
                  </a:schemeClr>
                </a:solidFill>
                <a:latin typeface="+mn-ea"/>
              </a:rPr>
              <a:t>F1 90%</a:t>
            </a:r>
            <a:r>
              <a:rPr lang="zh-CN" altLang="en-US" sz="1600" dirty="0">
                <a:solidFill>
                  <a:schemeClr val="tx1">
                    <a:lumMod val="65000"/>
                    <a:lumOff val="35000"/>
                  </a:schemeClr>
                </a:solidFill>
                <a:latin typeface="+mn-ea"/>
              </a:rPr>
              <a:t>以上。</a:t>
            </a:r>
          </a:p>
        </p:txBody>
      </p:sp>
      <p:sp>
        <p:nvSpPr>
          <p:cNvPr id="12" name="文本框 11">
            <a:extLst>
              <a:ext uri="{FF2B5EF4-FFF2-40B4-BE49-F238E27FC236}">
                <a16:creationId xmlns:a16="http://schemas.microsoft.com/office/drawing/2014/main" id="{933C6E85-E068-A532-2DCD-A795087AEF40}"/>
              </a:ext>
            </a:extLst>
          </p:cNvPr>
          <p:cNvSpPr txBox="1"/>
          <p:nvPr/>
        </p:nvSpPr>
        <p:spPr>
          <a:xfrm>
            <a:off x="5282112" y="959158"/>
            <a:ext cx="6214488" cy="2541850"/>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i="0" dirty="0" err="1">
                <a:solidFill>
                  <a:srgbClr val="4D4D4D"/>
                </a:solidFill>
                <a:effectLst/>
                <a:latin typeface="-apple-system"/>
              </a:rPr>
              <a:t>CMeEE</a:t>
            </a:r>
            <a:r>
              <a:rPr lang="zh-CN" altLang="en-US" b="1" i="0" dirty="0">
                <a:solidFill>
                  <a:srgbClr val="4D4D4D"/>
                </a:solidFill>
                <a:effectLst/>
                <a:latin typeface="-apple-system"/>
              </a:rPr>
              <a:t>（中文医疗信息识别数据集）</a:t>
            </a:r>
            <a:endParaRPr lang="en-US" altLang="zh-CN" b="1" i="0" dirty="0">
              <a:solidFill>
                <a:srgbClr val="4D4D4D"/>
              </a:solidFill>
              <a:effectLst/>
              <a:latin typeface="-apple-system"/>
            </a:endParaRPr>
          </a:p>
          <a:p>
            <a:pPr marL="742950" lvl="1" indent="-285750">
              <a:lnSpc>
                <a:spcPct val="150000"/>
              </a:lnSpc>
              <a:buFont typeface="Arial" panose="020B0604020202020204" pitchFamily="34" charset="0"/>
              <a:buChar char="•"/>
            </a:pPr>
            <a:r>
              <a:rPr lang="zh-CN" altLang="en-US" sz="1600" dirty="0">
                <a:solidFill>
                  <a:schemeClr val="tx1">
                    <a:lumMod val="65000"/>
                    <a:lumOff val="35000"/>
                  </a:schemeClr>
                </a:solidFill>
                <a:latin typeface="+mn-ea"/>
              </a:rPr>
              <a:t>中文医学命名实体识别</a:t>
            </a:r>
            <a:r>
              <a:rPr lang="en-US" altLang="zh-CN" sz="1600" dirty="0" err="1">
                <a:solidFill>
                  <a:schemeClr val="tx1">
                    <a:lumMod val="65000"/>
                    <a:lumOff val="35000"/>
                  </a:schemeClr>
                </a:solidFill>
                <a:latin typeface="+mn-ea"/>
              </a:rPr>
              <a:t>CMeEE</a:t>
            </a:r>
            <a:r>
              <a:rPr lang="zh-CN" altLang="en-US" sz="1600" dirty="0">
                <a:solidFill>
                  <a:schemeClr val="tx1">
                    <a:lumMod val="65000"/>
                    <a:lumOff val="35000"/>
                  </a:schemeClr>
                </a:solidFill>
                <a:latin typeface="+mn-ea"/>
              </a:rPr>
              <a:t>，全称为</a:t>
            </a:r>
            <a:r>
              <a:rPr lang="en-US" altLang="zh-CN" sz="1600" dirty="0">
                <a:solidFill>
                  <a:schemeClr val="tx1">
                    <a:lumMod val="65000"/>
                    <a:lumOff val="35000"/>
                  </a:schemeClr>
                </a:solidFill>
                <a:latin typeface="+mn-ea"/>
              </a:rPr>
              <a:t>Chinese Medical Entity Extraction dataset</a:t>
            </a:r>
            <a:r>
              <a:rPr lang="zh-CN" altLang="en-US" sz="1600" dirty="0">
                <a:solidFill>
                  <a:schemeClr val="tx1">
                    <a:lumMod val="65000"/>
                    <a:lumOff val="35000"/>
                  </a:schemeClr>
                </a:solidFill>
                <a:latin typeface="+mn-ea"/>
              </a:rPr>
              <a:t>。数据集包含</a:t>
            </a:r>
            <a:r>
              <a:rPr lang="en-US" altLang="zh-CN" sz="1600" dirty="0">
                <a:solidFill>
                  <a:schemeClr val="tx1">
                    <a:lumMod val="65000"/>
                    <a:lumOff val="35000"/>
                  </a:schemeClr>
                </a:solidFill>
                <a:latin typeface="+mn-ea"/>
              </a:rPr>
              <a:t>504</a:t>
            </a:r>
            <a:r>
              <a:rPr lang="zh-CN" altLang="en-US" sz="1600" dirty="0">
                <a:solidFill>
                  <a:schemeClr val="tx1">
                    <a:lumMod val="65000"/>
                    <a:lumOff val="35000"/>
                  </a:schemeClr>
                </a:solidFill>
                <a:latin typeface="+mn-ea"/>
              </a:rPr>
              <a:t>种常见的儿科疾病、</a:t>
            </a:r>
            <a:r>
              <a:rPr lang="en-US" altLang="zh-CN" sz="1600" dirty="0">
                <a:solidFill>
                  <a:schemeClr val="tx1">
                    <a:lumMod val="65000"/>
                    <a:lumOff val="35000"/>
                  </a:schemeClr>
                </a:solidFill>
                <a:latin typeface="+mn-ea"/>
              </a:rPr>
              <a:t>7,085</a:t>
            </a:r>
            <a:r>
              <a:rPr lang="zh-CN" altLang="en-US" sz="1600" dirty="0">
                <a:solidFill>
                  <a:schemeClr val="tx1">
                    <a:lumMod val="65000"/>
                    <a:lumOff val="35000"/>
                  </a:schemeClr>
                </a:solidFill>
                <a:latin typeface="+mn-ea"/>
              </a:rPr>
              <a:t>种身体部位、</a:t>
            </a:r>
            <a:r>
              <a:rPr lang="en-US" altLang="zh-CN" sz="1600" dirty="0">
                <a:solidFill>
                  <a:schemeClr val="tx1">
                    <a:lumMod val="65000"/>
                    <a:lumOff val="35000"/>
                  </a:schemeClr>
                </a:solidFill>
                <a:latin typeface="+mn-ea"/>
              </a:rPr>
              <a:t>12,907</a:t>
            </a:r>
            <a:r>
              <a:rPr lang="zh-CN" altLang="en-US" sz="1600" dirty="0">
                <a:solidFill>
                  <a:schemeClr val="tx1">
                    <a:lumMod val="65000"/>
                    <a:lumOff val="35000"/>
                  </a:schemeClr>
                </a:solidFill>
                <a:latin typeface="+mn-ea"/>
              </a:rPr>
              <a:t>种临床表现、</a:t>
            </a:r>
            <a:r>
              <a:rPr lang="en-US" altLang="zh-CN" sz="1600" dirty="0">
                <a:solidFill>
                  <a:schemeClr val="tx1">
                    <a:lumMod val="65000"/>
                    <a:lumOff val="35000"/>
                  </a:schemeClr>
                </a:solidFill>
                <a:latin typeface="+mn-ea"/>
              </a:rPr>
              <a:t>4,354</a:t>
            </a:r>
            <a:r>
              <a:rPr lang="zh-CN" altLang="en-US" sz="1600" dirty="0">
                <a:solidFill>
                  <a:schemeClr val="tx1">
                    <a:lumMod val="65000"/>
                    <a:lumOff val="35000"/>
                  </a:schemeClr>
                </a:solidFill>
                <a:latin typeface="+mn-ea"/>
              </a:rPr>
              <a:t>种医疗程序等九大类医学实体，包含训练集</a:t>
            </a:r>
            <a:r>
              <a:rPr lang="en-US" altLang="zh-CN" sz="1600" dirty="0">
                <a:solidFill>
                  <a:schemeClr val="tx1">
                    <a:lumMod val="65000"/>
                    <a:lumOff val="35000"/>
                  </a:schemeClr>
                </a:solidFill>
                <a:latin typeface="+mn-ea"/>
              </a:rPr>
              <a:t>15,000</a:t>
            </a:r>
            <a:r>
              <a:rPr lang="zh-CN" altLang="en-US" sz="1600" dirty="0">
                <a:solidFill>
                  <a:schemeClr val="tx1">
                    <a:lumMod val="65000"/>
                    <a:lumOff val="35000"/>
                  </a:schemeClr>
                </a:solidFill>
                <a:latin typeface="+mn-ea"/>
              </a:rPr>
              <a:t>条，验证集</a:t>
            </a:r>
            <a:r>
              <a:rPr lang="en-US" altLang="zh-CN" sz="1600" dirty="0">
                <a:solidFill>
                  <a:schemeClr val="tx1">
                    <a:lumMod val="65000"/>
                    <a:lumOff val="35000"/>
                  </a:schemeClr>
                </a:solidFill>
                <a:latin typeface="+mn-ea"/>
              </a:rPr>
              <a:t>5,000</a:t>
            </a:r>
            <a:r>
              <a:rPr lang="zh-CN" altLang="en-US" sz="1600" dirty="0">
                <a:solidFill>
                  <a:schemeClr val="tx1">
                    <a:lumMod val="65000"/>
                    <a:lumOff val="35000"/>
                  </a:schemeClr>
                </a:solidFill>
                <a:latin typeface="+mn-ea"/>
              </a:rPr>
              <a:t>条和测试集数据</a:t>
            </a:r>
            <a:r>
              <a:rPr lang="en-US" altLang="zh-CN" sz="1600" dirty="0">
                <a:solidFill>
                  <a:schemeClr val="tx1">
                    <a:lumMod val="65000"/>
                    <a:lumOff val="35000"/>
                  </a:schemeClr>
                </a:solidFill>
                <a:latin typeface="+mn-ea"/>
              </a:rPr>
              <a:t>3,000</a:t>
            </a:r>
            <a:r>
              <a:rPr lang="zh-CN" altLang="en-US" sz="1600" dirty="0">
                <a:solidFill>
                  <a:schemeClr val="tx1">
                    <a:lumMod val="65000"/>
                    <a:lumOff val="35000"/>
                  </a:schemeClr>
                </a:solidFill>
                <a:latin typeface="+mn-ea"/>
              </a:rPr>
              <a:t>条。我们同样使用了原始数据集的</a:t>
            </a:r>
            <a:r>
              <a:rPr lang="en-US" altLang="zh-CN" sz="1600" dirty="0">
                <a:solidFill>
                  <a:schemeClr val="tx1">
                    <a:lumMod val="65000"/>
                    <a:lumOff val="35000"/>
                  </a:schemeClr>
                </a:solidFill>
                <a:latin typeface="+mn-ea"/>
              </a:rPr>
              <a:t>50%</a:t>
            </a:r>
            <a:r>
              <a:rPr lang="zh-CN" altLang="en-US" sz="1600" dirty="0">
                <a:solidFill>
                  <a:schemeClr val="tx1">
                    <a:lumMod val="65000"/>
                    <a:lumOff val="35000"/>
                  </a:schemeClr>
                </a:solidFill>
                <a:latin typeface="+mn-ea"/>
              </a:rPr>
              <a:t>作为实验所用数据。</a:t>
            </a:r>
            <a:r>
              <a:rPr lang="en-US" altLang="zh-CN" sz="1600" dirty="0">
                <a:solidFill>
                  <a:schemeClr val="tx1">
                    <a:lumMod val="65000"/>
                    <a:lumOff val="35000"/>
                  </a:schemeClr>
                </a:solidFill>
                <a:latin typeface="+mn-ea"/>
              </a:rPr>
              <a:t> </a:t>
            </a:r>
          </a:p>
        </p:txBody>
      </p:sp>
      <p:sp>
        <p:nvSpPr>
          <p:cNvPr id="6" name="文本框 5">
            <a:extLst>
              <a:ext uri="{FF2B5EF4-FFF2-40B4-BE49-F238E27FC236}">
                <a16:creationId xmlns:a16="http://schemas.microsoft.com/office/drawing/2014/main" id="{E543D980-83F0-922E-902A-DDBB63CF989A}"/>
              </a:ext>
            </a:extLst>
          </p:cNvPr>
          <p:cNvSpPr txBox="1"/>
          <p:nvPr/>
        </p:nvSpPr>
        <p:spPr>
          <a:xfrm>
            <a:off x="5303912" y="3521726"/>
            <a:ext cx="6214488" cy="263418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600" b="1" dirty="0">
                <a:solidFill>
                  <a:schemeClr val="tx1">
                    <a:lumMod val="65000"/>
                    <a:lumOff val="35000"/>
                  </a:schemeClr>
                </a:solidFill>
                <a:latin typeface="+mn-ea"/>
              </a:rPr>
              <a:t>MSRA</a:t>
            </a:r>
            <a:r>
              <a:rPr lang="zh-CN" altLang="en-US" sz="1600" b="1" dirty="0">
                <a:solidFill>
                  <a:schemeClr val="tx1">
                    <a:lumMod val="65000"/>
                    <a:lumOff val="35000"/>
                  </a:schemeClr>
                </a:solidFill>
                <a:latin typeface="+mn-ea"/>
              </a:rPr>
              <a:t>（微软亚洲研究院发布的中文</a:t>
            </a:r>
            <a:r>
              <a:rPr lang="en-US" altLang="zh-CN" sz="1600" b="1" dirty="0">
                <a:solidFill>
                  <a:schemeClr val="tx1">
                    <a:lumMod val="65000"/>
                    <a:lumOff val="35000"/>
                  </a:schemeClr>
                </a:solidFill>
                <a:latin typeface="+mn-ea"/>
              </a:rPr>
              <a:t>NER</a:t>
            </a:r>
            <a:r>
              <a:rPr lang="zh-CN" altLang="en-US" sz="1600" b="1" dirty="0">
                <a:solidFill>
                  <a:schemeClr val="tx1">
                    <a:lumMod val="65000"/>
                    <a:lumOff val="35000"/>
                  </a:schemeClr>
                </a:solidFill>
                <a:latin typeface="+mn-ea"/>
              </a:rPr>
              <a:t>数据集）</a:t>
            </a:r>
            <a:endParaRPr lang="en-US" altLang="zh-CN" sz="1600" dirty="0">
              <a:solidFill>
                <a:schemeClr val="tx1">
                  <a:lumMod val="65000"/>
                  <a:lumOff val="35000"/>
                </a:schemeClr>
              </a:solidFill>
              <a:latin typeface="+mn-ea"/>
            </a:endParaRPr>
          </a:p>
          <a:p>
            <a:pPr marL="742950" lvl="1" indent="-285750">
              <a:lnSpc>
                <a:spcPct val="150000"/>
              </a:lnSpc>
              <a:buFont typeface="Arial" panose="020B0604020202020204" pitchFamily="34" charset="0"/>
              <a:buChar char="•"/>
            </a:pPr>
            <a:r>
              <a:rPr lang="zh-CN" altLang="en-US" sz="1600" dirty="0">
                <a:solidFill>
                  <a:schemeClr val="tx1">
                    <a:lumMod val="65000"/>
                    <a:lumOff val="35000"/>
                  </a:schemeClr>
                </a:solidFill>
                <a:latin typeface="+mn-ea"/>
              </a:rPr>
              <a:t>该数据集是</a:t>
            </a:r>
            <a:r>
              <a:rPr lang="en-US" altLang="zh-CN" sz="1600" dirty="0">
                <a:solidFill>
                  <a:schemeClr val="tx1">
                    <a:lumMod val="65000"/>
                    <a:lumOff val="35000"/>
                  </a:schemeClr>
                </a:solidFill>
                <a:latin typeface="+mn-ea"/>
              </a:rPr>
              <a:t>Microsoft Research Asia </a:t>
            </a:r>
            <a:r>
              <a:rPr lang="zh-CN" altLang="en-US" sz="1600" dirty="0">
                <a:solidFill>
                  <a:schemeClr val="tx1">
                    <a:lumMod val="65000"/>
                    <a:lumOff val="35000"/>
                  </a:schemeClr>
                </a:solidFill>
                <a:latin typeface="+mn-ea"/>
              </a:rPr>
              <a:t>「</a:t>
            </a:r>
            <a:r>
              <a:rPr lang="en-US" altLang="zh-CN" sz="1600" dirty="0">
                <a:solidFill>
                  <a:schemeClr val="tx1">
                    <a:lumMod val="65000"/>
                    <a:lumOff val="35000"/>
                  </a:schemeClr>
                </a:solidFill>
                <a:latin typeface="+mn-ea"/>
              </a:rPr>
              <a:t>(MSRA)</a:t>
            </a:r>
            <a:r>
              <a:rPr lang="zh-CN" altLang="en-US" sz="1600" dirty="0">
                <a:solidFill>
                  <a:schemeClr val="tx1">
                    <a:lumMod val="65000"/>
                    <a:lumOff val="35000"/>
                  </a:schemeClr>
                </a:solidFill>
                <a:latin typeface="+mn-ea"/>
              </a:rPr>
              <a:t>推出的关于中文命名实体识别的数据集」，其中主要包括：地名、机构名和人名，采用的标签策略是</a:t>
            </a:r>
            <a:r>
              <a:rPr lang="en-US" altLang="zh-CN" sz="1600" dirty="0">
                <a:solidFill>
                  <a:schemeClr val="tx1">
                    <a:lumMod val="65000"/>
                    <a:lumOff val="35000"/>
                  </a:schemeClr>
                </a:solidFill>
                <a:latin typeface="+mn-ea"/>
              </a:rPr>
              <a:t>BIO.</a:t>
            </a:r>
            <a:r>
              <a:rPr lang="zh-CN" altLang="en-US" sz="1600" dirty="0">
                <a:solidFill>
                  <a:schemeClr val="tx1">
                    <a:lumMod val="65000"/>
                    <a:lumOff val="35000"/>
                  </a:schemeClr>
                </a:solidFill>
                <a:latin typeface="+mn-ea"/>
              </a:rPr>
              <a:t> 其中训练数据集含有</a:t>
            </a:r>
            <a:r>
              <a:rPr lang="en-US" altLang="zh-CN" sz="1600" dirty="0">
                <a:solidFill>
                  <a:schemeClr val="tx1">
                    <a:lumMod val="65000"/>
                    <a:lumOff val="35000"/>
                  </a:schemeClr>
                </a:solidFill>
                <a:latin typeface="+mn-ea"/>
              </a:rPr>
              <a:t>4.5</a:t>
            </a:r>
            <a:r>
              <a:rPr lang="zh-CN" altLang="en-US" sz="1600" dirty="0">
                <a:solidFill>
                  <a:schemeClr val="tx1">
                    <a:lumMod val="65000"/>
                    <a:lumOff val="35000"/>
                  </a:schemeClr>
                </a:solidFill>
                <a:latin typeface="+mn-ea"/>
              </a:rPr>
              <a:t>万个句子，</a:t>
            </a:r>
            <a:r>
              <a:rPr lang="en-US" altLang="zh-CN" sz="1600" dirty="0">
                <a:solidFill>
                  <a:schemeClr val="tx1">
                    <a:lumMod val="65000"/>
                    <a:lumOff val="35000"/>
                  </a:schemeClr>
                </a:solidFill>
                <a:latin typeface="+mn-ea"/>
              </a:rPr>
              <a:t>3.6</a:t>
            </a:r>
            <a:r>
              <a:rPr lang="zh-CN" altLang="en-US" sz="1600" dirty="0">
                <a:solidFill>
                  <a:schemeClr val="tx1">
                    <a:lumMod val="65000"/>
                    <a:lumOff val="35000"/>
                  </a:schemeClr>
                </a:solidFill>
                <a:latin typeface="+mn-ea"/>
              </a:rPr>
              <a:t>万多个地名，</a:t>
            </a:r>
            <a:r>
              <a:rPr lang="en-US" altLang="zh-CN" sz="1600" dirty="0">
                <a:solidFill>
                  <a:schemeClr val="tx1">
                    <a:lumMod val="65000"/>
                    <a:lumOff val="35000"/>
                  </a:schemeClr>
                </a:solidFill>
                <a:latin typeface="+mn-ea"/>
              </a:rPr>
              <a:t>2</a:t>
            </a:r>
            <a:r>
              <a:rPr lang="zh-CN" altLang="en-US" sz="1600" dirty="0">
                <a:solidFill>
                  <a:schemeClr val="tx1">
                    <a:lumMod val="65000"/>
                    <a:lumOff val="35000"/>
                  </a:schemeClr>
                </a:solidFill>
                <a:latin typeface="+mn-ea"/>
              </a:rPr>
              <a:t>万多个机构名，</a:t>
            </a:r>
            <a:r>
              <a:rPr lang="en-US" altLang="zh-CN" sz="1600" dirty="0">
                <a:solidFill>
                  <a:schemeClr val="tx1">
                    <a:lumMod val="65000"/>
                    <a:lumOff val="35000"/>
                  </a:schemeClr>
                </a:solidFill>
                <a:latin typeface="+mn-ea"/>
              </a:rPr>
              <a:t>1.7</a:t>
            </a:r>
            <a:r>
              <a:rPr lang="zh-CN" altLang="en-US" sz="1600" dirty="0">
                <a:solidFill>
                  <a:schemeClr val="tx1">
                    <a:lumMod val="65000"/>
                    <a:lumOff val="35000"/>
                  </a:schemeClr>
                </a:solidFill>
                <a:latin typeface="+mn-ea"/>
              </a:rPr>
              <a:t>万多个人名；测试数据集大概是训练数据集的十分之一，其中含有</a:t>
            </a:r>
            <a:r>
              <a:rPr lang="en-US" altLang="zh-CN" sz="1600" dirty="0">
                <a:solidFill>
                  <a:schemeClr val="tx1">
                    <a:lumMod val="65000"/>
                    <a:lumOff val="35000"/>
                  </a:schemeClr>
                </a:solidFill>
                <a:latin typeface="+mn-ea"/>
              </a:rPr>
              <a:t>3.4k+</a:t>
            </a:r>
            <a:r>
              <a:rPr lang="zh-CN" altLang="en-US" sz="1600" dirty="0">
                <a:solidFill>
                  <a:schemeClr val="tx1">
                    <a:lumMod val="65000"/>
                    <a:lumOff val="35000"/>
                  </a:schemeClr>
                </a:solidFill>
                <a:latin typeface="+mn-ea"/>
              </a:rPr>
              <a:t>个句子，</a:t>
            </a:r>
            <a:r>
              <a:rPr lang="en-US" altLang="zh-CN" sz="1600" dirty="0">
                <a:solidFill>
                  <a:schemeClr val="tx1">
                    <a:lumMod val="65000"/>
                    <a:lumOff val="35000"/>
                  </a:schemeClr>
                </a:solidFill>
                <a:latin typeface="+mn-ea"/>
              </a:rPr>
              <a:t>2.8k+</a:t>
            </a:r>
            <a:r>
              <a:rPr lang="zh-CN" altLang="en-US" sz="1600" dirty="0">
                <a:solidFill>
                  <a:schemeClr val="tx1">
                    <a:lumMod val="65000"/>
                    <a:lumOff val="35000"/>
                  </a:schemeClr>
                </a:solidFill>
                <a:latin typeface="+mn-ea"/>
              </a:rPr>
              <a:t>地名，</a:t>
            </a:r>
            <a:r>
              <a:rPr lang="en-US" altLang="zh-CN" sz="1600" dirty="0">
                <a:solidFill>
                  <a:schemeClr val="tx1">
                    <a:lumMod val="65000"/>
                    <a:lumOff val="35000"/>
                  </a:schemeClr>
                </a:solidFill>
                <a:latin typeface="+mn-ea"/>
              </a:rPr>
              <a:t>1.3k+</a:t>
            </a:r>
            <a:r>
              <a:rPr lang="zh-CN" altLang="en-US" sz="1600" dirty="0">
                <a:solidFill>
                  <a:schemeClr val="tx1">
                    <a:lumMod val="65000"/>
                    <a:lumOff val="35000"/>
                  </a:schemeClr>
                </a:solidFill>
                <a:latin typeface="+mn-ea"/>
              </a:rPr>
              <a:t>组织名，</a:t>
            </a:r>
            <a:r>
              <a:rPr lang="en-US" altLang="zh-CN" sz="1600" dirty="0">
                <a:solidFill>
                  <a:schemeClr val="tx1">
                    <a:lumMod val="65000"/>
                    <a:lumOff val="35000"/>
                  </a:schemeClr>
                </a:solidFill>
                <a:latin typeface="+mn-ea"/>
              </a:rPr>
              <a:t>1.9k+</a:t>
            </a:r>
            <a:r>
              <a:rPr lang="zh-CN" altLang="en-US" sz="1600" dirty="0">
                <a:solidFill>
                  <a:schemeClr val="tx1">
                    <a:lumMod val="65000"/>
                    <a:lumOff val="35000"/>
                  </a:schemeClr>
                </a:solidFill>
                <a:latin typeface="+mn-ea"/>
              </a:rPr>
              <a:t>人名。</a:t>
            </a:r>
            <a:endParaRPr lang="en-US" altLang="zh-CN" sz="1600" dirty="0">
              <a:solidFill>
                <a:schemeClr val="tx1">
                  <a:lumMod val="65000"/>
                  <a:lumOff val="35000"/>
                </a:schemeClr>
              </a:solidFill>
              <a:latin typeface="+mn-ea"/>
            </a:endParaRPr>
          </a:p>
        </p:txBody>
      </p:sp>
      <p:grpSp>
        <p:nvGrpSpPr>
          <p:cNvPr id="19" name="组合 18">
            <a:extLst>
              <a:ext uri="{FF2B5EF4-FFF2-40B4-BE49-F238E27FC236}">
                <a16:creationId xmlns:a16="http://schemas.microsoft.com/office/drawing/2014/main" id="{C885532A-28E3-E7FE-1812-6A3A4899908E}"/>
              </a:ext>
            </a:extLst>
          </p:cNvPr>
          <p:cNvGrpSpPr/>
          <p:nvPr/>
        </p:nvGrpSpPr>
        <p:grpSpPr>
          <a:xfrm>
            <a:off x="-23806" y="7349"/>
            <a:ext cx="12192000" cy="687500"/>
            <a:chOff x="-23806" y="7349"/>
            <a:chExt cx="12192000" cy="687500"/>
          </a:xfrm>
        </p:grpSpPr>
        <p:grpSp>
          <p:nvGrpSpPr>
            <p:cNvPr id="17" name="组合 16">
              <a:extLst>
                <a:ext uri="{FF2B5EF4-FFF2-40B4-BE49-F238E27FC236}">
                  <a16:creationId xmlns:a16="http://schemas.microsoft.com/office/drawing/2014/main" id="{4C0F337B-40AF-C819-65B3-C25BE4A17096}"/>
                </a:ext>
              </a:extLst>
            </p:cNvPr>
            <p:cNvGrpSpPr/>
            <p:nvPr/>
          </p:nvGrpSpPr>
          <p:grpSpPr>
            <a:xfrm>
              <a:off x="-23806" y="7349"/>
              <a:ext cx="12192000" cy="650874"/>
              <a:chOff x="-23806" y="7349"/>
              <a:chExt cx="12192000" cy="650874"/>
            </a:xfrm>
          </p:grpSpPr>
          <p:grpSp>
            <p:nvGrpSpPr>
              <p:cNvPr id="96" name="组合 95">
                <a:extLst>
                  <a:ext uri="{FF2B5EF4-FFF2-40B4-BE49-F238E27FC236}">
                    <a16:creationId xmlns:a16="http://schemas.microsoft.com/office/drawing/2014/main" id="{D893B774-3D8F-49D2-8462-D83A9126DAF7}"/>
                  </a:ext>
                </a:extLst>
              </p:cNvPr>
              <p:cNvGrpSpPr/>
              <p:nvPr/>
            </p:nvGrpSpPr>
            <p:grpSpPr>
              <a:xfrm>
                <a:off x="-23806" y="7349"/>
                <a:ext cx="12192000" cy="650874"/>
                <a:chOff x="-23806" y="7349"/>
                <a:chExt cx="12192000" cy="650874"/>
              </a:xfrm>
            </p:grpSpPr>
            <p:sp>
              <p:nvSpPr>
                <p:cNvPr id="97" name="矩形 96">
                  <a:extLst>
                    <a:ext uri="{FF2B5EF4-FFF2-40B4-BE49-F238E27FC236}">
                      <a16:creationId xmlns:a16="http://schemas.microsoft.com/office/drawing/2014/main" id="{9374F173-CA18-42AA-8266-E41DF0DC513F}"/>
                    </a:ext>
                  </a:extLst>
                </p:cNvPr>
                <p:cNvSpPr/>
                <p:nvPr/>
              </p:nvSpPr>
              <p:spPr>
                <a:xfrm>
                  <a:off x="-23806" y="7349"/>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组合 97">
                  <a:extLst>
                    <a:ext uri="{FF2B5EF4-FFF2-40B4-BE49-F238E27FC236}">
                      <a16:creationId xmlns:a16="http://schemas.microsoft.com/office/drawing/2014/main" id="{3F8DBB82-6C14-420E-92B6-FA11693887EA}"/>
                    </a:ext>
                  </a:extLst>
                </p:cNvPr>
                <p:cNvGrpSpPr/>
                <p:nvPr/>
              </p:nvGrpSpPr>
              <p:grpSpPr>
                <a:xfrm>
                  <a:off x="6890575" y="166748"/>
                  <a:ext cx="4982295" cy="375393"/>
                  <a:chOff x="6547675" y="306448"/>
                  <a:chExt cx="4982295" cy="375393"/>
                </a:xfrm>
              </p:grpSpPr>
              <p:sp>
                <p:nvSpPr>
                  <p:cNvPr id="100" name="文本框 99">
                    <a:extLst>
                      <a:ext uri="{FF2B5EF4-FFF2-40B4-BE49-F238E27FC236}">
                        <a16:creationId xmlns:a16="http://schemas.microsoft.com/office/drawing/2014/main" id="{E502A491-5100-4268-9403-20B997E3739E}"/>
                      </a:ext>
                    </a:extLst>
                  </p:cNvPr>
                  <p:cNvSpPr txBox="1"/>
                  <p:nvPr/>
                </p:nvSpPr>
                <p:spPr>
                  <a:xfrm>
                    <a:off x="6547675" y="307642"/>
                    <a:ext cx="1315296" cy="369332"/>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数据采集</a:t>
                    </a:r>
                  </a:p>
                </p:txBody>
              </p:sp>
              <p:sp>
                <p:nvSpPr>
                  <p:cNvPr id="101" name="文本框 100">
                    <a:extLst>
                      <a:ext uri="{FF2B5EF4-FFF2-40B4-BE49-F238E27FC236}">
                        <a16:creationId xmlns:a16="http://schemas.microsoft.com/office/drawing/2014/main" id="{F39AFADC-2AAB-4309-A272-4FCC3755A1F5}"/>
                      </a:ext>
                    </a:extLst>
                  </p:cNvPr>
                  <p:cNvSpPr txBox="1"/>
                  <p:nvPr/>
                </p:nvSpPr>
                <p:spPr>
                  <a:xfrm>
                    <a:off x="7789955" y="306448"/>
                    <a:ext cx="1338828"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数据预处理</a:t>
                    </a:r>
                  </a:p>
                </p:txBody>
              </p:sp>
              <p:sp>
                <p:nvSpPr>
                  <p:cNvPr id="102" name="文本框 101">
                    <a:extLst>
                      <a:ext uri="{FF2B5EF4-FFF2-40B4-BE49-F238E27FC236}">
                        <a16:creationId xmlns:a16="http://schemas.microsoft.com/office/drawing/2014/main" id="{267A0B85-5B76-4262-B4D7-53E5E241E0BE}"/>
                      </a:ext>
                    </a:extLst>
                  </p:cNvPr>
                  <p:cNvSpPr txBox="1"/>
                  <p:nvPr/>
                </p:nvSpPr>
                <p:spPr>
                  <a:xfrm>
                    <a:off x="9212156" y="312509"/>
                    <a:ext cx="2317814"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Train &amp; Evaluation</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105" name="直接连接符 104">
                    <a:extLst>
                      <a:ext uri="{FF2B5EF4-FFF2-40B4-BE49-F238E27FC236}">
                        <a16:creationId xmlns:a16="http://schemas.microsoft.com/office/drawing/2014/main" id="{687B721B-7B3B-4A4D-BC8F-89052C2B8FEE}"/>
                      </a:ext>
                    </a:extLst>
                  </p:cNvPr>
                  <p:cNvCxnSpPr>
                    <a:cxnSpLocks/>
                  </p:cNvCxnSpPr>
                  <p:nvPr/>
                </p:nvCxnSpPr>
                <p:spPr>
                  <a:xfrm>
                    <a:off x="7769324" y="32163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8CCB4653-D2E2-4FC6-9CAC-D637A30D24FB}"/>
                      </a:ext>
                    </a:extLst>
                  </p:cNvPr>
                  <p:cNvCxnSpPr>
                    <a:cxnSpLocks/>
                  </p:cNvCxnSpPr>
                  <p:nvPr/>
                </p:nvCxnSpPr>
                <p:spPr>
                  <a:xfrm>
                    <a:off x="9180622" y="340261"/>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4" name="文本框 3">
                <a:extLst>
                  <a:ext uri="{FF2B5EF4-FFF2-40B4-BE49-F238E27FC236}">
                    <a16:creationId xmlns:a16="http://schemas.microsoft.com/office/drawing/2014/main" id="{BE59D681-73CA-C299-DC8A-745285EF619C}"/>
                  </a:ext>
                </a:extLst>
              </p:cNvPr>
              <p:cNvSpPr txBox="1"/>
              <p:nvPr/>
            </p:nvSpPr>
            <p:spPr>
              <a:xfrm>
                <a:off x="767408" y="156901"/>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实验结果</a:t>
                </a:r>
              </a:p>
            </p:txBody>
          </p:sp>
          <p:pic>
            <p:nvPicPr>
              <p:cNvPr id="2" name="Picture 2">
                <a:extLst>
                  <a:ext uri="{FF2B5EF4-FFF2-40B4-BE49-F238E27FC236}">
                    <a16:creationId xmlns:a16="http://schemas.microsoft.com/office/drawing/2014/main" id="{EC194C18-5181-3C03-C78D-8B8A3F624D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313" y="106452"/>
                <a:ext cx="452262" cy="452262"/>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等腰三角形 17">
              <a:extLst>
                <a:ext uri="{FF2B5EF4-FFF2-40B4-BE49-F238E27FC236}">
                  <a16:creationId xmlns:a16="http://schemas.microsoft.com/office/drawing/2014/main" id="{9998ABB3-E0D4-5EA7-060F-BCA543B869C4}"/>
                </a:ext>
              </a:extLst>
            </p:cNvPr>
            <p:cNvSpPr/>
            <p:nvPr/>
          </p:nvSpPr>
          <p:spPr>
            <a:xfrm>
              <a:off x="7075639" y="545623"/>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734245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316521" y="3767529"/>
            <a:ext cx="5625258" cy="307777"/>
          </a:xfrm>
          <a:prstGeom prst="rect">
            <a:avLst/>
          </a:prstGeom>
          <a:noFill/>
        </p:spPr>
        <p:txBody>
          <a:bodyPr wrap="none" rtlCol="0">
            <a:spAutoFit/>
          </a:bodyPr>
          <a:lstStyle/>
          <a:p>
            <a:r>
              <a:rPr lang="en-US" altLang="zh-CN" sz="1400" spc="600" dirty="0">
                <a:solidFill>
                  <a:schemeClr val="bg1"/>
                </a:solidFill>
                <a:cs typeface="+mn-ea"/>
                <a:sym typeface="+mn-lt"/>
              </a:rPr>
              <a:t>Graduation thesis defense template</a:t>
            </a:r>
            <a:endParaRPr lang="zh-CN" altLang="en-US" sz="1400" spc="600" dirty="0">
              <a:solidFill>
                <a:schemeClr val="bg1"/>
              </a:solidFill>
              <a:cs typeface="+mn-ea"/>
              <a:sym typeface="+mn-lt"/>
            </a:endParaRPr>
          </a:p>
        </p:txBody>
      </p:sp>
      <p:sp>
        <p:nvSpPr>
          <p:cNvPr id="72" name="文本框 71">
            <a:extLst>
              <a:ext uri="{FF2B5EF4-FFF2-40B4-BE49-F238E27FC236}">
                <a16:creationId xmlns:a16="http://schemas.microsoft.com/office/drawing/2014/main" id="{9DAED74F-F958-4F9B-A7B0-3C8818F9FD10}"/>
              </a:ext>
            </a:extLst>
          </p:cNvPr>
          <p:cNvSpPr txBox="1"/>
          <p:nvPr/>
        </p:nvSpPr>
        <p:spPr>
          <a:xfrm>
            <a:off x="-10472" y="157745"/>
            <a:ext cx="2209208" cy="400110"/>
          </a:xfrm>
          <a:prstGeom prst="rect">
            <a:avLst/>
          </a:prstGeom>
          <a:noFill/>
        </p:spPr>
        <p:txBody>
          <a:bodyPr wrap="square" rtlCol="0">
            <a:spAutoFit/>
          </a:bodyPr>
          <a:lstStyle/>
          <a:p>
            <a:pPr algn="ctr"/>
            <a:r>
              <a:rPr lang="zh-CN" altLang="en-US" sz="2000" b="1" dirty="0">
                <a:solidFill>
                  <a:schemeClr val="bg1"/>
                </a:solidFill>
                <a:cs typeface="+mn-ea"/>
                <a:sym typeface="+mn-lt"/>
              </a:rPr>
              <a:t>数据预处理</a:t>
            </a:r>
          </a:p>
        </p:txBody>
      </p:sp>
      <p:sp>
        <p:nvSpPr>
          <p:cNvPr id="34" name="等腰三角形 33">
            <a:extLst>
              <a:ext uri="{FF2B5EF4-FFF2-40B4-BE49-F238E27FC236}">
                <a16:creationId xmlns:a16="http://schemas.microsoft.com/office/drawing/2014/main" id="{41662FBF-BEFB-423D-AF7A-9E592CFE206A}"/>
              </a:ext>
            </a:extLst>
          </p:cNvPr>
          <p:cNvSpPr/>
          <p:nvPr/>
        </p:nvSpPr>
        <p:spPr>
          <a:xfrm>
            <a:off x="5709460"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6" name="Picture 2">
            <a:extLst>
              <a:ext uri="{FF2B5EF4-FFF2-40B4-BE49-F238E27FC236}">
                <a16:creationId xmlns:a16="http://schemas.microsoft.com/office/drawing/2014/main" id="{2E2CDA8E-57D0-4A70-B73D-FCE1F8042D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1799" y="1501833"/>
            <a:ext cx="1952164" cy="4839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4A952289-B730-C5C1-A44C-961910923A9D}"/>
              </a:ext>
            </a:extLst>
          </p:cNvPr>
          <p:cNvGrpSpPr/>
          <p:nvPr/>
        </p:nvGrpSpPr>
        <p:grpSpPr>
          <a:xfrm>
            <a:off x="1641876" y="1685194"/>
            <a:ext cx="5940928" cy="4840150"/>
            <a:chOff x="1000851" y="1120913"/>
            <a:chExt cx="6974595" cy="5659415"/>
          </a:xfrm>
        </p:grpSpPr>
        <p:sp>
          <p:nvSpPr>
            <p:cNvPr id="6" name="文本框 5">
              <a:extLst>
                <a:ext uri="{FF2B5EF4-FFF2-40B4-BE49-F238E27FC236}">
                  <a16:creationId xmlns:a16="http://schemas.microsoft.com/office/drawing/2014/main" id="{7FE41698-A9E8-4D3A-9CF7-37C337E04369}"/>
                </a:ext>
              </a:extLst>
            </p:cNvPr>
            <p:cNvSpPr txBox="1"/>
            <p:nvPr/>
          </p:nvSpPr>
          <p:spPr>
            <a:xfrm>
              <a:off x="1000851" y="2756565"/>
              <a:ext cx="6974595" cy="1259553"/>
            </a:xfrm>
            <a:prstGeom prst="rect">
              <a:avLst/>
            </a:prstGeom>
            <a:noFill/>
          </p:spPr>
          <p:txBody>
            <a:bodyPr wrap="square" rtlCol="0">
              <a:spAutoFit/>
            </a:bodyPr>
            <a:lstStyle/>
            <a:p>
              <a:r>
                <a:rPr lang="zh-CN" altLang="en-US" sz="1600" dirty="0">
                  <a:solidFill>
                    <a:srgbClr val="F2AB0E"/>
                  </a:solidFill>
                </a:rPr>
                <a:t>词索引映射</a:t>
              </a:r>
              <a:endParaRPr lang="en-US" altLang="zh-CN" sz="1600" dirty="0">
                <a:solidFill>
                  <a:srgbClr val="F2AB0E"/>
                </a:solidFill>
              </a:endParaRPr>
            </a:p>
            <a:p>
              <a:r>
                <a:rPr lang="en-US" altLang="zh-CN" sz="1600" dirty="0"/>
                <a:t>word2index = {‘PAD’: 0, ‘SOS’: 1, ‘EOS’: 2, ‘UNK’: 3, ‘1’: 4, ‘</a:t>
              </a:r>
              <a:r>
                <a:rPr lang="zh-CN" altLang="en-US" sz="1600" dirty="0"/>
                <a:t>月</a:t>
              </a:r>
              <a:r>
                <a:rPr lang="en-US" altLang="zh-CN" sz="1600" dirty="0"/>
                <a:t>’: 5, ‘</a:t>
              </a:r>
              <a:r>
                <a:rPr lang="zh-CN" altLang="en-US" sz="1600" dirty="0"/>
                <a:t>日</a:t>
              </a:r>
              <a:r>
                <a:rPr lang="en-US" altLang="zh-CN" sz="1600" dirty="0"/>
                <a:t>’: 6, ‘</a:t>
              </a:r>
              <a:r>
                <a:rPr lang="zh-CN" altLang="en-US" sz="1600" dirty="0"/>
                <a:t>讯</a:t>
              </a:r>
              <a:r>
                <a:rPr lang="en-US" altLang="zh-CN" sz="1600" dirty="0"/>
                <a:t>’: 7, ‘</a:t>
              </a:r>
              <a:r>
                <a:rPr lang="zh-CN" altLang="en-US" sz="1600" dirty="0"/>
                <a:t>据</a:t>
              </a:r>
              <a:r>
                <a:rPr lang="en-US" altLang="zh-CN" sz="1600" dirty="0"/>
                <a:t>’: 8, ‘《’: 9, ‘</a:t>
              </a:r>
              <a:r>
                <a:rPr lang="zh-CN" altLang="en-US" sz="1600" dirty="0"/>
                <a:t>纽</a:t>
              </a:r>
              <a:r>
                <a:rPr lang="en-US" altLang="zh-CN" sz="1600" dirty="0"/>
                <a:t>’: 10, ‘</a:t>
              </a:r>
              <a:r>
                <a:rPr lang="zh-CN" altLang="en-US" sz="1600" dirty="0"/>
                <a:t>约</a:t>
              </a:r>
              <a:r>
                <a:rPr lang="en-US" altLang="zh-CN" sz="1600" dirty="0"/>
                <a:t>’: 11, ‘</a:t>
              </a:r>
              <a:r>
                <a:rPr lang="zh-CN" altLang="en-US" sz="1600" dirty="0"/>
                <a:t>时</a:t>
              </a:r>
              <a:r>
                <a:rPr lang="en-US" altLang="zh-CN" sz="1600" dirty="0"/>
                <a:t>’: 12, ‘</a:t>
              </a:r>
              <a:r>
                <a:rPr lang="zh-CN" altLang="en-US" sz="1600" dirty="0"/>
                <a:t>报</a:t>
              </a:r>
              <a:r>
                <a:rPr lang="en-US" altLang="zh-CN" sz="1600" dirty="0"/>
                <a:t>’: 13, ‘》’: 14}, index2word</a:t>
              </a:r>
              <a:r>
                <a:rPr lang="zh-CN" altLang="en-US" sz="1600" dirty="0"/>
                <a:t>为</a:t>
              </a:r>
              <a:r>
                <a:rPr lang="en-US" altLang="zh-CN" sz="1600" dirty="0"/>
                <a:t>word2index</a:t>
              </a:r>
              <a:r>
                <a:rPr lang="zh-CN" altLang="en-US" sz="1600" dirty="0"/>
                <a:t>键值对互换</a:t>
              </a:r>
              <a:endParaRPr lang="en-US" altLang="zh-CN" sz="1600" dirty="0">
                <a:highlight>
                  <a:srgbClr val="FFFF00"/>
                </a:highlight>
              </a:endParaRPr>
            </a:p>
          </p:txBody>
        </p:sp>
        <p:sp>
          <p:nvSpPr>
            <p:cNvPr id="39" name="文本框 38">
              <a:extLst>
                <a:ext uri="{FF2B5EF4-FFF2-40B4-BE49-F238E27FC236}">
                  <a16:creationId xmlns:a16="http://schemas.microsoft.com/office/drawing/2014/main" id="{5FF1CC19-B342-4BE8-B541-55CEF1BA65CE}"/>
                </a:ext>
              </a:extLst>
            </p:cNvPr>
            <p:cNvSpPr txBox="1"/>
            <p:nvPr/>
          </p:nvSpPr>
          <p:spPr>
            <a:xfrm>
              <a:off x="1000851" y="4934791"/>
              <a:ext cx="6041101" cy="1259553"/>
            </a:xfrm>
            <a:prstGeom prst="rect">
              <a:avLst/>
            </a:prstGeom>
            <a:noFill/>
          </p:spPr>
          <p:txBody>
            <a:bodyPr wrap="square" rtlCol="0">
              <a:spAutoFit/>
            </a:bodyPr>
            <a:lstStyle/>
            <a:p>
              <a:r>
                <a:rPr lang="zh-CN" altLang="en-US" sz="1600" dirty="0">
                  <a:solidFill>
                    <a:srgbClr val="F2AB0E"/>
                  </a:solidFill>
                </a:rPr>
                <a:t>裁剪句子：</a:t>
              </a:r>
              <a:r>
                <a:rPr lang="en-US" altLang="zh-CN" sz="1600" dirty="0" err="1"/>
                <a:t>max_len</a:t>
              </a:r>
              <a:r>
                <a:rPr lang="en-US" altLang="zh-CN" sz="1600" dirty="0"/>
                <a:t> = 9</a:t>
              </a:r>
              <a:r>
                <a:rPr lang="zh-CN" altLang="en-US" sz="1600" dirty="0"/>
                <a:t>为例</a:t>
              </a:r>
              <a:endParaRPr lang="en-US" altLang="zh-CN" sz="1600" dirty="0"/>
            </a:p>
            <a:p>
              <a:pPr marL="285750" indent="-285750">
                <a:buFont typeface="Wingdings" panose="05000000000000000000" pitchFamily="2" charset="2"/>
                <a:buChar char="Ø"/>
              </a:pPr>
              <a:r>
                <a:rPr lang="en-US" altLang="zh-CN" sz="1600" dirty="0"/>
                <a:t>Sentence</a:t>
              </a:r>
              <a:r>
                <a:rPr lang="zh-CN" altLang="en-US" sz="1600" dirty="0"/>
                <a:t>：“</a:t>
              </a:r>
              <a:r>
                <a:rPr lang="en-US" altLang="zh-CN" sz="1600" dirty="0"/>
                <a:t>1</a:t>
              </a:r>
              <a:r>
                <a:rPr lang="zh-CN" altLang="en-US" sz="1600" dirty="0"/>
                <a:t>月</a:t>
              </a:r>
              <a:r>
                <a:rPr lang="en-US" altLang="zh-CN" sz="1600" dirty="0"/>
                <a:t>1</a:t>
              </a:r>
              <a:r>
                <a:rPr lang="zh-CN" altLang="en-US" sz="1600" dirty="0"/>
                <a:t>日讯据</a:t>
              </a:r>
              <a:r>
                <a:rPr lang="en-US" altLang="zh-CN" sz="1600" dirty="0"/>
                <a:t>《</a:t>
              </a:r>
              <a:r>
                <a:rPr lang="zh-CN" altLang="en-US" sz="1600" dirty="0"/>
                <a:t>纽约” </a:t>
              </a:r>
              <a:endParaRPr lang="en-US" altLang="zh-CN" sz="1600" dirty="0"/>
            </a:p>
            <a:p>
              <a:pPr marL="285750" indent="-285750">
                <a:buFont typeface="Wingdings" panose="05000000000000000000" pitchFamily="2" charset="2"/>
                <a:buChar char="Ø"/>
              </a:pPr>
              <a:r>
                <a:rPr lang="en-US" altLang="zh-CN" sz="1600" dirty="0"/>
                <a:t>Tag</a:t>
              </a:r>
              <a:r>
                <a:rPr lang="zh-CN" altLang="en-US" sz="1600" dirty="0"/>
                <a:t>：</a:t>
              </a:r>
              <a:r>
                <a:rPr lang="en-US" altLang="zh-CN" sz="1600" dirty="0"/>
                <a:t> [“B-T”, “I-T”, “I-T”, “I-T”, “O”, “O”, “O”, “B-LOC”, “I-LOC”]</a:t>
              </a:r>
              <a:endParaRPr lang="zh-CN" altLang="en-US" sz="1600" dirty="0"/>
            </a:p>
          </p:txBody>
        </p:sp>
        <p:grpSp>
          <p:nvGrpSpPr>
            <p:cNvPr id="14" name="组合 13">
              <a:extLst>
                <a:ext uri="{FF2B5EF4-FFF2-40B4-BE49-F238E27FC236}">
                  <a16:creationId xmlns:a16="http://schemas.microsoft.com/office/drawing/2014/main" id="{68EA6E93-69A1-4EF8-B395-8DC8148C6619}"/>
                </a:ext>
              </a:extLst>
            </p:cNvPr>
            <p:cNvGrpSpPr/>
            <p:nvPr/>
          </p:nvGrpSpPr>
          <p:grpSpPr>
            <a:xfrm>
              <a:off x="1000851" y="1120913"/>
              <a:ext cx="6560212" cy="1423485"/>
              <a:chOff x="906396" y="1403337"/>
              <a:chExt cx="6560212" cy="1423485"/>
            </a:xfrm>
          </p:grpSpPr>
          <p:sp>
            <p:nvSpPr>
              <p:cNvPr id="12" name="矩形: 圆角 11">
                <a:extLst>
                  <a:ext uri="{FF2B5EF4-FFF2-40B4-BE49-F238E27FC236}">
                    <a16:creationId xmlns:a16="http://schemas.microsoft.com/office/drawing/2014/main" id="{0DFF2A2E-8B78-42C3-B222-8BA7FE8261D5}"/>
                  </a:ext>
                </a:extLst>
              </p:cNvPr>
              <p:cNvSpPr/>
              <p:nvPr/>
            </p:nvSpPr>
            <p:spPr>
              <a:xfrm>
                <a:off x="906396" y="1403337"/>
                <a:ext cx="6560212" cy="142109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D1918941-3798-4562-B062-CC92F48FB4E9}"/>
                  </a:ext>
                </a:extLst>
              </p:cNvPr>
              <p:cNvSpPr/>
              <p:nvPr/>
            </p:nvSpPr>
            <p:spPr>
              <a:xfrm>
                <a:off x="1138502" y="1476702"/>
                <a:ext cx="6096000" cy="1350120"/>
              </a:xfrm>
              <a:prstGeom prst="rect">
                <a:avLst/>
              </a:prstGeom>
            </p:spPr>
            <p:txBody>
              <a:bodyPr>
                <a:spAutoFit/>
              </a:bodyPr>
              <a:lstStyle/>
              <a:p>
                <a:pPr marL="285750" indent="-285750">
                  <a:lnSpc>
                    <a:spcPct val="150000"/>
                  </a:lnSpc>
                  <a:buFont typeface="Wingdings" panose="05000000000000000000" pitchFamily="2" charset="2"/>
                  <a:buChar char="Ø"/>
                </a:pPr>
                <a:r>
                  <a:rPr lang="en-US" altLang="zh-CN" sz="1600" dirty="0"/>
                  <a:t>Sentence</a:t>
                </a:r>
                <a:r>
                  <a:rPr lang="zh-CN" altLang="en-US" sz="1600" dirty="0"/>
                  <a:t>：“</a:t>
                </a:r>
                <a:r>
                  <a:rPr lang="en-US" altLang="zh-CN" sz="1600" dirty="0"/>
                  <a:t>1</a:t>
                </a:r>
                <a:r>
                  <a:rPr lang="zh-CN" altLang="en-US" sz="1600" dirty="0"/>
                  <a:t>月</a:t>
                </a:r>
                <a:r>
                  <a:rPr lang="en-US" altLang="zh-CN" sz="1600" dirty="0"/>
                  <a:t>1</a:t>
                </a:r>
                <a:r>
                  <a:rPr lang="zh-CN" altLang="en-US" sz="1600" dirty="0"/>
                  <a:t>日讯据</a:t>
                </a:r>
                <a:r>
                  <a:rPr lang="en-US" altLang="zh-CN" sz="1600" dirty="0"/>
                  <a:t>《</a:t>
                </a:r>
                <a:r>
                  <a:rPr lang="zh-CN" altLang="en-US" sz="1600" dirty="0"/>
                  <a:t>纽约时报</a:t>
                </a:r>
                <a:r>
                  <a:rPr lang="en-US" altLang="zh-CN" sz="1600" dirty="0"/>
                  <a:t>》</a:t>
                </a:r>
                <a:r>
                  <a:rPr lang="zh-CN" altLang="en-US" sz="1600" dirty="0"/>
                  <a:t>” </a:t>
                </a:r>
                <a:endParaRPr lang="en-US" altLang="zh-CN" sz="1600" dirty="0"/>
              </a:p>
              <a:p>
                <a:pPr marL="285750" indent="-285750">
                  <a:lnSpc>
                    <a:spcPct val="150000"/>
                  </a:lnSpc>
                  <a:buFont typeface="Wingdings" panose="05000000000000000000" pitchFamily="2" charset="2"/>
                  <a:buChar char="Ø"/>
                </a:pPr>
                <a:r>
                  <a:rPr lang="en-US" altLang="zh-CN" sz="1600" dirty="0"/>
                  <a:t>Tag</a:t>
                </a:r>
                <a:r>
                  <a:rPr lang="zh-CN" altLang="en-US" sz="1600" dirty="0"/>
                  <a:t>：</a:t>
                </a:r>
                <a:r>
                  <a:rPr lang="en-US" altLang="zh-CN" sz="1600" dirty="0"/>
                  <a:t> [“B-T”, “I-T”, “I-T”, “I-T”, “O”, “O”, “O”, “B-LOC”, “I-LOC”, “O”, “O”, “O“]</a:t>
                </a:r>
              </a:p>
            </p:txBody>
          </p:sp>
        </p:grpSp>
        <p:sp>
          <p:nvSpPr>
            <p:cNvPr id="2" name="矩形 1">
              <a:extLst>
                <a:ext uri="{FF2B5EF4-FFF2-40B4-BE49-F238E27FC236}">
                  <a16:creationId xmlns:a16="http://schemas.microsoft.com/office/drawing/2014/main" id="{5237C233-E42C-4E57-8D07-60263F9C72D4}"/>
                </a:ext>
              </a:extLst>
            </p:cNvPr>
            <p:cNvSpPr/>
            <p:nvPr/>
          </p:nvSpPr>
          <p:spPr>
            <a:xfrm>
              <a:off x="1009033" y="3966226"/>
              <a:ext cx="6096000" cy="971655"/>
            </a:xfrm>
            <a:prstGeom prst="rect">
              <a:avLst/>
            </a:prstGeom>
          </p:spPr>
          <p:txBody>
            <a:bodyPr>
              <a:spAutoFit/>
            </a:bodyPr>
            <a:lstStyle/>
            <a:p>
              <a:r>
                <a:rPr lang="en-US" altLang="zh-CN" sz="1600" dirty="0">
                  <a:solidFill>
                    <a:srgbClr val="F2AB0E"/>
                  </a:solidFill>
                </a:rPr>
                <a:t>BIO</a:t>
              </a:r>
              <a:r>
                <a:rPr lang="zh-CN" altLang="en-US" sz="1600" dirty="0">
                  <a:solidFill>
                    <a:srgbClr val="F2AB0E"/>
                  </a:solidFill>
                </a:rPr>
                <a:t>标签索引映射</a:t>
              </a:r>
              <a:endParaRPr lang="en-US" altLang="zh-CN" sz="1600" dirty="0">
                <a:solidFill>
                  <a:srgbClr val="F2AB0E"/>
                </a:solidFill>
              </a:endParaRPr>
            </a:p>
            <a:p>
              <a:r>
                <a:rPr lang="en-US" altLang="zh-CN" sz="1600" dirty="0"/>
                <a:t>tag2index= {'PAD': 0, 'SOS': 1, 'EOS': 2, 'UNK': 3, 'B-T': 4, 'I-T': 5, 'O': 6, 'B-LOC': 7, 'I-LOC’: 8}</a:t>
              </a:r>
              <a:endParaRPr lang="zh-CN" altLang="en-US" sz="1600" b="1" dirty="0"/>
            </a:p>
          </p:txBody>
        </p:sp>
        <p:sp>
          <p:nvSpPr>
            <p:cNvPr id="9" name="矩形: 圆角 8">
              <a:extLst>
                <a:ext uri="{FF2B5EF4-FFF2-40B4-BE49-F238E27FC236}">
                  <a16:creationId xmlns:a16="http://schemas.microsoft.com/office/drawing/2014/main" id="{A6D55192-F1A4-43F7-B7E3-54FFFFFE8AC7}"/>
                </a:ext>
              </a:extLst>
            </p:cNvPr>
            <p:cNvSpPr/>
            <p:nvPr/>
          </p:nvSpPr>
          <p:spPr>
            <a:xfrm>
              <a:off x="1382790" y="6250422"/>
              <a:ext cx="5354382" cy="529906"/>
            </a:xfrm>
            <a:prstGeom prst="roundRect">
              <a:avLst>
                <a:gd name="adj" fmla="val 50000"/>
              </a:avLst>
            </a:prstGeom>
            <a:solidFill>
              <a:schemeClr val="bg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PAD:</a:t>
              </a:r>
              <a:r>
                <a:rPr lang="zh-CN" altLang="en-US" sz="1600" dirty="0"/>
                <a:t>填充，</a:t>
              </a:r>
              <a:r>
                <a:rPr lang="en-US" altLang="zh-CN" sz="1600" dirty="0"/>
                <a:t>SOS:</a:t>
              </a:r>
              <a:r>
                <a:rPr lang="zh-CN" altLang="en-US" sz="1600" dirty="0"/>
                <a:t>句首，</a:t>
              </a:r>
              <a:r>
                <a:rPr lang="en-US" altLang="zh-CN" sz="1600" dirty="0"/>
                <a:t>EOS:</a:t>
              </a:r>
              <a:r>
                <a:rPr lang="zh-CN" altLang="en-US" sz="1600" dirty="0"/>
                <a:t>句尾，</a:t>
              </a:r>
              <a:r>
                <a:rPr lang="en-US" altLang="zh-CN" sz="1600" dirty="0"/>
                <a:t>UNK:</a:t>
              </a:r>
              <a:r>
                <a:rPr lang="zh-CN" altLang="en-US" sz="1600" dirty="0"/>
                <a:t>未知</a:t>
              </a:r>
              <a:endParaRPr lang="en-US" altLang="zh-CN" sz="1600" dirty="0"/>
            </a:p>
          </p:txBody>
        </p:sp>
      </p:grpSp>
      <p:grpSp>
        <p:nvGrpSpPr>
          <p:cNvPr id="25" name="组合 24">
            <a:extLst>
              <a:ext uri="{FF2B5EF4-FFF2-40B4-BE49-F238E27FC236}">
                <a16:creationId xmlns:a16="http://schemas.microsoft.com/office/drawing/2014/main" id="{EFA1F1A4-C779-192C-A9F2-96D50253D48C}"/>
              </a:ext>
            </a:extLst>
          </p:cNvPr>
          <p:cNvGrpSpPr/>
          <p:nvPr/>
        </p:nvGrpSpPr>
        <p:grpSpPr>
          <a:xfrm>
            <a:off x="-23806" y="7349"/>
            <a:ext cx="12192000" cy="688130"/>
            <a:chOff x="-23806" y="7349"/>
            <a:chExt cx="12192000" cy="688130"/>
          </a:xfrm>
        </p:grpSpPr>
        <p:grpSp>
          <p:nvGrpSpPr>
            <p:cNvPr id="26" name="组合 25">
              <a:extLst>
                <a:ext uri="{FF2B5EF4-FFF2-40B4-BE49-F238E27FC236}">
                  <a16:creationId xmlns:a16="http://schemas.microsoft.com/office/drawing/2014/main" id="{D0C6C9E5-E4BB-F8B1-BD80-BB89868E4709}"/>
                </a:ext>
              </a:extLst>
            </p:cNvPr>
            <p:cNvGrpSpPr/>
            <p:nvPr/>
          </p:nvGrpSpPr>
          <p:grpSpPr>
            <a:xfrm>
              <a:off x="-23806" y="7349"/>
              <a:ext cx="12192000" cy="650874"/>
              <a:chOff x="-23806" y="7349"/>
              <a:chExt cx="12192000" cy="650874"/>
            </a:xfrm>
          </p:grpSpPr>
          <p:grpSp>
            <p:nvGrpSpPr>
              <p:cNvPr id="28" name="组合 27">
                <a:extLst>
                  <a:ext uri="{FF2B5EF4-FFF2-40B4-BE49-F238E27FC236}">
                    <a16:creationId xmlns:a16="http://schemas.microsoft.com/office/drawing/2014/main" id="{CFDAA5D6-BDEF-6454-47FE-84C3D7AF5952}"/>
                  </a:ext>
                </a:extLst>
              </p:cNvPr>
              <p:cNvGrpSpPr/>
              <p:nvPr/>
            </p:nvGrpSpPr>
            <p:grpSpPr>
              <a:xfrm>
                <a:off x="-23806" y="7349"/>
                <a:ext cx="12192000" cy="650874"/>
                <a:chOff x="-23806" y="7349"/>
                <a:chExt cx="12192000" cy="650874"/>
              </a:xfrm>
            </p:grpSpPr>
            <p:sp>
              <p:nvSpPr>
                <p:cNvPr id="31" name="矩形 30">
                  <a:extLst>
                    <a:ext uri="{FF2B5EF4-FFF2-40B4-BE49-F238E27FC236}">
                      <a16:creationId xmlns:a16="http://schemas.microsoft.com/office/drawing/2014/main" id="{17FA099E-741B-35A9-F22F-061B2A77B342}"/>
                    </a:ext>
                  </a:extLst>
                </p:cNvPr>
                <p:cNvSpPr/>
                <p:nvPr/>
              </p:nvSpPr>
              <p:spPr>
                <a:xfrm>
                  <a:off x="-23806" y="7349"/>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A007E199-D5A6-5055-6854-C9C3AAD5812F}"/>
                    </a:ext>
                  </a:extLst>
                </p:cNvPr>
                <p:cNvGrpSpPr/>
                <p:nvPr/>
              </p:nvGrpSpPr>
              <p:grpSpPr>
                <a:xfrm>
                  <a:off x="6890575" y="166748"/>
                  <a:ext cx="4982295" cy="375393"/>
                  <a:chOff x="6547675" y="306448"/>
                  <a:chExt cx="4982295" cy="375393"/>
                </a:xfrm>
              </p:grpSpPr>
              <p:sp>
                <p:nvSpPr>
                  <p:cNvPr id="33" name="文本框 32">
                    <a:extLst>
                      <a:ext uri="{FF2B5EF4-FFF2-40B4-BE49-F238E27FC236}">
                        <a16:creationId xmlns:a16="http://schemas.microsoft.com/office/drawing/2014/main" id="{FEB75C02-DFDF-6509-67E9-79ABD505DDA8}"/>
                      </a:ext>
                    </a:extLst>
                  </p:cNvPr>
                  <p:cNvSpPr txBox="1"/>
                  <p:nvPr/>
                </p:nvSpPr>
                <p:spPr>
                  <a:xfrm>
                    <a:off x="6547675" y="307642"/>
                    <a:ext cx="1315296" cy="369332"/>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数据采集</a:t>
                    </a:r>
                  </a:p>
                </p:txBody>
              </p:sp>
              <p:sp>
                <p:nvSpPr>
                  <p:cNvPr id="35" name="文本框 34">
                    <a:extLst>
                      <a:ext uri="{FF2B5EF4-FFF2-40B4-BE49-F238E27FC236}">
                        <a16:creationId xmlns:a16="http://schemas.microsoft.com/office/drawing/2014/main" id="{97935DF7-FA85-DE53-6DFA-68D910427F37}"/>
                      </a:ext>
                    </a:extLst>
                  </p:cNvPr>
                  <p:cNvSpPr txBox="1"/>
                  <p:nvPr/>
                </p:nvSpPr>
                <p:spPr>
                  <a:xfrm>
                    <a:off x="7789955" y="306448"/>
                    <a:ext cx="1338828"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数据预处理</a:t>
                    </a:r>
                  </a:p>
                </p:txBody>
              </p:sp>
              <p:sp>
                <p:nvSpPr>
                  <p:cNvPr id="36" name="文本框 35">
                    <a:extLst>
                      <a:ext uri="{FF2B5EF4-FFF2-40B4-BE49-F238E27FC236}">
                        <a16:creationId xmlns:a16="http://schemas.microsoft.com/office/drawing/2014/main" id="{C9B7CFCF-106B-06A2-AC37-8A1D4F114D07}"/>
                      </a:ext>
                    </a:extLst>
                  </p:cNvPr>
                  <p:cNvSpPr txBox="1"/>
                  <p:nvPr/>
                </p:nvSpPr>
                <p:spPr>
                  <a:xfrm>
                    <a:off x="9212156" y="312509"/>
                    <a:ext cx="2317814"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Train &amp; Evaluation</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37" name="直接连接符 36">
                    <a:extLst>
                      <a:ext uri="{FF2B5EF4-FFF2-40B4-BE49-F238E27FC236}">
                        <a16:creationId xmlns:a16="http://schemas.microsoft.com/office/drawing/2014/main" id="{80CCD51B-78FA-86BC-1EE7-6B4E52A158D7}"/>
                      </a:ext>
                    </a:extLst>
                  </p:cNvPr>
                  <p:cNvCxnSpPr>
                    <a:cxnSpLocks/>
                  </p:cNvCxnSpPr>
                  <p:nvPr/>
                </p:nvCxnSpPr>
                <p:spPr>
                  <a:xfrm>
                    <a:off x="7769324" y="32163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53A6ADC-1D60-A2AD-5055-D80E0978FFD9}"/>
                      </a:ext>
                    </a:extLst>
                  </p:cNvPr>
                  <p:cNvCxnSpPr>
                    <a:cxnSpLocks/>
                  </p:cNvCxnSpPr>
                  <p:nvPr/>
                </p:nvCxnSpPr>
                <p:spPr>
                  <a:xfrm>
                    <a:off x="9180622" y="340261"/>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9" name="文本框 28">
                <a:extLst>
                  <a:ext uri="{FF2B5EF4-FFF2-40B4-BE49-F238E27FC236}">
                    <a16:creationId xmlns:a16="http://schemas.microsoft.com/office/drawing/2014/main" id="{74D12C58-4BE4-8AB4-3289-D829FC10E583}"/>
                  </a:ext>
                </a:extLst>
              </p:cNvPr>
              <p:cNvSpPr txBox="1"/>
              <p:nvPr/>
            </p:nvSpPr>
            <p:spPr>
              <a:xfrm>
                <a:off x="767408" y="156901"/>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实验结果</a:t>
                </a:r>
              </a:p>
            </p:txBody>
          </p:sp>
          <p:pic>
            <p:nvPicPr>
              <p:cNvPr id="30" name="Picture 2">
                <a:extLst>
                  <a:ext uri="{FF2B5EF4-FFF2-40B4-BE49-F238E27FC236}">
                    <a16:creationId xmlns:a16="http://schemas.microsoft.com/office/drawing/2014/main" id="{69C5B82D-5A6A-35A1-2888-9614D82167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13" y="106452"/>
                <a:ext cx="452262" cy="452262"/>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等腰三角形 26">
              <a:extLst>
                <a:ext uri="{FF2B5EF4-FFF2-40B4-BE49-F238E27FC236}">
                  <a16:creationId xmlns:a16="http://schemas.microsoft.com/office/drawing/2014/main" id="{EBEBDB8C-C9AC-CC7C-CC7A-B1850F834917}"/>
                </a:ext>
              </a:extLst>
            </p:cNvPr>
            <p:cNvSpPr/>
            <p:nvPr/>
          </p:nvSpPr>
          <p:spPr>
            <a:xfrm>
              <a:off x="8392975" y="546253"/>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 name="矩形 2">
            <a:extLst>
              <a:ext uri="{FF2B5EF4-FFF2-40B4-BE49-F238E27FC236}">
                <a16:creationId xmlns:a16="http://schemas.microsoft.com/office/drawing/2014/main" id="{CCF10D08-01AC-F2E1-D929-ABF094B09487}"/>
              </a:ext>
            </a:extLst>
          </p:cNvPr>
          <p:cNvSpPr/>
          <p:nvPr/>
        </p:nvSpPr>
        <p:spPr>
          <a:xfrm>
            <a:off x="341617"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F15DD8E9-C92D-950E-5BF1-AD8D4E0B8C70}"/>
              </a:ext>
            </a:extLst>
          </p:cNvPr>
          <p:cNvSpPr/>
          <p:nvPr/>
        </p:nvSpPr>
        <p:spPr>
          <a:xfrm>
            <a:off x="496764" y="956863"/>
            <a:ext cx="2572858" cy="409842"/>
          </a:xfrm>
          <a:prstGeom prst="roundRect">
            <a:avLst/>
          </a:prstGeom>
          <a:solidFill>
            <a:srgbClr val="F1F1F1"/>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Times New Roman" panose="02020603050405020304" pitchFamily="18" charset="0"/>
                <a:cs typeface="Times New Roman" panose="02020603050405020304" pitchFamily="18" charset="0"/>
              </a:rPr>
              <a:t>数据预处理</a:t>
            </a:r>
            <a:endParaRPr lang="en-US" altLang="zh-CN"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1620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4">
            <a:extLst>
              <a:ext uri="{FF2B5EF4-FFF2-40B4-BE49-F238E27FC236}">
                <a16:creationId xmlns:a16="http://schemas.microsoft.com/office/drawing/2014/main" id="{26DC6A97-FE58-479A-B163-4CF3D10A8B98}"/>
              </a:ext>
            </a:extLst>
          </p:cNvPr>
          <p:cNvSpPr>
            <a:spLocks noChangeArrowheads="1"/>
          </p:cNvSpPr>
          <p:nvPr/>
        </p:nvSpPr>
        <p:spPr bwMode="auto">
          <a:xfrm>
            <a:off x="498912" y="9291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等腰三角形 45">
            <a:extLst>
              <a:ext uri="{FF2B5EF4-FFF2-40B4-BE49-F238E27FC236}">
                <a16:creationId xmlns:a16="http://schemas.microsoft.com/office/drawing/2014/main" id="{9902D212-FE93-4ED2-B69F-4DAD63B99C1C}"/>
              </a:ext>
            </a:extLst>
          </p:cNvPr>
          <p:cNvSpPr/>
          <p:nvPr/>
        </p:nvSpPr>
        <p:spPr>
          <a:xfrm>
            <a:off x="5601746" y="774444"/>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DEC1776E-0B35-4CF8-B5F0-01EFEACFF295}"/>
              </a:ext>
            </a:extLst>
          </p:cNvPr>
          <p:cNvSpPr/>
          <p:nvPr/>
        </p:nvSpPr>
        <p:spPr>
          <a:xfrm>
            <a:off x="8168847" y="3437289"/>
            <a:ext cx="4023153" cy="923330"/>
          </a:xfrm>
          <a:prstGeom prst="rect">
            <a:avLst/>
          </a:prstGeom>
        </p:spPr>
        <p:txBody>
          <a:bodyPr wrap="square">
            <a:spAutoFit/>
          </a:bodyPr>
          <a:lstStyle/>
          <a:p>
            <a:br>
              <a:rPr lang="zh-CN" altLang="en-US" dirty="0"/>
            </a:br>
            <a:br>
              <a:rPr lang="en-US" altLang="zh-CN" dirty="0"/>
            </a:br>
            <a:endParaRPr lang="zh-CN" altLang="en-US" dirty="0"/>
          </a:p>
        </p:txBody>
      </p:sp>
      <p:sp>
        <p:nvSpPr>
          <p:cNvPr id="20" name="文本框 19">
            <a:extLst>
              <a:ext uri="{FF2B5EF4-FFF2-40B4-BE49-F238E27FC236}">
                <a16:creationId xmlns:a16="http://schemas.microsoft.com/office/drawing/2014/main" id="{AF547C8A-6D7B-4F4B-9CDA-05E8244E49B2}"/>
              </a:ext>
            </a:extLst>
          </p:cNvPr>
          <p:cNvSpPr txBox="1"/>
          <p:nvPr/>
        </p:nvSpPr>
        <p:spPr>
          <a:xfrm>
            <a:off x="-10472" y="157745"/>
            <a:ext cx="2209208" cy="400110"/>
          </a:xfrm>
          <a:prstGeom prst="rect">
            <a:avLst/>
          </a:prstGeom>
          <a:noFill/>
        </p:spPr>
        <p:txBody>
          <a:bodyPr wrap="square" rtlCol="0">
            <a:spAutoFit/>
          </a:bodyPr>
          <a:lstStyle/>
          <a:p>
            <a:pPr algn="ctr"/>
            <a:r>
              <a:rPr lang="zh-CN" altLang="en-US" sz="2000" b="1" dirty="0">
                <a:solidFill>
                  <a:schemeClr val="bg1"/>
                </a:solidFill>
                <a:cs typeface="+mn-ea"/>
                <a:sym typeface="+mn-lt"/>
              </a:rPr>
              <a:t>数据预处理</a:t>
            </a:r>
          </a:p>
        </p:txBody>
      </p:sp>
      <p:sp>
        <p:nvSpPr>
          <p:cNvPr id="23" name="文本框 22">
            <a:extLst>
              <a:ext uri="{FF2B5EF4-FFF2-40B4-BE49-F238E27FC236}">
                <a16:creationId xmlns:a16="http://schemas.microsoft.com/office/drawing/2014/main" id="{A4A5B547-F0F8-4E94-9AFD-85E71B760A11}"/>
              </a:ext>
            </a:extLst>
          </p:cNvPr>
          <p:cNvSpPr txBox="1"/>
          <p:nvPr/>
        </p:nvSpPr>
        <p:spPr>
          <a:xfrm>
            <a:off x="805413" y="3834802"/>
            <a:ext cx="6085162" cy="1150956"/>
          </a:xfrm>
          <a:prstGeom prst="rect">
            <a:avLst/>
          </a:prstGeom>
          <a:noFill/>
        </p:spPr>
        <p:txBody>
          <a:bodyPr wrap="square" rtlCol="0">
            <a:spAutoFit/>
          </a:bodyPr>
          <a:lstStyle/>
          <a:p>
            <a:r>
              <a:rPr lang="zh-CN" altLang="en-US" dirty="0">
                <a:solidFill>
                  <a:srgbClr val="F2AB0E"/>
                </a:solidFill>
              </a:rPr>
              <a:t>句子填充</a:t>
            </a:r>
            <a:r>
              <a:rPr lang="en-US" altLang="zh-CN" dirty="0">
                <a:solidFill>
                  <a:srgbClr val="F2AB0E"/>
                </a:solidFill>
              </a:rPr>
              <a:t>(</a:t>
            </a:r>
            <a:r>
              <a:rPr lang="zh-CN" altLang="en-US" dirty="0">
                <a:solidFill>
                  <a:srgbClr val="F2AB0E"/>
                </a:solidFill>
              </a:rPr>
              <a:t>以批量中最长的句子为准</a:t>
            </a:r>
            <a:r>
              <a:rPr lang="en-US" altLang="zh-CN" dirty="0">
                <a:solidFill>
                  <a:srgbClr val="F2AB0E"/>
                </a:solidFill>
              </a:rPr>
              <a:t>)</a:t>
            </a:r>
            <a:r>
              <a:rPr lang="zh-CN" altLang="en-US" dirty="0">
                <a:solidFill>
                  <a:srgbClr val="F2AB0E"/>
                </a:solidFill>
              </a:rPr>
              <a:t>，并添加</a:t>
            </a:r>
            <a:r>
              <a:rPr lang="en-US" altLang="zh-CN" dirty="0">
                <a:solidFill>
                  <a:srgbClr val="F2AB0E"/>
                </a:solidFill>
              </a:rPr>
              <a:t>SOS\EOS</a:t>
            </a:r>
          </a:p>
          <a:p>
            <a:pPr marL="285750" indent="-285750">
              <a:lnSpc>
                <a:spcPct val="150000"/>
              </a:lnSpc>
              <a:buFont typeface="Wingdings" panose="05000000000000000000" pitchFamily="2" charset="2"/>
              <a:buChar char="Ø"/>
            </a:pPr>
            <a:r>
              <a:rPr lang="en-US" altLang="zh-CN" dirty="0"/>
              <a:t>Sentence</a:t>
            </a:r>
            <a:r>
              <a:rPr lang="zh-CN" altLang="en-US" dirty="0"/>
              <a:t>： </a:t>
            </a:r>
            <a:r>
              <a:rPr lang="en-US" altLang="zh-CN" dirty="0"/>
              <a:t>[1,4, 5, 4, 6, 7, 8, 9, 10, 11,2]</a:t>
            </a:r>
          </a:p>
          <a:p>
            <a:pPr marL="285750" indent="-285750">
              <a:lnSpc>
                <a:spcPct val="150000"/>
              </a:lnSpc>
              <a:buFont typeface="Wingdings" panose="05000000000000000000" pitchFamily="2" charset="2"/>
              <a:buChar char="Ø"/>
            </a:pPr>
            <a:r>
              <a:rPr lang="en-US" altLang="zh-CN" dirty="0"/>
              <a:t>Tag</a:t>
            </a:r>
            <a:r>
              <a:rPr lang="zh-CN" altLang="en-US" dirty="0"/>
              <a:t>： </a:t>
            </a:r>
            <a:r>
              <a:rPr lang="en-US" altLang="zh-CN" dirty="0"/>
              <a:t>[1,4, 5, 5, 5, 6, 6, 6, 7, 8,2]</a:t>
            </a:r>
            <a:endParaRPr lang="zh-CN" altLang="en-US" dirty="0"/>
          </a:p>
        </p:txBody>
      </p:sp>
      <p:sp>
        <p:nvSpPr>
          <p:cNvPr id="24" name="文本框 23">
            <a:extLst>
              <a:ext uri="{FF2B5EF4-FFF2-40B4-BE49-F238E27FC236}">
                <a16:creationId xmlns:a16="http://schemas.microsoft.com/office/drawing/2014/main" id="{6B390167-8C4B-48D1-9E86-DD1D094AE4F9}"/>
              </a:ext>
            </a:extLst>
          </p:cNvPr>
          <p:cNvSpPr txBox="1"/>
          <p:nvPr/>
        </p:nvSpPr>
        <p:spPr>
          <a:xfrm>
            <a:off x="805413" y="2209423"/>
            <a:ext cx="6085162" cy="1150956"/>
          </a:xfrm>
          <a:prstGeom prst="rect">
            <a:avLst/>
          </a:prstGeom>
          <a:noFill/>
        </p:spPr>
        <p:txBody>
          <a:bodyPr wrap="square" rtlCol="0">
            <a:spAutoFit/>
          </a:bodyPr>
          <a:lstStyle/>
          <a:p>
            <a:r>
              <a:rPr lang="zh-CN" altLang="en-US" dirty="0">
                <a:solidFill>
                  <a:srgbClr val="F2AB0E"/>
                </a:solidFill>
              </a:rPr>
              <a:t>转换成索引</a:t>
            </a:r>
            <a:r>
              <a:rPr lang="en-US" altLang="zh-CN" dirty="0">
                <a:solidFill>
                  <a:srgbClr val="F2AB0E"/>
                </a:solidFill>
              </a:rPr>
              <a:t>id</a:t>
            </a:r>
          </a:p>
          <a:p>
            <a:pPr marL="285750" indent="-285750">
              <a:lnSpc>
                <a:spcPct val="150000"/>
              </a:lnSpc>
              <a:buFont typeface="Wingdings" panose="05000000000000000000" pitchFamily="2" charset="2"/>
              <a:buChar char="Ø"/>
            </a:pPr>
            <a:r>
              <a:rPr lang="en-US" altLang="zh-CN" dirty="0"/>
              <a:t>Sentence</a:t>
            </a:r>
            <a:r>
              <a:rPr lang="zh-CN" altLang="en-US" dirty="0"/>
              <a:t>： </a:t>
            </a:r>
            <a:r>
              <a:rPr lang="en-US" altLang="zh-CN" dirty="0"/>
              <a:t>[4, 5, 4, 6, 7, 8, 9, 10, 11]</a:t>
            </a:r>
          </a:p>
          <a:p>
            <a:pPr marL="285750" indent="-285750">
              <a:lnSpc>
                <a:spcPct val="150000"/>
              </a:lnSpc>
              <a:buFont typeface="Wingdings" panose="05000000000000000000" pitchFamily="2" charset="2"/>
              <a:buChar char="Ø"/>
            </a:pPr>
            <a:r>
              <a:rPr lang="en-US" altLang="zh-CN" dirty="0"/>
              <a:t>Tag</a:t>
            </a:r>
            <a:r>
              <a:rPr lang="zh-CN" altLang="en-US" dirty="0"/>
              <a:t>： </a:t>
            </a:r>
            <a:r>
              <a:rPr lang="en-US" altLang="zh-CN" dirty="0"/>
              <a:t>[4, 5, 5, 5, 6, 6, 6, 7, 8]</a:t>
            </a:r>
            <a:endParaRPr lang="zh-CN" altLang="en-US" dirty="0"/>
          </a:p>
        </p:txBody>
      </p:sp>
      <p:pic>
        <p:nvPicPr>
          <p:cNvPr id="2050" name="Picture 2">
            <a:extLst>
              <a:ext uri="{FF2B5EF4-FFF2-40B4-BE49-F238E27FC236}">
                <a16:creationId xmlns:a16="http://schemas.microsoft.com/office/drawing/2014/main" id="{946A80A8-6539-4AFB-A37B-3F63A0AC9F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0216" y="1588791"/>
            <a:ext cx="1962402" cy="486454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a:extLst>
              <a:ext uri="{FF2B5EF4-FFF2-40B4-BE49-F238E27FC236}">
                <a16:creationId xmlns:a16="http://schemas.microsoft.com/office/drawing/2014/main" id="{D19E237D-93D2-E617-5335-C69562BA59C3}"/>
              </a:ext>
            </a:extLst>
          </p:cNvPr>
          <p:cNvGrpSpPr/>
          <p:nvPr/>
        </p:nvGrpSpPr>
        <p:grpSpPr>
          <a:xfrm>
            <a:off x="-23806" y="7349"/>
            <a:ext cx="12192000" cy="688130"/>
            <a:chOff x="-23806" y="7349"/>
            <a:chExt cx="12192000" cy="688130"/>
          </a:xfrm>
        </p:grpSpPr>
        <p:grpSp>
          <p:nvGrpSpPr>
            <p:cNvPr id="6" name="组合 5">
              <a:extLst>
                <a:ext uri="{FF2B5EF4-FFF2-40B4-BE49-F238E27FC236}">
                  <a16:creationId xmlns:a16="http://schemas.microsoft.com/office/drawing/2014/main" id="{C6C98690-159C-1D7C-D6B5-0B5BC5E02FFF}"/>
                </a:ext>
              </a:extLst>
            </p:cNvPr>
            <p:cNvGrpSpPr/>
            <p:nvPr/>
          </p:nvGrpSpPr>
          <p:grpSpPr>
            <a:xfrm>
              <a:off x="-23806" y="7349"/>
              <a:ext cx="12192000" cy="650874"/>
              <a:chOff x="-23806" y="7349"/>
              <a:chExt cx="12192000" cy="650874"/>
            </a:xfrm>
          </p:grpSpPr>
          <p:grpSp>
            <p:nvGrpSpPr>
              <p:cNvPr id="8" name="组合 7">
                <a:extLst>
                  <a:ext uri="{FF2B5EF4-FFF2-40B4-BE49-F238E27FC236}">
                    <a16:creationId xmlns:a16="http://schemas.microsoft.com/office/drawing/2014/main" id="{7E462EBF-B997-BC7E-16A6-02BA65F0DB21}"/>
                  </a:ext>
                </a:extLst>
              </p:cNvPr>
              <p:cNvGrpSpPr/>
              <p:nvPr/>
            </p:nvGrpSpPr>
            <p:grpSpPr>
              <a:xfrm>
                <a:off x="-23806" y="7349"/>
                <a:ext cx="12192000" cy="650874"/>
                <a:chOff x="-23806" y="7349"/>
                <a:chExt cx="12192000" cy="650874"/>
              </a:xfrm>
            </p:grpSpPr>
            <p:sp>
              <p:nvSpPr>
                <p:cNvPr id="11" name="矩形 10">
                  <a:extLst>
                    <a:ext uri="{FF2B5EF4-FFF2-40B4-BE49-F238E27FC236}">
                      <a16:creationId xmlns:a16="http://schemas.microsoft.com/office/drawing/2014/main" id="{97958F2A-01EF-0D0D-B92C-207BD9D84B20}"/>
                    </a:ext>
                  </a:extLst>
                </p:cNvPr>
                <p:cNvSpPr/>
                <p:nvPr/>
              </p:nvSpPr>
              <p:spPr>
                <a:xfrm>
                  <a:off x="-23806" y="7349"/>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CFBDFCA5-3A0C-2131-C87C-10087C70FD39}"/>
                    </a:ext>
                  </a:extLst>
                </p:cNvPr>
                <p:cNvGrpSpPr/>
                <p:nvPr/>
              </p:nvGrpSpPr>
              <p:grpSpPr>
                <a:xfrm>
                  <a:off x="6890575" y="166748"/>
                  <a:ext cx="4982295" cy="375393"/>
                  <a:chOff x="6547675" y="306448"/>
                  <a:chExt cx="4982295" cy="375393"/>
                </a:xfrm>
              </p:grpSpPr>
              <p:sp>
                <p:nvSpPr>
                  <p:cNvPr id="13" name="文本框 12">
                    <a:extLst>
                      <a:ext uri="{FF2B5EF4-FFF2-40B4-BE49-F238E27FC236}">
                        <a16:creationId xmlns:a16="http://schemas.microsoft.com/office/drawing/2014/main" id="{4C6BC7B2-DD3E-DDD6-23AA-0FA5877ACFE2}"/>
                      </a:ext>
                    </a:extLst>
                  </p:cNvPr>
                  <p:cNvSpPr txBox="1"/>
                  <p:nvPr/>
                </p:nvSpPr>
                <p:spPr>
                  <a:xfrm>
                    <a:off x="6547675" y="307642"/>
                    <a:ext cx="1315296" cy="369332"/>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数据采集</a:t>
                    </a:r>
                  </a:p>
                </p:txBody>
              </p:sp>
              <p:sp>
                <p:nvSpPr>
                  <p:cNvPr id="14" name="文本框 13">
                    <a:extLst>
                      <a:ext uri="{FF2B5EF4-FFF2-40B4-BE49-F238E27FC236}">
                        <a16:creationId xmlns:a16="http://schemas.microsoft.com/office/drawing/2014/main" id="{1F5F5E7C-38A7-1749-B874-785E367EB476}"/>
                      </a:ext>
                    </a:extLst>
                  </p:cNvPr>
                  <p:cNvSpPr txBox="1"/>
                  <p:nvPr/>
                </p:nvSpPr>
                <p:spPr>
                  <a:xfrm>
                    <a:off x="7789955" y="306448"/>
                    <a:ext cx="1338828"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数据预处理</a:t>
                    </a:r>
                  </a:p>
                </p:txBody>
              </p:sp>
              <p:sp>
                <p:nvSpPr>
                  <p:cNvPr id="15" name="文本框 14">
                    <a:extLst>
                      <a:ext uri="{FF2B5EF4-FFF2-40B4-BE49-F238E27FC236}">
                        <a16:creationId xmlns:a16="http://schemas.microsoft.com/office/drawing/2014/main" id="{D0344E53-4C95-0BB5-2BDD-528A27E8FA3E}"/>
                      </a:ext>
                    </a:extLst>
                  </p:cNvPr>
                  <p:cNvSpPr txBox="1"/>
                  <p:nvPr/>
                </p:nvSpPr>
                <p:spPr>
                  <a:xfrm>
                    <a:off x="9212156" y="312509"/>
                    <a:ext cx="2317814"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Train &amp; Evaluation</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16" name="直接连接符 15">
                    <a:extLst>
                      <a:ext uri="{FF2B5EF4-FFF2-40B4-BE49-F238E27FC236}">
                        <a16:creationId xmlns:a16="http://schemas.microsoft.com/office/drawing/2014/main" id="{C58178B0-0B18-1194-04CD-4E4227D898CE}"/>
                      </a:ext>
                    </a:extLst>
                  </p:cNvPr>
                  <p:cNvCxnSpPr>
                    <a:cxnSpLocks/>
                  </p:cNvCxnSpPr>
                  <p:nvPr/>
                </p:nvCxnSpPr>
                <p:spPr>
                  <a:xfrm>
                    <a:off x="7769324" y="32163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9102BB9-0AE4-5B92-B3E1-A3957421CD6D}"/>
                      </a:ext>
                    </a:extLst>
                  </p:cNvPr>
                  <p:cNvCxnSpPr>
                    <a:cxnSpLocks/>
                  </p:cNvCxnSpPr>
                  <p:nvPr/>
                </p:nvCxnSpPr>
                <p:spPr>
                  <a:xfrm>
                    <a:off x="9180622" y="340261"/>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9" name="文本框 8">
                <a:extLst>
                  <a:ext uri="{FF2B5EF4-FFF2-40B4-BE49-F238E27FC236}">
                    <a16:creationId xmlns:a16="http://schemas.microsoft.com/office/drawing/2014/main" id="{26BB5B41-45D3-B62B-D2B1-1D3A1827A473}"/>
                  </a:ext>
                </a:extLst>
              </p:cNvPr>
              <p:cNvSpPr txBox="1"/>
              <p:nvPr/>
            </p:nvSpPr>
            <p:spPr>
              <a:xfrm>
                <a:off x="767408" y="156901"/>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实验结果</a:t>
                </a:r>
              </a:p>
            </p:txBody>
          </p:sp>
          <p:pic>
            <p:nvPicPr>
              <p:cNvPr id="10" name="Picture 2">
                <a:extLst>
                  <a:ext uri="{FF2B5EF4-FFF2-40B4-BE49-F238E27FC236}">
                    <a16:creationId xmlns:a16="http://schemas.microsoft.com/office/drawing/2014/main" id="{8BC76C21-5374-C685-DCB7-7EDBD4202E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13" y="106452"/>
                <a:ext cx="452262" cy="452262"/>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等腰三角形 6">
              <a:extLst>
                <a:ext uri="{FF2B5EF4-FFF2-40B4-BE49-F238E27FC236}">
                  <a16:creationId xmlns:a16="http://schemas.microsoft.com/office/drawing/2014/main" id="{1CC7C4AF-AF5A-6662-9B0A-EFE692625BE3}"/>
                </a:ext>
              </a:extLst>
            </p:cNvPr>
            <p:cNvSpPr/>
            <p:nvPr/>
          </p:nvSpPr>
          <p:spPr>
            <a:xfrm>
              <a:off x="8392975" y="546253"/>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矩形 1">
            <a:extLst>
              <a:ext uri="{FF2B5EF4-FFF2-40B4-BE49-F238E27FC236}">
                <a16:creationId xmlns:a16="http://schemas.microsoft.com/office/drawing/2014/main" id="{0F19A422-506A-7850-C212-BFDE8605F5A5}"/>
              </a:ext>
            </a:extLst>
          </p:cNvPr>
          <p:cNvSpPr/>
          <p:nvPr/>
        </p:nvSpPr>
        <p:spPr>
          <a:xfrm>
            <a:off x="341617"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694BA9EF-8604-1240-8320-E923B683931B}"/>
              </a:ext>
            </a:extLst>
          </p:cNvPr>
          <p:cNvSpPr/>
          <p:nvPr/>
        </p:nvSpPr>
        <p:spPr>
          <a:xfrm>
            <a:off x="496764" y="956863"/>
            <a:ext cx="2572858" cy="409842"/>
          </a:xfrm>
          <a:prstGeom prst="roundRect">
            <a:avLst/>
          </a:prstGeom>
          <a:solidFill>
            <a:srgbClr val="F1F1F1"/>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Times New Roman" panose="02020603050405020304" pitchFamily="18" charset="0"/>
                <a:cs typeface="Times New Roman" panose="02020603050405020304" pitchFamily="18" charset="0"/>
              </a:rPr>
              <a:t>数据预处理</a:t>
            </a:r>
            <a:endParaRPr lang="en-US" altLang="zh-CN"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266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4">
            <a:extLst>
              <a:ext uri="{FF2B5EF4-FFF2-40B4-BE49-F238E27FC236}">
                <a16:creationId xmlns:a16="http://schemas.microsoft.com/office/drawing/2014/main" id="{26DC6A97-FE58-479A-B163-4CF3D10A8B98}"/>
              </a:ext>
            </a:extLst>
          </p:cNvPr>
          <p:cNvSpPr>
            <a:spLocks noChangeArrowheads="1"/>
          </p:cNvSpPr>
          <p:nvPr/>
        </p:nvSpPr>
        <p:spPr bwMode="auto">
          <a:xfrm>
            <a:off x="498912" y="9291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a:extLst>
              <a:ext uri="{FF2B5EF4-FFF2-40B4-BE49-F238E27FC236}">
                <a16:creationId xmlns:a16="http://schemas.microsoft.com/office/drawing/2014/main" id="{DEC1776E-0B35-4CF8-B5F0-01EFEACFF295}"/>
              </a:ext>
            </a:extLst>
          </p:cNvPr>
          <p:cNvSpPr/>
          <p:nvPr/>
        </p:nvSpPr>
        <p:spPr>
          <a:xfrm>
            <a:off x="8168847" y="3437289"/>
            <a:ext cx="4023153" cy="923330"/>
          </a:xfrm>
          <a:prstGeom prst="rect">
            <a:avLst/>
          </a:prstGeom>
        </p:spPr>
        <p:txBody>
          <a:bodyPr wrap="square">
            <a:spAutoFit/>
          </a:bodyPr>
          <a:lstStyle/>
          <a:p>
            <a:br>
              <a:rPr lang="zh-CN" altLang="en-US" dirty="0"/>
            </a:br>
            <a:br>
              <a:rPr lang="en-US" altLang="zh-CN" dirty="0"/>
            </a:br>
            <a:endParaRPr lang="zh-CN" altLang="en-US" dirty="0"/>
          </a:p>
        </p:txBody>
      </p:sp>
      <p:sp>
        <p:nvSpPr>
          <p:cNvPr id="21" name="等腰三角形 20">
            <a:extLst>
              <a:ext uri="{FF2B5EF4-FFF2-40B4-BE49-F238E27FC236}">
                <a16:creationId xmlns:a16="http://schemas.microsoft.com/office/drawing/2014/main" id="{7707183B-E914-73FC-0E3A-07BA0CB4747E}"/>
              </a:ext>
            </a:extLst>
          </p:cNvPr>
          <p:cNvSpPr/>
          <p:nvPr/>
        </p:nvSpPr>
        <p:spPr>
          <a:xfrm>
            <a:off x="10197339" y="409632"/>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443EA0D2-68F7-1F68-6D67-D37B64BCD377}"/>
              </a:ext>
            </a:extLst>
          </p:cNvPr>
          <p:cNvSpPr txBox="1"/>
          <p:nvPr/>
        </p:nvSpPr>
        <p:spPr>
          <a:xfrm>
            <a:off x="0" y="68743"/>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实验结果</a:t>
            </a:r>
          </a:p>
        </p:txBody>
      </p:sp>
      <p:sp>
        <p:nvSpPr>
          <p:cNvPr id="2" name="矩形 1">
            <a:extLst>
              <a:ext uri="{FF2B5EF4-FFF2-40B4-BE49-F238E27FC236}">
                <a16:creationId xmlns:a16="http://schemas.microsoft.com/office/drawing/2014/main" id="{5E4F50F0-2163-EC7C-D433-F1DD9DB5F8A6}"/>
              </a:ext>
            </a:extLst>
          </p:cNvPr>
          <p:cNvSpPr/>
          <p:nvPr/>
        </p:nvSpPr>
        <p:spPr>
          <a:xfrm>
            <a:off x="341617"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7CABB93A-196E-0581-9E11-0F56CC263119}"/>
              </a:ext>
            </a:extLst>
          </p:cNvPr>
          <p:cNvSpPr/>
          <p:nvPr/>
        </p:nvSpPr>
        <p:spPr>
          <a:xfrm>
            <a:off x="496764" y="956863"/>
            <a:ext cx="2572858" cy="409842"/>
          </a:xfrm>
          <a:prstGeom prst="roundRect">
            <a:avLst/>
          </a:prstGeom>
          <a:solidFill>
            <a:srgbClr val="F1F1F1"/>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Times New Roman" panose="02020603050405020304" pitchFamily="18" charset="0"/>
                <a:cs typeface="Times New Roman" panose="02020603050405020304" pitchFamily="18" charset="0"/>
              </a:rPr>
              <a:t>Train</a:t>
            </a:r>
          </a:p>
        </p:txBody>
      </p:sp>
      <p:pic>
        <p:nvPicPr>
          <p:cNvPr id="6" name="图片 5" descr="直方图&#10;&#10;描述已自动生成">
            <a:extLst>
              <a:ext uri="{FF2B5EF4-FFF2-40B4-BE49-F238E27FC236}">
                <a16:creationId xmlns:a16="http://schemas.microsoft.com/office/drawing/2014/main" id="{3A56C3DB-D13D-6F0F-0FF2-393920025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90" y="1885951"/>
            <a:ext cx="5487942" cy="4115957"/>
          </a:xfrm>
          <a:prstGeom prst="rect">
            <a:avLst/>
          </a:prstGeom>
        </p:spPr>
      </p:pic>
      <p:pic>
        <p:nvPicPr>
          <p:cNvPr id="8" name="图片 7" descr="图表&#10;&#10;描述已自动生成">
            <a:extLst>
              <a:ext uri="{FF2B5EF4-FFF2-40B4-BE49-F238E27FC236}">
                <a16:creationId xmlns:a16="http://schemas.microsoft.com/office/drawing/2014/main" id="{A278C627-5D13-F3DE-B3AB-188D81238A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5960" y="1899735"/>
            <a:ext cx="5548813" cy="4115956"/>
          </a:xfrm>
          <a:prstGeom prst="rect">
            <a:avLst/>
          </a:prstGeom>
        </p:spPr>
      </p:pic>
      <p:sp>
        <p:nvSpPr>
          <p:cNvPr id="25" name="文本框 24">
            <a:extLst>
              <a:ext uri="{FF2B5EF4-FFF2-40B4-BE49-F238E27FC236}">
                <a16:creationId xmlns:a16="http://schemas.microsoft.com/office/drawing/2014/main" id="{A3593F2F-701F-5E78-84BC-190710C51BD2}"/>
              </a:ext>
            </a:extLst>
          </p:cNvPr>
          <p:cNvSpPr txBox="1"/>
          <p:nvPr/>
        </p:nvSpPr>
        <p:spPr>
          <a:xfrm>
            <a:off x="783872" y="1490830"/>
            <a:ext cx="5976664"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solidFill>
                  <a:schemeClr val="tx1">
                    <a:lumMod val="65000"/>
                    <a:lumOff val="35000"/>
                  </a:schemeClr>
                </a:solidFill>
                <a:latin typeface="+mn-ea"/>
              </a:rPr>
              <a:t>训练中模型的表现符合预期</a:t>
            </a:r>
          </a:p>
        </p:txBody>
      </p:sp>
      <p:sp>
        <p:nvSpPr>
          <p:cNvPr id="26" name="iṡ1íḋe">
            <a:extLst>
              <a:ext uri="{FF2B5EF4-FFF2-40B4-BE49-F238E27FC236}">
                <a16:creationId xmlns:a16="http://schemas.microsoft.com/office/drawing/2014/main" id="{E377F593-0FCA-BDF8-9BC4-B64A4E71E9DE}"/>
              </a:ext>
            </a:extLst>
          </p:cNvPr>
          <p:cNvSpPr/>
          <p:nvPr/>
        </p:nvSpPr>
        <p:spPr>
          <a:xfrm>
            <a:off x="0" y="6237312"/>
            <a:ext cx="12215105" cy="613339"/>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8" name="文本框 27">
            <a:extLst>
              <a:ext uri="{FF2B5EF4-FFF2-40B4-BE49-F238E27FC236}">
                <a16:creationId xmlns:a16="http://schemas.microsoft.com/office/drawing/2014/main" id="{A6A8C1FC-FB83-1F55-3D40-CCB7269AC0DA}"/>
              </a:ext>
            </a:extLst>
          </p:cNvPr>
          <p:cNvSpPr txBox="1"/>
          <p:nvPr/>
        </p:nvSpPr>
        <p:spPr>
          <a:xfrm>
            <a:off x="4933043" y="5824134"/>
            <a:ext cx="7154646" cy="369332"/>
          </a:xfrm>
          <a:prstGeom prst="rect">
            <a:avLst/>
          </a:prstGeom>
          <a:noFill/>
        </p:spPr>
        <p:txBody>
          <a:bodyPr wrap="square" rtlCol="0">
            <a:spAutoFit/>
          </a:bodyPr>
          <a:lstStyle/>
          <a:p>
            <a:r>
              <a:rPr lang="en-US" altLang="zh-CN" dirty="0" err="1">
                <a:solidFill>
                  <a:schemeClr val="tx1">
                    <a:lumMod val="65000"/>
                    <a:lumOff val="35000"/>
                  </a:schemeClr>
                </a:solidFill>
                <a:latin typeface="Times New Roman" panose="02020603050405020304" pitchFamily="18" charset="0"/>
                <a:ea typeface="楷体" panose="02010609060101010101" pitchFamily="49" charset="-122"/>
                <a:cs typeface="Times New Roman" panose="02020603050405020304" pitchFamily="18" charset="0"/>
              </a:rPr>
              <a:t>CMeEE</a:t>
            </a:r>
            <a:r>
              <a:rPr lang="zh-CN" altLang="en-US" dirty="0">
                <a:solidFill>
                  <a:schemeClr val="tx1">
                    <a:lumMod val="65000"/>
                    <a:lumOff val="35000"/>
                  </a:schemeClr>
                </a:solidFill>
                <a:latin typeface="Times New Roman" panose="02020603050405020304" pitchFamily="18" charset="0"/>
                <a:ea typeface="楷体" panose="02010609060101010101" pitchFamily="49" charset="-122"/>
                <a:cs typeface="Times New Roman" panose="02020603050405020304" pitchFamily="18" charset="0"/>
              </a:rPr>
              <a:t>训练过程</a:t>
            </a:r>
          </a:p>
        </p:txBody>
      </p:sp>
      <p:grpSp>
        <p:nvGrpSpPr>
          <p:cNvPr id="4" name="组合 3">
            <a:extLst>
              <a:ext uri="{FF2B5EF4-FFF2-40B4-BE49-F238E27FC236}">
                <a16:creationId xmlns:a16="http://schemas.microsoft.com/office/drawing/2014/main" id="{396A80FD-2474-2EC6-34C2-5ECD8D8D6AC0}"/>
              </a:ext>
            </a:extLst>
          </p:cNvPr>
          <p:cNvGrpSpPr/>
          <p:nvPr/>
        </p:nvGrpSpPr>
        <p:grpSpPr>
          <a:xfrm>
            <a:off x="-23806" y="7349"/>
            <a:ext cx="12192000" cy="690282"/>
            <a:chOff x="-23806" y="7349"/>
            <a:chExt cx="12192000" cy="690282"/>
          </a:xfrm>
        </p:grpSpPr>
        <p:grpSp>
          <p:nvGrpSpPr>
            <p:cNvPr id="7" name="组合 6">
              <a:extLst>
                <a:ext uri="{FF2B5EF4-FFF2-40B4-BE49-F238E27FC236}">
                  <a16:creationId xmlns:a16="http://schemas.microsoft.com/office/drawing/2014/main" id="{B830E38B-F357-2E88-880A-F3AFFE581A01}"/>
                </a:ext>
              </a:extLst>
            </p:cNvPr>
            <p:cNvGrpSpPr/>
            <p:nvPr/>
          </p:nvGrpSpPr>
          <p:grpSpPr>
            <a:xfrm>
              <a:off x="-23806" y="7349"/>
              <a:ext cx="12192000" cy="650874"/>
              <a:chOff x="-23806" y="7349"/>
              <a:chExt cx="12192000" cy="650874"/>
            </a:xfrm>
          </p:grpSpPr>
          <p:grpSp>
            <p:nvGrpSpPr>
              <p:cNvPr id="10" name="组合 9">
                <a:extLst>
                  <a:ext uri="{FF2B5EF4-FFF2-40B4-BE49-F238E27FC236}">
                    <a16:creationId xmlns:a16="http://schemas.microsoft.com/office/drawing/2014/main" id="{031D9285-4856-E33A-4D60-5F9996F74DC5}"/>
                  </a:ext>
                </a:extLst>
              </p:cNvPr>
              <p:cNvGrpSpPr/>
              <p:nvPr/>
            </p:nvGrpSpPr>
            <p:grpSpPr>
              <a:xfrm>
                <a:off x="-23806" y="7349"/>
                <a:ext cx="12192000" cy="650874"/>
                <a:chOff x="-23806" y="7349"/>
                <a:chExt cx="12192000" cy="650874"/>
              </a:xfrm>
            </p:grpSpPr>
            <p:sp>
              <p:nvSpPr>
                <p:cNvPr id="23" name="矩形 22">
                  <a:extLst>
                    <a:ext uri="{FF2B5EF4-FFF2-40B4-BE49-F238E27FC236}">
                      <a16:creationId xmlns:a16="http://schemas.microsoft.com/office/drawing/2014/main" id="{2F58743F-0481-1E84-02E1-4DEF71E96755}"/>
                    </a:ext>
                  </a:extLst>
                </p:cNvPr>
                <p:cNvSpPr/>
                <p:nvPr/>
              </p:nvSpPr>
              <p:spPr>
                <a:xfrm>
                  <a:off x="-23806" y="7349"/>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1B8B2FA9-6798-DE3B-53B8-B48CFF03C4DA}"/>
                    </a:ext>
                  </a:extLst>
                </p:cNvPr>
                <p:cNvGrpSpPr/>
                <p:nvPr/>
              </p:nvGrpSpPr>
              <p:grpSpPr>
                <a:xfrm>
                  <a:off x="6890575" y="166748"/>
                  <a:ext cx="4982295" cy="375393"/>
                  <a:chOff x="6547675" y="306448"/>
                  <a:chExt cx="4982295" cy="375393"/>
                </a:xfrm>
              </p:grpSpPr>
              <p:sp>
                <p:nvSpPr>
                  <p:cNvPr id="27" name="文本框 26">
                    <a:extLst>
                      <a:ext uri="{FF2B5EF4-FFF2-40B4-BE49-F238E27FC236}">
                        <a16:creationId xmlns:a16="http://schemas.microsoft.com/office/drawing/2014/main" id="{0594BB2C-0F9E-351F-BCF1-938D268D0114}"/>
                      </a:ext>
                    </a:extLst>
                  </p:cNvPr>
                  <p:cNvSpPr txBox="1"/>
                  <p:nvPr/>
                </p:nvSpPr>
                <p:spPr>
                  <a:xfrm>
                    <a:off x="6547675" y="307642"/>
                    <a:ext cx="1315296" cy="369332"/>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数据采集</a:t>
                    </a:r>
                  </a:p>
                </p:txBody>
              </p:sp>
              <p:sp>
                <p:nvSpPr>
                  <p:cNvPr id="29" name="文本框 28">
                    <a:extLst>
                      <a:ext uri="{FF2B5EF4-FFF2-40B4-BE49-F238E27FC236}">
                        <a16:creationId xmlns:a16="http://schemas.microsoft.com/office/drawing/2014/main" id="{3FABC8C5-CFD6-2FC5-BD75-2CCAC8392B75}"/>
                      </a:ext>
                    </a:extLst>
                  </p:cNvPr>
                  <p:cNvSpPr txBox="1"/>
                  <p:nvPr/>
                </p:nvSpPr>
                <p:spPr>
                  <a:xfrm>
                    <a:off x="7789955" y="306448"/>
                    <a:ext cx="1338828"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数据预处理</a:t>
                    </a:r>
                  </a:p>
                </p:txBody>
              </p:sp>
              <p:sp>
                <p:nvSpPr>
                  <p:cNvPr id="30" name="文本框 29">
                    <a:extLst>
                      <a:ext uri="{FF2B5EF4-FFF2-40B4-BE49-F238E27FC236}">
                        <a16:creationId xmlns:a16="http://schemas.microsoft.com/office/drawing/2014/main" id="{03DF0965-B251-FA96-625A-76DDC021CFB4}"/>
                      </a:ext>
                    </a:extLst>
                  </p:cNvPr>
                  <p:cNvSpPr txBox="1"/>
                  <p:nvPr/>
                </p:nvSpPr>
                <p:spPr>
                  <a:xfrm>
                    <a:off x="9212156" y="312509"/>
                    <a:ext cx="2317814"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Train &amp; Evaluation</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31" name="直接连接符 30">
                    <a:extLst>
                      <a:ext uri="{FF2B5EF4-FFF2-40B4-BE49-F238E27FC236}">
                        <a16:creationId xmlns:a16="http://schemas.microsoft.com/office/drawing/2014/main" id="{CC84EF52-A33E-48EC-B291-3962220C52D5}"/>
                      </a:ext>
                    </a:extLst>
                  </p:cNvPr>
                  <p:cNvCxnSpPr>
                    <a:cxnSpLocks/>
                  </p:cNvCxnSpPr>
                  <p:nvPr/>
                </p:nvCxnSpPr>
                <p:spPr>
                  <a:xfrm>
                    <a:off x="7769324" y="32163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DA5ACAE-5FEA-E7CF-7DF3-AA5D2A28A354}"/>
                      </a:ext>
                    </a:extLst>
                  </p:cNvPr>
                  <p:cNvCxnSpPr>
                    <a:cxnSpLocks/>
                  </p:cNvCxnSpPr>
                  <p:nvPr/>
                </p:nvCxnSpPr>
                <p:spPr>
                  <a:xfrm>
                    <a:off x="9180622" y="340261"/>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1" name="文本框 10">
                <a:extLst>
                  <a:ext uri="{FF2B5EF4-FFF2-40B4-BE49-F238E27FC236}">
                    <a16:creationId xmlns:a16="http://schemas.microsoft.com/office/drawing/2014/main" id="{2A61898C-0221-AB28-5B08-81D2C5967801}"/>
                  </a:ext>
                </a:extLst>
              </p:cNvPr>
              <p:cNvSpPr txBox="1"/>
              <p:nvPr/>
            </p:nvSpPr>
            <p:spPr>
              <a:xfrm>
                <a:off x="767408" y="156901"/>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实验结果</a:t>
                </a:r>
              </a:p>
            </p:txBody>
          </p:sp>
          <p:pic>
            <p:nvPicPr>
              <p:cNvPr id="20" name="Picture 2">
                <a:extLst>
                  <a:ext uri="{FF2B5EF4-FFF2-40B4-BE49-F238E27FC236}">
                    <a16:creationId xmlns:a16="http://schemas.microsoft.com/office/drawing/2014/main" id="{9846E346-E30A-32CA-C00C-4092468DD1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313" y="106452"/>
                <a:ext cx="452262" cy="452262"/>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等腰三角形 8">
              <a:extLst>
                <a:ext uri="{FF2B5EF4-FFF2-40B4-BE49-F238E27FC236}">
                  <a16:creationId xmlns:a16="http://schemas.microsoft.com/office/drawing/2014/main" id="{7679D2D2-E7B8-C941-9225-48CF3E0A38F0}"/>
                </a:ext>
              </a:extLst>
            </p:cNvPr>
            <p:cNvSpPr/>
            <p:nvPr/>
          </p:nvSpPr>
          <p:spPr>
            <a:xfrm>
              <a:off x="10304669" y="54840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4050330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2389043"/>
            <a:ext cx="12215105" cy="2079914"/>
          </a:xfrm>
          <a:prstGeom prst="rect">
            <a:avLst/>
          </a:prstGeom>
          <a:solidFill>
            <a:srgbClr val="0E419C"/>
          </a:solidFill>
          <a:ln>
            <a:noFill/>
          </a:ln>
          <a:effectLst>
            <a:outerShdw blurRad="1016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grpSp>
        <p:nvGrpSpPr>
          <p:cNvPr id="2" name="组合 1"/>
          <p:cNvGrpSpPr/>
          <p:nvPr/>
        </p:nvGrpSpPr>
        <p:grpSpPr>
          <a:xfrm>
            <a:off x="4511824" y="3063235"/>
            <a:ext cx="2954655" cy="1231265"/>
            <a:chOff x="-58627" y="2247602"/>
            <a:chExt cx="2954655" cy="1231265"/>
          </a:xfrm>
        </p:grpSpPr>
        <p:sp>
          <p:nvSpPr>
            <p:cNvPr id="7" name="文本框 6"/>
            <p:cNvSpPr txBox="1"/>
            <p:nvPr/>
          </p:nvSpPr>
          <p:spPr>
            <a:xfrm>
              <a:off x="-58627" y="2247602"/>
              <a:ext cx="2954655" cy="830997"/>
            </a:xfrm>
            <a:prstGeom prst="rect">
              <a:avLst/>
            </a:prstGeom>
            <a:noFill/>
          </p:spPr>
          <p:txBody>
            <a:bodyPr wrap="none" rtlCol="0">
              <a:spAutoFit/>
            </a:bodyPr>
            <a:lstStyle/>
            <a:p>
              <a:r>
                <a:rPr lang="zh-CN" altLang="en-US" sz="4800" spc="600" dirty="0">
                  <a:solidFill>
                    <a:schemeClr val="bg1"/>
                  </a:solidFill>
                  <a:latin typeface="思源黑体 CN Heavy" panose="020B0A00000000000000" pitchFamily="34" charset="-122"/>
                  <a:ea typeface="思源黑体 CN Heavy" panose="020B0A00000000000000" pitchFamily="34" charset="-122"/>
                  <a:cs typeface="+mn-ea"/>
                  <a:sym typeface="+mn-lt"/>
                </a:rPr>
                <a:t>研究背景</a:t>
              </a:r>
            </a:p>
          </p:txBody>
        </p:sp>
        <p:sp>
          <p:nvSpPr>
            <p:cNvPr id="8" name="文本框 7"/>
            <p:cNvSpPr txBox="1"/>
            <p:nvPr/>
          </p:nvSpPr>
          <p:spPr>
            <a:xfrm>
              <a:off x="519764" y="3171090"/>
              <a:ext cx="1909497" cy="307777"/>
            </a:xfrm>
            <a:prstGeom prst="rect">
              <a:avLst/>
            </a:prstGeom>
            <a:noFill/>
          </p:spPr>
          <p:txBody>
            <a:bodyPr wrap="none" rtlCol="0">
              <a:spAutoFit/>
            </a:bodyPr>
            <a:lstStyle/>
            <a:p>
              <a:r>
                <a:rPr lang="en-US" altLang="zh-CN" sz="1400" spc="600" dirty="0">
                  <a:solidFill>
                    <a:schemeClr val="bg1"/>
                  </a:solidFill>
                  <a:cs typeface="+mn-ea"/>
                  <a:sym typeface="+mn-lt"/>
                </a:rPr>
                <a:t>Background</a:t>
              </a:r>
            </a:p>
          </p:txBody>
        </p:sp>
      </p:grpSp>
      <p:grpSp>
        <p:nvGrpSpPr>
          <p:cNvPr id="3" name="组合 2"/>
          <p:cNvGrpSpPr/>
          <p:nvPr/>
        </p:nvGrpSpPr>
        <p:grpSpPr>
          <a:xfrm flipV="1">
            <a:off x="5211363" y="1431670"/>
            <a:ext cx="1530746" cy="1501386"/>
            <a:chOff x="6095999" y="760163"/>
            <a:chExt cx="1530746" cy="1501386"/>
          </a:xfrm>
          <a:effectLst>
            <a:outerShdw blurRad="50800" dist="38100" dir="18900000" algn="bl" rotWithShape="0">
              <a:prstClr val="black">
                <a:alpha val="30000"/>
              </a:prstClr>
            </a:outerShdw>
          </a:effectLst>
        </p:grpSpPr>
        <p:sp>
          <p:nvSpPr>
            <p:cNvPr id="9" name="椭圆 8"/>
            <p:cNvSpPr/>
            <p:nvPr/>
          </p:nvSpPr>
          <p:spPr>
            <a:xfrm>
              <a:off x="6095999" y="760163"/>
              <a:ext cx="1530746" cy="1495808"/>
            </a:xfrm>
            <a:prstGeom prst="ellipse">
              <a:avLst/>
            </a:prstGeom>
            <a:gradFill flip="none" rotWithShape="1">
              <a:gsLst>
                <a:gs pos="6000">
                  <a:srgbClr val="0E419C"/>
                </a:gs>
                <a:gs pos="100000">
                  <a:schemeClr val="accent1">
                    <a:lumMod val="8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srgbClr val="FFFFFF"/>
                </a:solidFill>
                <a:effectLst/>
                <a:uLnTx/>
                <a:uFillTx/>
                <a:cs typeface="+mn-ea"/>
                <a:sym typeface="+mn-lt"/>
              </a:endParaRPr>
            </a:p>
          </p:txBody>
        </p:sp>
        <p:sp>
          <p:nvSpPr>
            <p:cNvPr id="11" name="椭圆 10"/>
            <p:cNvSpPr/>
            <p:nvPr/>
          </p:nvSpPr>
          <p:spPr>
            <a:xfrm>
              <a:off x="6176912" y="923874"/>
              <a:ext cx="1368920" cy="13376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srgbClr val="0E419C"/>
                </a:solidFill>
                <a:effectLst/>
                <a:uLnTx/>
                <a:uFillTx/>
                <a:cs typeface="+mn-ea"/>
                <a:sym typeface="+mn-lt"/>
              </a:endParaRPr>
            </a:p>
          </p:txBody>
        </p:sp>
      </p:grpSp>
      <p:sp>
        <p:nvSpPr>
          <p:cNvPr id="5" name="文本框 4"/>
          <p:cNvSpPr txBox="1"/>
          <p:nvPr/>
        </p:nvSpPr>
        <p:spPr>
          <a:xfrm>
            <a:off x="5640785" y="1548353"/>
            <a:ext cx="676788" cy="1107996"/>
          </a:xfrm>
          <a:prstGeom prst="rect">
            <a:avLst/>
          </a:prstGeom>
          <a:noFill/>
        </p:spPr>
        <p:txBody>
          <a:bodyPr wrap="none" rtlCol="0">
            <a:spAutoFit/>
          </a:bodyPr>
          <a:lstStyle/>
          <a:p>
            <a:r>
              <a:rPr lang="en-US" altLang="zh-CN" sz="6600" b="1" dirty="0">
                <a:solidFill>
                  <a:srgbClr val="0E419C"/>
                </a:solidFill>
                <a:effectLst>
                  <a:outerShdw blurRad="38100" dist="38100" dir="2700000" algn="tl">
                    <a:srgbClr val="000000">
                      <a:alpha val="43137"/>
                    </a:srgbClr>
                  </a:outerShdw>
                </a:effectLst>
                <a:cs typeface="+mn-ea"/>
                <a:sym typeface="+mn-lt"/>
              </a:rPr>
              <a:t>1</a:t>
            </a:r>
            <a:endParaRPr lang="zh-CN" altLang="en-US" sz="6600" b="1" dirty="0">
              <a:solidFill>
                <a:srgbClr val="0E419C"/>
              </a:soli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2657333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4">
            <a:extLst>
              <a:ext uri="{FF2B5EF4-FFF2-40B4-BE49-F238E27FC236}">
                <a16:creationId xmlns:a16="http://schemas.microsoft.com/office/drawing/2014/main" id="{26DC6A97-FE58-479A-B163-4CF3D10A8B98}"/>
              </a:ext>
            </a:extLst>
          </p:cNvPr>
          <p:cNvSpPr>
            <a:spLocks noChangeArrowheads="1"/>
          </p:cNvSpPr>
          <p:nvPr/>
        </p:nvSpPr>
        <p:spPr bwMode="auto">
          <a:xfrm>
            <a:off x="498912" y="9291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a:extLst>
              <a:ext uri="{FF2B5EF4-FFF2-40B4-BE49-F238E27FC236}">
                <a16:creationId xmlns:a16="http://schemas.microsoft.com/office/drawing/2014/main" id="{DEC1776E-0B35-4CF8-B5F0-01EFEACFF295}"/>
              </a:ext>
            </a:extLst>
          </p:cNvPr>
          <p:cNvSpPr/>
          <p:nvPr/>
        </p:nvSpPr>
        <p:spPr>
          <a:xfrm>
            <a:off x="8168847" y="3437289"/>
            <a:ext cx="4023153" cy="923330"/>
          </a:xfrm>
          <a:prstGeom prst="rect">
            <a:avLst/>
          </a:prstGeom>
        </p:spPr>
        <p:txBody>
          <a:bodyPr wrap="square">
            <a:spAutoFit/>
          </a:bodyPr>
          <a:lstStyle/>
          <a:p>
            <a:br>
              <a:rPr lang="zh-CN" altLang="en-US" dirty="0"/>
            </a:br>
            <a:br>
              <a:rPr lang="en-US" altLang="zh-CN" dirty="0"/>
            </a:br>
            <a:endParaRPr lang="zh-CN" altLang="en-US" dirty="0"/>
          </a:p>
        </p:txBody>
      </p:sp>
      <p:sp>
        <p:nvSpPr>
          <p:cNvPr id="21" name="等腰三角形 20">
            <a:extLst>
              <a:ext uri="{FF2B5EF4-FFF2-40B4-BE49-F238E27FC236}">
                <a16:creationId xmlns:a16="http://schemas.microsoft.com/office/drawing/2014/main" id="{7707183B-E914-73FC-0E3A-07BA0CB4747E}"/>
              </a:ext>
            </a:extLst>
          </p:cNvPr>
          <p:cNvSpPr/>
          <p:nvPr/>
        </p:nvSpPr>
        <p:spPr>
          <a:xfrm>
            <a:off x="10197339" y="409632"/>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443EA0D2-68F7-1F68-6D67-D37B64BCD377}"/>
              </a:ext>
            </a:extLst>
          </p:cNvPr>
          <p:cNvSpPr txBox="1"/>
          <p:nvPr/>
        </p:nvSpPr>
        <p:spPr>
          <a:xfrm>
            <a:off x="0" y="68743"/>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实验结果</a:t>
            </a:r>
          </a:p>
        </p:txBody>
      </p:sp>
      <p:sp>
        <p:nvSpPr>
          <p:cNvPr id="2" name="矩形 1">
            <a:extLst>
              <a:ext uri="{FF2B5EF4-FFF2-40B4-BE49-F238E27FC236}">
                <a16:creationId xmlns:a16="http://schemas.microsoft.com/office/drawing/2014/main" id="{5E4F50F0-2163-EC7C-D433-F1DD9DB5F8A6}"/>
              </a:ext>
            </a:extLst>
          </p:cNvPr>
          <p:cNvSpPr/>
          <p:nvPr/>
        </p:nvSpPr>
        <p:spPr>
          <a:xfrm>
            <a:off x="341617"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7CABB93A-196E-0581-9E11-0F56CC263119}"/>
              </a:ext>
            </a:extLst>
          </p:cNvPr>
          <p:cNvSpPr/>
          <p:nvPr/>
        </p:nvSpPr>
        <p:spPr>
          <a:xfrm>
            <a:off x="496764" y="956863"/>
            <a:ext cx="2572858" cy="409842"/>
          </a:xfrm>
          <a:prstGeom prst="roundRect">
            <a:avLst/>
          </a:prstGeom>
          <a:solidFill>
            <a:srgbClr val="F1F1F1"/>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Times New Roman" panose="02020603050405020304" pitchFamily="18" charset="0"/>
                <a:cs typeface="Times New Roman" panose="02020603050405020304" pitchFamily="18" charset="0"/>
              </a:rPr>
              <a:t>Evaluation</a:t>
            </a:r>
          </a:p>
        </p:txBody>
      </p:sp>
      <p:sp>
        <p:nvSpPr>
          <p:cNvPr id="25" name="文本框 24">
            <a:extLst>
              <a:ext uri="{FF2B5EF4-FFF2-40B4-BE49-F238E27FC236}">
                <a16:creationId xmlns:a16="http://schemas.microsoft.com/office/drawing/2014/main" id="{A3593F2F-701F-5E78-84BC-190710C51BD2}"/>
              </a:ext>
            </a:extLst>
          </p:cNvPr>
          <p:cNvSpPr txBox="1"/>
          <p:nvPr/>
        </p:nvSpPr>
        <p:spPr>
          <a:xfrm>
            <a:off x="155880" y="1672479"/>
            <a:ext cx="5436064" cy="398840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dirty="0">
                <a:solidFill>
                  <a:schemeClr val="tx1">
                    <a:lumMod val="65000"/>
                    <a:lumOff val="35000"/>
                  </a:schemeClr>
                </a:solidFill>
                <a:latin typeface="+mn-ea"/>
              </a:rPr>
              <a:t>在最终的评估阶段，我们采用了两种不同的评估方式：</a:t>
            </a:r>
            <a:endParaRPr lang="en-US" altLang="zh-CN" sz="1600" dirty="0">
              <a:solidFill>
                <a:schemeClr val="tx1">
                  <a:lumMod val="65000"/>
                  <a:lumOff val="35000"/>
                </a:schemeClr>
              </a:solidFill>
              <a:latin typeface="+mn-ea"/>
            </a:endParaRPr>
          </a:p>
          <a:p>
            <a:pPr marL="742950" lvl="1" indent="-285750">
              <a:lnSpc>
                <a:spcPct val="150000"/>
              </a:lnSpc>
              <a:buFont typeface="Arial" panose="020B0604020202020204" pitchFamily="34" charset="0"/>
              <a:buChar char="•"/>
            </a:pPr>
            <a:r>
              <a:rPr lang="en-US" altLang="zh-CN" sz="1600" dirty="0">
                <a:solidFill>
                  <a:schemeClr val="tx1">
                    <a:lumMod val="65000"/>
                    <a:lumOff val="35000"/>
                  </a:schemeClr>
                </a:solidFill>
                <a:latin typeface="+mn-ea"/>
              </a:rPr>
              <a:t>Token</a:t>
            </a:r>
            <a:r>
              <a:rPr lang="zh-CN" altLang="en-US" sz="1600" dirty="0">
                <a:solidFill>
                  <a:schemeClr val="tx1">
                    <a:lumMod val="65000"/>
                    <a:lumOff val="35000"/>
                  </a:schemeClr>
                </a:solidFill>
                <a:latin typeface="+mn-ea"/>
              </a:rPr>
              <a:t>级别，对于</a:t>
            </a:r>
            <a:r>
              <a:rPr lang="en-US" altLang="zh-CN" sz="1600" dirty="0">
                <a:solidFill>
                  <a:schemeClr val="tx1">
                    <a:lumMod val="65000"/>
                    <a:lumOff val="35000"/>
                  </a:schemeClr>
                </a:solidFill>
                <a:latin typeface="+mn-ea"/>
              </a:rPr>
              <a:t>token</a:t>
            </a:r>
            <a:r>
              <a:rPr lang="zh-CN" altLang="en-US" sz="1600" dirty="0">
                <a:solidFill>
                  <a:schemeClr val="tx1">
                    <a:lumMod val="65000"/>
                    <a:lumOff val="35000"/>
                  </a:schemeClr>
                </a:solidFill>
                <a:latin typeface="+mn-ea"/>
              </a:rPr>
              <a:t>级别的评估，我们不关注实体的边界是否正确，只要字符的预测正确，我们即认为该位置的预测为正确的。</a:t>
            </a:r>
            <a:endParaRPr lang="en-US" altLang="zh-CN" sz="1600" dirty="0">
              <a:solidFill>
                <a:schemeClr val="tx1">
                  <a:lumMod val="65000"/>
                  <a:lumOff val="35000"/>
                </a:schemeClr>
              </a:solidFill>
              <a:latin typeface="+mn-ea"/>
            </a:endParaRPr>
          </a:p>
          <a:p>
            <a:pPr marL="742950" lvl="1" indent="-285750">
              <a:buFont typeface="Arial" panose="020B0604020202020204" pitchFamily="34" charset="0"/>
              <a:buChar char="•"/>
            </a:pPr>
            <a:endParaRPr lang="en-US" altLang="zh-CN" sz="1600" dirty="0">
              <a:solidFill>
                <a:schemeClr val="tx1">
                  <a:lumMod val="65000"/>
                  <a:lumOff val="35000"/>
                </a:schemeClr>
              </a:solidFill>
              <a:latin typeface="+mn-ea"/>
            </a:endParaRPr>
          </a:p>
          <a:p>
            <a:pPr marL="742950" lvl="1" indent="-285750">
              <a:lnSpc>
                <a:spcPct val="150000"/>
              </a:lnSpc>
              <a:buFont typeface="Arial" panose="020B0604020202020204" pitchFamily="34" charset="0"/>
              <a:buChar char="•"/>
            </a:pPr>
            <a:r>
              <a:rPr lang="en-US" altLang="zh-CN" sz="1600" dirty="0">
                <a:solidFill>
                  <a:schemeClr val="tx1">
                    <a:lumMod val="65000"/>
                    <a:lumOff val="35000"/>
                  </a:schemeClr>
                </a:solidFill>
                <a:latin typeface="+mn-ea"/>
              </a:rPr>
              <a:t>Entity</a:t>
            </a:r>
            <a:r>
              <a:rPr lang="zh-CN" altLang="en-US" sz="1600" dirty="0">
                <a:solidFill>
                  <a:schemeClr val="tx1">
                    <a:lumMod val="65000"/>
                    <a:lumOff val="35000"/>
                  </a:schemeClr>
                </a:solidFill>
                <a:latin typeface="+mn-ea"/>
              </a:rPr>
              <a:t>级别，对于</a:t>
            </a:r>
            <a:r>
              <a:rPr lang="en-US" altLang="zh-CN" sz="1600" dirty="0">
                <a:solidFill>
                  <a:schemeClr val="tx1">
                    <a:lumMod val="65000"/>
                    <a:lumOff val="35000"/>
                  </a:schemeClr>
                </a:solidFill>
                <a:latin typeface="+mn-ea"/>
              </a:rPr>
              <a:t>entity</a:t>
            </a:r>
            <a:r>
              <a:rPr lang="zh-CN" altLang="en-US" sz="1600" dirty="0">
                <a:solidFill>
                  <a:schemeClr val="tx1">
                    <a:lumMod val="65000"/>
                    <a:lumOff val="35000"/>
                  </a:schemeClr>
                </a:solidFill>
                <a:latin typeface="+mn-ea"/>
              </a:rPr>
              <a:t>级别的评估，我们严格要求预测内容与真实实体完全一致，即实体在文本中出现的起始位置和结束位置相同。</a:t>
            </a:r>
            <a:endParaRPr lang="en-US" altLang="zh-CN" sz="1600" dirty="0">
              <a:solidFill>
                <a:schemeClr val="tx1">
                  <a:lumMod val="65000"/>
                  <a:lumOff val="35000"/>
                </a:schemeClr>
              </a:solidFill>
              <a:latin typeface="+mn-ea"/>
            </a:endParaRPr>
          </a:p>
          <a:p>
            <a:pPr marL="285750" indent="-285750">
              <a:lnSpc>
                <a:spcPct val="150000"/>
              </a:lnSpc>
              <a:buFont typeface="Wingdings" panose="05000000000000000000" pitchFamily="2" charset="2"/>
              <a:buChar char="Ø"/>
            </a:pPr>
            <a:r>
              <a:rPr lang="zh-CN" altLang="en-US" sz="1600" dirty="0">
                <a:solidFill>
                  <a:schemeClr val="tx1">
                    <a:lumMod val="65000"/>
                    <a:lumOff val="35000"/>
                  </a:schemeClr>
                </a:solidFill>
                <a:latin typeface="+mn-ea"/>
              </a:rPr>
              <a:t>我们对每个数据集的测试结果，均采用上述的两种方式分别计算了其对应的</a:t>
            </a:r>
            <a:r>
              <a:rPr lang="en-US" altLang="zh-CN" sz="1600" dirty="0">
                <a:solidFill>
                  <a:schemeClr val="tx1">
                    <a:lumMod val="65000"/>
                    <a:lumOff val="35000"/>
                  </a:schemeClr>
                </a:solidFill>
                <a:latin typeface="+mn-ea"/>
              </a:rPr>
              <a:t>F1-score</a:t>
            </a:r>
            <a:r>
              <a:rPr lang="zh-CN" altLang="en-US" sz="1600" dirty="0">
                <a:solidFill>
                  <a:schemeClr val="tx1">
                    <a:lumMod val="65000"/>
                    <a:lumOff val="35000"/>
                  </a:schemeClr>
                </a:solidFill>
                <a:latin typeface="+mn-ea"/>
              </a:rPr>
              <a:t>，充分、全面的评估模型的性能。</a:t>
            </a:r>
            <a:endParaRPr lang="en-US" altLang="zh-CN" sz="1600" dirty="0">
              <a:solidFill>
                <a:schemeClr val="tx1">
                  <a:lumMod val="65000"/>
                  <a:lumOff val="35000"/>
                </a:schemeClr>
              </a:solidFill>
              <a:latin typeface="+mn-ea"/>
            </a:endParaRPr>
          </a:p>
        </p:txBody>
      </p:sp>
      <p:sp>
        <p:nvSpPr>
          <p:cNvPr id="26" name="iṡ1íḋe">
            <a:extLst>
              <a:ext uri="{FF2B5EF4-FFF2-40B4-BE49-F238E27FC236}">
                <a16:creationId xmlns:a16="http://schemas.microsoft.com/office/drawing/2014/main" id="{E377F593-0FCA-BDF8-9BC4-B64A4E71E9DE}"/>
              </a:ext>
            </a:extLst>
          </p:cNvPr>
          <p:cNvSpPr/>
          <p:nvPr/>
        </p:nvSpPr>
        <p:spPr>
          <a:xfrm>
            <a:off x="0" y="6237312"/>
            <a:ext cx="12215105" cy="613339"/>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sp>
        <p:nvSpPr>
          <p:cNvPr id="7" name="文本框 6">
            <a:extLst>
              <a:ext uri="{FF2B5EF4-FFF2-40B4-BE49-F238E27FC236}">
                <a16:creationId xmlns:a16="http://schemas.microsoft.com/office/drawing/2014/main" id="{B47866A5-50C4-279D-564D-185D274F34F4}"/>
              </a:ext>
            </a:extLst>
          </p:cNvPr>
          <p:cNvSpPr txBox="1"/>
          <p:nvPr/>
        </p:nvSpPr>
        <p:spPr>
          <a:xfrm>
            <a:off x="5547649" y="1498399"/>
            <a:ext cx="5364055" cy="369328"/>
          </a:xfrm>
          <a:prstGeom prst="rect">
            <a:avLst/>
          </a:prstGeom>
          <a:noFill/>
        </p:spPr>
        <p:txBody>
          <a:bodyPr wrap="square">
            <a:spAutoFit/>
          </a:bodyPr>
          <a:lstStyle/>
          <a:p>
            <a:r>
              <a:rPr lang="zh-CN" altLang="en-US" dirty="0">
                <a:solidFill>
                  <a:schemeClr val="accent1">
                    <a:lumMod val="50000"/>
                  </a:schemeClr>
                </a:solidFill>
                <a:latin typeface="Consolas" panose="020B0609020204030204" pitchFamily="49" charset="0"/>
              </a:rPr>
              <a:t>原句：</a:t>
            </a:r>
            <a:r>
              <a:rPr lang="zh-CN" altLang="en-US" b="0" dirty="0">
                <a:solidFill>
                  <a:schemeClr val="accent1">
                    <a:lumMod val="50000"/>
                  </a:schemeClr>
                </a:solidFill>
                <a:effectLst/>
                <a:latin typeface="Consolas" panose="020B0609020204030204" pitchFamily="49" charset="0"/>
              </a:rPr>
              <a:t>任一德集团董事、总裁。</a:t>
            </a:r>
          </a:p>
        </p:txBody>
      </p:sp>
      <p:sp>
        <p:nvSpPr>
          <p:cNvPr id="9" name="文本框 8">
            <a:extLst>
              <a:ext uri="{FF2B5EF4-FFF2-40B4-BE49-F238E27FC236}">
                <a16:creationId xmlns:a16="http://schemas.microsoft.com/office/drawing/2014/main" id="{457CC18E-5009-9AF0-D5DE-4650D08C6DD3}"/>
              </a:ext>
            </a:extLst>
          </p:cNvPr>
          <p:cNvSpPr txBox="1"/>
          <p:nvPr/>
        </p:nvSpPr>
        <p:spPr>
          <a:xfrm>
            <a:off x="5566986" y="1988091"/>
            <a:ext cx="6648119" cy="307777"/>
          </a:xfrm>
          <a:prstGeom prst="rect">
            <a:avLst/>
          </a:prstGeom>
          <a:noFill/>
        </p:spPr>
        <p:txBody>
          <a:bodyPr wrap="square">
            <a:spAutoFit/>
          </a:bodyPr>
          <a:lstStyle/>
          <a:p>
            <a:r>
              <a:rPr lang="en-US" altLang="zh-CN" sz="1400" b="0" dirty="0">
                <a:solidFill>
                  <a:srgbClr val="FF0000"/>
                </a:solidFill>
                <a:effectLst/>
                <a:latin typeface="Consolas" panose="020B0609020204030204" pitchFamily="49" charset="0"/>
              </a:rPr>
              <a:t>True: </a:t>
            </a:r>
            <a:r>
              <a:rPr lang="en-US" altLang="zh-CN" sz="1400" b="0" dirty="0">
                <a:solidFill>
                  <a:schemeClr val="bg1">
                    <a:lumMod val="65000"/>
                  </a:schemeClr>
                </a:solidFill>
                <a:effectLst/>
                <a:latin typeface="Consolas" panose="020B0609020204030204" pitchFamily="49" charset="0"/>
              </a:rPr>
              <a:t>O</a:t>
            </a:r>
            <a:r>
              <a:rPr lang="en-US" altLang="zh-CN" sz="1400" b="0" dirty="0">
                <a:solidFill>
                  <a:schemeClr val="accent1">
                    <a:lumMod val="50000"/>
                  </a:schemeClr>
                </a:solidFill>
                <a:effectLst/>
                <a:latin typeface="Consolas" panose="020B0609020204030204" pitchFamily="49" charset="0"/>
              </a:rPr>
              <a:t> B-org I-org </a:t>
            </a:r>
            <a:r>
              <a:rPr lang="en-US" altLang="zh-CN" sz="1400" b="0" dirty="0" err="1">
                <a:solidFill>
                  <a:schemeClr val="accent1">
                    <a:lumMod val="50000"/>
                  </a:schemeClr>
                </a:solidFill>
                <a:effectLst/>
                <a:latin typeface="Consolas" panose="020B0609020204030204" pitchFamily="49" charset="0"/>
              </a:rPr>
              <a:t>I-org</a:t>
            </a:r>
            <a:r>
              <a:rPr lang="en-US" altLang="zh-CN" sz="1400" b="0" dirty="0">
                <a:solidFill>
                  <a:schemeClr val="accent1">
                    <a:lumMod val="50000"/>
                  </a:schemeClr>
                </a:solidFill>
                <a:effectLst/>
                <a:latin typeface="Consolas" panose="020B0609020204030204" pitchFamily="49" charset="0"/>
              </a:rPr>
              <a:t> </a:t>
            </a:r>
            <a:r>
              <a:rPr lang="en-US" altLang="zh-CN" sz="1400" b="0" dirty="0" err="1">
                <a:solidFill>
                  <a:schemeClr val="accent1">
                    <a:lumMod val="50000"/>
                  </a:schemeClr>
                </a:solidFill>
                <a:effectLst/>
                <a:latin typeface="Consolas" panose="020B0609020204030204" pitchFamily="49" charset="0"/>
              </a:rPr>
              <a:t>I-org</a:t>
            </a:r>
            <a:r>
              <a:rPr lang="en-US" altLang="zh-CN" sz="1400" b="0" dirty="0">
                <a:solidFill>
                  <a:schemeClr val="accent1">
                    <a:lumMod val="50000"/>
                  </a:schemeClr>
                </a:solidFill>
                <a:effectLst/>
                <a:latin typeface="Consolas" panose="020B0609020204030204" pitchFamily="49" charset="0"/>
              </a:rPr>
              <a:t> B-title </a:t>
            </a:r>
            <a:r>
              <a:rPr lang="en-US" altLang="zh-CN" sz="1400" dirty="0">
                <a:solidFill>
                  <a:schemeClr val="accent1">
                    <a:lumMod val="50000"/>
                  </a:schemeClr>
                </a:solidFill>
                <a:latin typeface="Consolas" panose="020B0609020204030204" pitchFamily="49" charset="0"/>
              </a:rPr>
              <a:t>I</a:t>
            </a:r>
            <a:r>
              <a:rPr lang="en-US" altLang="zh-CN" sz="1400" b="0" dirty="0">
                <a:solidFill>
                  <a:schemeClr val="accent1">
                    <a:lumMod val="50000"/>
                  </a:schemeClr>
                </a:solidFill>
                <a:effectLst/>
                <a:latin typeface="Consolas" panose="020B0609020204030204" pitchFamily="49" charset="0"/>
              </a:rPr>
              <a:t>-title </a:t>
            </a:r>
            <a:r>
              <a:rPr lang="en-US" altLang="zh-CN" sz="1400" b="0" dirty="0">
                <a:solidFill>
                  <a:schemeClr val="bg1">
                    <a:lumMod val="65000"/>
                  </a:schemeClr>
                </a:solidFill>
                <a:effectLst/>
                <a:latin typeface="Consolas" panose="020B0609020204030204" pitchFamily="49" charset="0"/>
              </a:rPr>
              <a:t>O</a:t>
            </a:r>
            <a:r>
              <a:rPr lang="en-US" altLang="zh-CN" sz="1400" b="0" dirty="0">
                <a:solidFill>
                  <a:schemeClr val="accent1">
                    <a:lumMod val="50000"/>
                  </a:schemeClr>
                </a:solidFill>
                <a:effectLst/>
                <a:latin typeface="Consolas" panose="020B0609020204030204" pitchFamily="49" charset="0"/>
              </a:rPr>
              <a:t> B-title I-title</a:t>
            </a:r>
            <a:endParaRPr lang="zh-CN" altLang="en-US" sz="1400" b="0" dirty="0">
              <a:solidFill>
                <a:schemeClr val="accent1">
                  <a:lumMod val="50000"/>
                </a:schemeClr>
              </a:solidFill>
              <a:effectLst/>
              <a:latin typeface="Consolas" panose="020B0609020204030204" pitchFamily="49" charset="0"/>
            </a:endParaRPr>
          </a:p>
        </p:txBody>
      </p:sp>
      <p:sp>
        <p:nvSpPr>
          <p:cNvPr id="10" name="文本框 9">
            <a:extLst>
              <a:ext uri="{FF2B5EF4-FFF2-40B4-BE49-F238E27FC236}">
                <a16:creationId xmlns:a16="http://schemas.microsoft.com/office/drawing/2014/main" id="{3F8C5F81-99C5-CEE5-A197-437FC5923DBF}"/>
              </a:ext>
            </a:extLst>
          </p:cNvPr>
          <p:cNvSpPr txBox="1"/>
          <p:nvPr/>
        </p:nvSpPr>
        <p:spPr>
          <a:xfrm>
            <a:off x="5582216" y="2482494"/>
            <a:ext cx="6648119" cy="307777"/>
          </a:xfrm>
          <a:prstGeom prst="rect">
            <a:avLst/>
          </a:prstGeom>
          <a:noFill/>
        </p:spPr>
        <p:txBody>
          <a:bodyPr wrap="square">
            <a:spAutoFit/>
          </a:bodyPr>
          <a:lstStyle/>
          <a:p>
            <a:r>
              <a:rPr lang="en-US" altLang="zh-CN" sz="1400" b="0" dirty="0">
                <a:solidFill>
                  <a:srgbClr val="FF0000"/>
                </a:solidFill>
                <a:effectLst/>
                <a:latin typeface="Consolas" panose="020B0609020204030204" pitchFamily="49" charset="0"/>
              </a:rPr>
              <a:t>Pred: </a:t>
            </a:r>
            <a:r>
              <a:rPr lang="en-US" altLang="zh-CN" sz="1400" b="0" dirty="0">
                <a:solidFill>
                  <a:schemeClr val="bg1">
                    <a:lumMod val="65000"/>
                  </a:schemeClr>
                </a:solidFill>
                <a:effectLst/>
                <a:latin typeface="Consolas" panose="020B0609020204030204" pitchFamily="49" charset="0"/>
              </a:rPr>
              <a:t>O</a:t>
            </a:r>
            <a:r>
              <a:rPr lang="en-US" altLang="zh-CN" sz="1400" b="0" dirty="0">
                <a:solidFill>
                  <a:schemeClr val="accent1">
                    <a:lumMod val="50000"/>
                  </a:schemeClr>
                </a:solidFill>
                <a:effectLst/>
                <a:latin typeface="Consolas" panose="020B0609020204030204" pitchFamily="49" charset="0"/>
              </a:rPr>
              <a:t> </a:t>
            </a:r>
            <a:r>
              <a:rPr lang="en-US" altLang="zh-CN" sz="1400" b="0" dirty="0">
                <a:solidFill>
                  <a:srgbClr val="92D050"/>
                </a:solidFill>
                <a:effectLst/>
                <a:latin typeface="Consolas" panose="020B0609020204030204" pitchFamily="49" charset="0"/>
              </a:rPr>
              <a:t>B-org I-org </a:t>
            </a:r>
            <a:r>
              <a:rPr lang="en-US" altLang="zh-CN" sz="1400" b="0" dirty="0" err="1">
                <a:solidFill>
                  <a:srgbClr val="92D050"/>
                </a:solidFill>
                <a:effectLst/>
                <a:latin typeface="Consolas" panose="020B0609020204030204" pitchFamily="49" charset="0"/>
              </a:rPr>
              <a:t>I-org</a:t>
            </a:r>
            <a:r>
              <a:rPr lang="en-US" altLang="zh-CN" sz="1400" b="0" dirty="0">
                <a:solidFill>
                  <a:srgbClr val="92D050"/>
                </a:solidFill>
                <a:effectLst/>
                <a:latin typeface="Consolas" panose="020B0609020204030204" pitchFamily="49" charset="0"/>
              </a:rPr>
              <a:t> </a:t>
            </a:r>
            <a:r>
              <a:rPr lang="en-US" altLang="zh-CN" sz="1400" b="0" dirty="0">
                <a:solidFill>
                  <a:srgbClr val="FF0000"/>
                </a:solidFill>
                <a:effectLst/>
                <a:latin typeface="Consolas" panose="020B0609020204030204" pitchFamily="49" charset="0"/>
              </a:rPr>
              <a:t>O</a:t>
            </a:r>
            <a:r>
              <a:rPr lang="en-US" altLang="zh-CN" sz="1400" b="0" dirty="0">
                <a:solidFill>
                  <a:schemeClr val="accent1">
                    <a:lumMod val="50000"/>
                  </a:schemeClr>
                </a:solidFill>
                <a:effectLst/>
                <a:latin typeface="Consolas" panose="020B0609020204030204" pitchFamily="49" charset="0"/>
              </a:rPr>
              <a:t>     </a:t>
            </a:r>
            <a:r>
              <a:rPr lang="en-US" altLang="zh-CN" sz="1400" b="0" dirty="0">
                <a:solidFill>
                  <a:srgbClr val="92D050"/>
                </a:solidFill>
                <a:effectLst/>
                <a:latin typeface="Consolas" panose="020B0609020204030204" pitchFamily="49" charset="0"/>
              </a:rPr>
              <a:t>B-title </a:t>
            </a:r>
            <a:r>
              <a:rPr lang="en-US" altLang="zh-CN" sz="1400" dirty="0" err="1">
                <a:solidFill>
                  <a:srgbClr val="FF0000"/>
                </a:solidFill>
                <a:latin typeface="Consolas" panose="020B0609020204030204" pitchFamily="49" charset="0"/>
              </a:rPr>
              <a:t>B</a:t>
            </a:r>
            <a:r>
              <a:rPr lang="en-US" altLang="zh-CN" sz="1400" b="0" dirty="0" err="1">
                <a:solidFill>
                  <a:srgbClr val="FF0000"/>
                </a:solidFill>
                <a:effectLst/>
                <a:latin typeface="Consolas" panose="020B0609020204030204" pitchFamily="49" charset="0"/>
              </a:rPr>
              <a:t>-title</a:t>
            </a:r>
            <a:r>
              <a:rPr lang="en-US" altLang="zh-CN" sz="1400" b="0" dirty="0">
                <a:solidFill>
                  <a:srgbClr val="92D050"/>
                </a:solidFill>
                <a:effectLst/>
                <a:latin typeface="Consolas" panose="020B0609020204030204" pitchFamily="49" charset="0"/>
              </a:rPr>
              <a:t> </a:t>
            </a:r>
            <a:r>
              <a:rPr lang="en-US" altLang="zh-CN" sz="1400" b="0" dirty="0">
                <a:solidFill>
                  <a:schemeClr val="bg1">
                    <a:lumMod val="65000"/>
                  </a:schemeClr>
                </a:solidFill>
                <a:effectLst/>
                <a:latin typeface="Consolas" panose="020B0609020204030204" pitchFamily="49" charset="0"/>
              </a:rPr>
              <a:t>O</a:t>
            </a:r>
            <a:r>
              <a:rPr lang="en-US" altLang="zh-CN" sz="1400" b="0" dirty="0">
                <a:solidFill>
                  <a:schemeClr val="accent1">
                    <a:lumMod val="50000"/>
                  </a:schemeClr>
                </a:solidFill>
                <a:effectLst/>
                <a:latin typeface="Consolas" panose="020B0609020204030204" pitchFamily="49" charset="0"/>
              </a:rPr>
              <a:t> </a:t>
            </a:r>
            <a:r>
              <a:rPr lang="en-US" altLang="zh-CN" sz="1400" b="0" dirty="0">
                <a:solidFill>
                  <a:srgbClr val="FF0000"/>
                </a:solidFill>
                <a:effectLst/>
                <a:latin typeface="Consolas" panose="020B0609020204030204" pitchFamily="49" charset="0"/>
              </a:rPr>
              <a:t>I-title</a:t>
            </a:r>
            <a:r>
              <a:rPr lang="en-US" altLang="zh-CN" sz="1400" b="0" dirty="0">
                <a:solidFill>
                  <a:schemeClr val="accent1">
                    <a:lumMod val="50000"/>
                  </a:schemeClr>
                </a:solidFill>
                <a:effectLst/>
                <a:latin typeface="Consolas" panose="020B0609020204030204" pitchFamily="49" charset="0"/>
              </a:rPr>
              <a:t> </a:t>
            </a:r>
            <a:r>
              <a:rPr lang="en-US" altLang="zh-CN" sz="1400" b="0" dirty="0" err="1">
                <a:solidFill>
                  <a:srgbClr val="92D050"/>
                </a:solidFill>
                <a:effectLst/>
                <a:latin typeface="Consolas" panose="020B0609020204030204" pitchFamily="49" charset="0"/>
              </a:rPr>
              <a:t>I-title</a:t>
            </a:r>
            <a:endParaRPr lang="zh-CN" altLang="en-US" sz="1400" b="0" dirty="0">
              <a:solidFill>
                <a:srgbClr val="92D050"/>
              </a:solidFill>
              <a:effectLst/>
              <a:latin typeface="Consolas" panose="020B0609020204030204" pitchFamily="49" charset="0"/>
            </a:endParaRPr>
          </a:p>
        </p:txBody>
      </p:sp>
      <p:sp>
        <p:nvSpPr>
          <p:cNvPr id="11" name="文本框 10">
            <a:extLst>
              <a:ext uri="{FF2B5EF4-FFF2-40B4-BE49-F238E27FC236}">
                <a16:creationId xmlns:a16="http://schemas.microsoft.com/office/drawing/2014/main" id="{65E52A7E-E6F1-4A4A-B61F-AC603A744F20}"/>
              </a:ext>
            </a:extLst>
          </p:cNvPr>
          <p:cNvSpPr txBox="1"/>
          <p:nvPr/>
        </p:nvSpPr>
        <p:spPr>
          <a:xfrm>
            <a:off x="5663952" y="2911813"/>
            <a:ext cx="3428671" cy="1354217"/>
          </a:xfrm>
          <a:prstGeom prst="rect">
            <a:avLst/>
          </a:prstGeom>
          <a:noFill/>
        </p:spPr>
        <p:txBody>
          <a:bodyPr wrap="square">
            <a:spAutoFit/>
          </a:bodyPr>
          <a:lstStyle/>
          <a:p>
            <a:r>
              <a:rPr lang="en-US" altLang="zh-CN" sz="1600" dirty="0">
                <a:solidFill>
                  <a:schemeClr val="accent1">
                    <a:lumMod val="50000"/>
                  </a:schemeClr>
                </a:solidFill>
                <a:latin typeface="Consolas" panose="020B0609020204030204" pitchFamily="49" charset="0"/>
              </a:rPr>
              <a:t>Token level(</a:t>
            </a:r>
            <a:r>
              <a:rPr lang="zh-CN" altLang="en-US" sz="1600" dirty="0">
                <a:solidFill>
                  <a:schemeClr val="accent1">
                    <a:lumMod val="50000"/>
                  </a:schemeClr>
                </a:solidFill>
                <a:latin typeface="Consolas" panose="020B0609020204030204" pitchFamily="49" charset="0"/>
              </a:rPr>
              <a:t>以</a:t>
            </a:r>
            <a:r>
              <a:rPr lang="en-US" altLang="zh-CN" sz="1600" dirty="0">
                <a:solidFill>
                  <a:schemeClr val="accent1">
                    <a:lumMod val="50000"/>
                  </a:schemeClr>
                </a:solidFill>
                <a:latin typeface="Consolas" panose="020B0609020204030204" pitchFamily="49" charset="0"/>
              </a:rPr>
              <a:t>B-title</a:t>
            </a:r>
            <a:r>
              <a:rPr lang="zh-CN" altLang="en-US" sz="1600" dirty="0">
                <a:solidFill>
                  <a:schemeClr val="accent1">
                    <a:lumMod val="50000"/>
                  </a:schemeClr>
                </a:solidFill>
                <a:latin typeface="Consolas" panose="020B0609020204030204" pitchFamily="49" charset="0"/>
              </a:rPr>
              <a:t>为例</a:t>
            </a:r>
            <a:r>
              <a:rPr lang="en-US" altLang="zh-CN" sz="1600" dirty="0">
                <a:solidFill>
                  <a:schemeClr val="accent1">
                    <a:lumMod val="50000"/>
                  </a:schemeClr>
                </a:solidFill>
                <a:latin typeface="Consolas" panose="020B0609020204030204" pitchFamily="49" charset="0"/>
              </a:rPr>
              <a:t>):</a:t>
            </a:r>
          </a:p>
          <a:p>
            <a:pPr lvl="1"/>
            <a:r>
              <a:rPr lang="en-US" altLang="zh-CN" sz="1600" dirty="0">
                <a:solidFill>
                  <a:schemeClr val="accent1">
                    <a:lumMod val="50000"/>
                  </a:schemeClr>
                </a:solidFill>
                <a:latin typeface="Consolas" panose="020B0609020204030204" pitchFamily="49" charset="0"/>
              </a:rPr>
              <a:t>	</a:t>
            </a:r>
            <a:r>
              <a:rPr lang="en-US" altLang="zh-CN" sz="1600" dirty="0" err="1">
                <a:solidFill>
                  <a:schemeClr val="accent1">
                    <a:lumMod val="50000"/>
                  </a:schemeClr>
                </a:solidFill>
                <a:latin typeface="Consolas" panose="020B0609020204030204" pitchFamily="49" charset="0"/>
              </a:rPr>
              <a:t>correct_num</a:t>
            </a:r>
            <a:r>
              <a:rPr lang="en-US" altLang="zh-CN" sz="1600" dirty="0">
                <a:solidFill>
                  <a:schemeClr val="accent1">
                    <a:lumMod val="50000"/>
                  </a:schemeClr>
                </a:solidFill>
                <a:latin typeface="Consolas" panose="020B0609020204030204" pitchFamily="49" charset="0"/>
              </a:rPr>
              <a:t>: 1</a:t>
            </a:r>
          </a:p>
          <a:p>
            <a:pPr lvl="1"/>
            <a:r>
              <a:rPr lang="en-US" altLang="zh-CN" sz="1600" dirty="0">
                <a:solidFill>
                  <a:schemeClr val="accent1">
                    <a:lumMod val="50000"/>
                  </a:schemeClr>
                </a:solidFill>
                <a:latin typeface="Consolas" panose="020B0609020204030204" pitchFamily="49" charset="0"/>
              </a:rPr>
              <a:t>	</a:t>
            </a:r>
            <a:r>
              <a:rPr lang="en-US" altLang="zh-CN" sz="1600" dirty="0" err="1">
                <a:solidFill>
                  <a:schemeClr val="accent1">
                    <a:lumMod val="50000"/>
                  </a:schemeClr>
                </a:solidFill>
                <a:latin typeface="Consolas" panose="020B0609020204030204" pitchFamily="49" charset="0"/>
              </a:rPr>
              <a:t>predict_num</a:t>
            </a:r>
            <a:r>
              <a:rPr lang="en-US" altLang="zh-CN" sz="1600" dirty="0">
                <a:solidFill>
                  <a:schemeClr val="accent1">
                    <a:lumMod val="50000"/>
                  </a:schemeClr>
                </a:solidFill>
                <a:latin typeface="Consolas" panose="020B0609020204030204" pitchFamily="49" charset="0"/>
              </a:rPr>
              <a:t>: 2</a:t>
            </a:r>
          </a:p>
          <a:p>
            <a:pPr lvl="1"/>
            <a:r>
              <a:rPr lang="en-US" altLang="zh-CN" sz="1600" dirty="0">
                <a:solidFill>
                  <a:schemeClr val="accent1">
                    <a:lumMod val="50000"/>
                  </a:schemeClr>
                </a:solidFill>
                <a:latin typeface="Consolas" panose="020B0609020204030204" pitchFamily="49" charset="0"/>
              </a:rPr>
              <a:t>	</a:t>
            </a:r>
            <a:r>
              <a:rPr lang="en-US" altLang="zh-CN" sz="1600" dirty="0" err="1">
                <a:solidFill>
                  <a:schemeClr val="accent1">
                    <a:lumMod val="50000"/>
                  </a:schemeClr>
                </a:solidFill>
                <a:latin typeface="Consolas" panose="020B0609020204030204" pitchFamily="49" charset="0"/>
              </a:rPr>
              <a:t>golden_num</a:t>
            </a:r>
            <a:r>
              <a:rPr lang="en-US" altLang="zh-CN" sz="1600" dirty="0">
                <a:solidFill>
                  <a:schemeClr val="accent1">
                    <a:lumMod val="50000"/>
                  </a:schemeClr>
                </a:solidFill>
                <a:latin typeface="Consolas" panose="020B0609020204030204" pitchFamily="49" charset="0"/>
              </a:rPr>
              <a:t> : 2</a:t>
            </a:r>
          </a:p>
          <a:p>
            <a:r>
              <a:rPr lang="en-US" altLang="zh-CN" b="0" dirty="0">
                <a:solidFill>
                  <a:schemeClr val="accent1">
                    <a:lumMod val="50000"/>
                  </a:schemeClr>
                </a:solidFill>
                <a:effectLst/>
                <a:latin typeface="Consolas" panose="020B0609020204030204" pitchFamily="49" charset="0"/>
              </a:rPr>
              <a:t>		</a:t>
            </a:r>
          </a:p>
        </p:txBody>
      </p:sp>
      <p:sp>
        <p:nvSpPr>
          <p:cNvPr id="23" name="文本框 22">
            <a:extLst>
              <a:ext uri="{FF2B5EF4-FFF2-40B4-BE49-F238E27FC236}">
                <a16:creationId xmlns:a16="http://schemas.microsoft.com/office/drawing/2014/main" id="{0A8AC8B3-3FCF-9A8F-EA48-377A9B10F5EA}"/>
              </a:ext>
            </a:extLst>
          </p:cNvPr>
          <p:cNvSpPr txBox="1"/>
          <p:nvPr/>
        </p:nvSpPr>
        <p:spPr>
          <a:xfrm>
            <a:off x="8891045" y="2914817"/>
            <a:ext cx="3525742" cy="1354217"/>
          </a:xfrm>
          <a:prstGeom prst="rect">
            <a:avLst/>
          </a:prstGeom>
          <a:noFill/>
        </p:spPr>
        <p:txBody>
          <a:bodyPr wrap="square">
            <a:spAutoFit/>
          </a:bodyPr>
          <a:lstStyle/>
          <a:p>
            <a:r>
              <a:rPr lang="en-US" altLang="zh-CN" sz="1600" dirty="0">
                <a:solidFill>
                  <a:schemeClr val="accent1">
                    <a:lumMod val="50000"/>
                  </a:schemeClr>
                </a:solidFill>
                <a:latin typeface="Consolas" panose="020B0609020204030204" pitchFamily="49" charset="0"/>
              </a:rPr>
              <a:t>Entity level(</a:t>
            </a:r>
            <a:r>
              <a:rPr lang="zh-CN" altLang="en-US" sz="1600" dirty="0">
                <a:solidFill>
                  <a:schemeClr val="accent1">
                    <a:lumMod val="50000"/>
                  </a:schemeClr>
                </a:solidFill>
                <a:latin typeface="Consolas" panose="020B0609020204030204" pitchFamily="49" charset="0"/>
              </a:rPr>
              <a:t>以</a:t>
            </a:r>
            <a:r>
              <a:rPr lang="en-US" altLang="zh-CN" sz="1600" dirty="0">
                <a:solidFill>
                  <a:schemeClr val="accent1">
                    <a:lumMod val="50000"/>
                  </a:schemeClr>
                </a:solidFill>
                <a:latin typeface="Consolas" panose="020B0609020204030204" pitchFamily="49" charset="0"/>
              </a:rPr>
              <a:t>title</a:t>
            </a:r>
            <a:r>
              <a:rPr lang="zh-CN" altLang="en-US" sz="1600" dirty="0">
                <a:solidFill>
                  <a:schemeClr val="accent1">
                    <a:lumMod val="50000"/>
                  </a:schemeClr>
                </a:solidFill>
                <a:latin typeface="Consolas" panose="020B0609020204030204" pitchFamily="49" charset="0"/>
              </a:rPr>
              <a:t>为例</a:t>
            </a:r>
            <a:r>
              <a:rPr lang="en-US" altLang="zh-CN" sz="1600" dirty="0">
                <a:solidFill>
                  <a:schemeClr val="accent1">
                    <a:lumMod val="50000"/>
                  </a:schemeClr>
                </a:solidFill>
                <a:latin typeface="Consolas" panose="020B0609020204030204" pitchFamily="49" charset="0"/>
              </a:rPr>
              <a:t>):</a:t>
            </a:r>
          </a:p>
          <a:p>
            <a:r>
              <a:rPr lang="en-US" altLang="zh-CN" sz="1600" dirty="0">
                <a:solidFill>
                  <a:schemeClr val="accent1">
                    <a:lumMod val="50000"/>
                  </a:schemeClr>
                </a:solidFill>
                <a:latin typeface="Consolas" panose="020B0609020204030204" pitchFamily="49" charset="0"/>
              </a:rPr>
              <a:t>	</a:t>
            </a:r>
            <a:r>
              <a:rPr lang="en-US" altLang="zh-CN" sz="1600" dirty="0" err="1">
                <a:solidFill>
                  <a:schemeClr val="accent1">
                    <a:lumMod val="50000"/>
                  </a:schemeClr>
                </a:solidFill>
                <a:latin typeface="Consolas" panose="020B0609020204030204" pitchFamily="49" charset="0"/>
              </a:rPr>
              <a:t>correct_num</a:t>
            </a:r>
            <a:r>
              <a:rPr lang="en-US" altLang="zh-CN" sz="1600" dirty="0">
                <a:solidFill>
                  <a:schemeClr val="accent1">
                    <a:lumMod val="50000"/>
                  </a:schemeClr>
                </a:solidFill>
                <a:latin typeface="Consolas" panose="020B0609020204030204" pitchFamily="49" charset="0"/>
              </a:rPr>
              <a:t>: 0</a:t>
            </a:r>
          </a:p>
          <a:p>
            <a:r>
              <a:rPr lang="en-US" altLang="zh-CN" sz="1600" dirty="0">
                <a:solidFill>
                  <a:schemeClr val="accent1">
                    <a:lumMod val="50000"/>
                  </a:schemeClr>
                </a:solidFill>
                <a:latin typeface="Consolas" panose="020B0609020204030204" pitchFamily="49" charset="0"/>
              </a:rPr>
              <a:t>	</a:t>
            </a:r>
            <a:r>
              <a:rPr lang="en-US" altLang="zh-CN" sz="1600" dirty="0" err="1">
                <a:solidFill>
                  <a:schemeClr val="accent1">
                    <a:lumMod val="50000"/>
                  </a:schemeClr>
                </a:solidFill>
                <a:latin typeface="Consolas" panose="020B0609020204030204" pitchFamily="49" charset="0"/>
              </a:rPr>
              <a:t>predict_num</a:t>
            </a:r>
            <a:r>
              <a:rPr lang="en-US" altLang="zh-CN" sz="1600" dirty="0">
                <a:solidFill>
                  <a:schemeClr val="accent1">
                    <a:lumMod val="50000"/>
                  </a:schemeClr>
                </a:solidFill>
                <a:latin typeface="Consolas" panose="020B0609020204030204" pitchFamily="49" charset="0"/>
              </a:rPr>
              <a:t>: 2</a:t>
            </a:r>
          </a:p>
          <a:p>
            <a:r>
              <a:rPr lang="en-US" altLang="zh-CN" sz="1600" dirty="0">
                <a:solidFill>
                  <a:schemeClr val="accent1">
                    <a:lumMod val="50000"/>
                  </a:schemeClr>
                </a:solidFill>
                <a:latin typeface="Consolas" panose="020B0609020204030204" pitchFamily="49" charset="0"/>
              </a:rPr>
              <a:t>	</a:t>
            </a:r>
            <a:r>
              <a:rPr lang="en-US" altLang="zh-CN" sz="1600" dirty="0" err="1">
                <a:solidFill>
                  <a:schemeClr val="accent1">
                    <a:lumMod val="50000"/>
                  </a:schemeClr>
                </a:solidFill>
                <a:latin typeface="Consolas" panose="020B0609020204030204" pitchFamily="49" charset="0"/>
              </a:rPr>
              <a:t>golden_num</a:t>
            </a:r>
            <a:r>
              <a:rPr lang="en-US" altLang="zh-CN" sz="1600" dirty="0">
                <a:solidFill>
                  <a:schemeClr val="accent1">
                    <a:lumMod val="50000"/>
                  </a:schemeClr>
                </a:solidFill>
                <a:latin typeface="Consolas" panose="020B0609020204030204" pitchFamily="49" charset="0"/>
              </a:rPr>
              <a:t> : 2</a:t>
            </a:r>
          </a:p>
          <a:p>
            <a:r>
              <a:rPr lang="en-US" altLang="zh-CN" b="0" dirty="0">
                <a:solidFill>
                  <a:schemeClr val="accent1">
                    <a:lumMod val="50000"/>
                  </a:schemeClr>
                </a:solidFill>
                <a:effectLst/>
                <a:latin typeface="Consolas" panose="020B0609020204030204" pitchFamily="49" charset="0"/>
              </a:rPr>
              <a:t>		</a:t>
            </a:r>
          </a:p>
        </p:txBody>
      </p:sp>
      <p:pic>
        <p:nvPicPr>
          <p:cNvPr id="29" name="图片 28">
            <a:extLst>
              <a:ext uri="{FF2B5EF4-FFF2-40B4-BE49-F238E27FC236}">
                <a16:creationId xmlns:a16="http://schemas.microsoft.com/office/drawing/2014/main" id="{67B23A19-F2B5-6878-E372-E509D925792B}"/>
              </a:ext>
            </a:extLst>
          </p:cNvPr>
          <p:cNvPicPr>
            <a:picLocks noChangeAspect="1"/>
          </p:cNvPicPr>
          <p:nvPr/>
        </p:nvPicPr>
        <p:blipFill>
          <a:blip r:embed="rId3"/>
          <a:stretch>
            <a:fillRect/>
          </a:stretch>
        </p:blipFill>
        <p:spPr>
          <a:xfrm>
            <a:off x="5951984" y="4172561"/>
            <a:ext cx="5412832" cy="1568204"/>
          </a:xfrm>
          <a:prstGeom prst="rect">
            <a:avLst/>
          </a:prstGeom>
        </p:spPr>
      </p:pic>
      <p:grpSp>
        <p:nvGrpSpPr>
          <p:cNvPr id="4" name="组合 3">
            <a:extLst>
              <a:ext uri="{FF2B5EF4-FFF2-40B4-BE49-F238E27FC236}">
                <a16:creationId xmlns:a16="http://schemas.microsoft.com/office/drawing/2014/main" id="{4D0A7390-2BAB-14DC-78CD-28B1BD3F8DD2}"/>
              </a:ext>
            </a:extLst>
          </p:cNvPr>
          <p:cNvGrpSpPr/>
          <p:nvPr/>
        </p:nvGrpSpPr>
        <p:grpSpPr>
          <a:xfrm>
            <a:off x="-23806" y="7349"/>
            <a:ext cx="12192000" cy="690282"/>
            <a:chOff x="-23806" y="7349"/>
            <a:chExt cx="12192000" cy="690282"/>
          </a:xfrm>
        </p:grpSpPr>
        <p:grpSp>
          <p:nvGrpSpPr>
            <p:cNvPr id="6" name="组合 5">
              <a:extLst>
                <a:ext uri="{FF2B5EF4-FFF2-40B4-BE49-F238E27FC236}">
                  <a16:creationId xmlns:a16="http://schemas.microsoft.com/office/drawing/2014/main" id="{76FC0EC4-16D7-5D24-3550-D981319697DB}"/>
                </a:ext>
              </a:extLst>
            </p:cNvPr>
            <p:cNvGrpSpPr/>
            <p:nvPr/>
          </p:nvGrpSpPr>
          <p:grpSpPr>
            <a:xfrm>
              <a:off x="-23806" y="7349"/>
              <a:ext cx="12192000" cy="650874"/>
              <a:chOff x="-23806" y="7349"/>
              <a:chExt cx="12192000" cy="650874"/>
            </a:xfrm>
          </p:grpSpPr>
          <p:grpSp>
            <p:nvGrpSpPr>
              <p:cNvPr id="20" name="组合 19">
                <a:extLst>
                  <a:ext uri="{FF2B5EF4-FFF2-40B4-BE49-F238E27FC236}">
                    <a16:creationId xmlns:a16="http://schemas.microsoft.com/office/drawing/2014/main" id="{BE67B180-30AB-CCDA-A2AE-5DB453D8888F}"/>
                  </a:ext>
                </a:extLst>
              </p:cNvPr>
              <p:cNvGrpSpPr/>
              <p:nvPr/>
            </p:nvGrpSpPr>
            <p:grpSpPr>
              <a:xfrm>
                <a:off x="-23806" y="7349"/>
                <a:ext cx="12192000" cy="650874"/>
                <a:chOff x="-23806" y="7349"/>
                <a:chExt cx="12192000" cy="650874"/>
              </a:xfrm>
            </p:grpSpPr>
            <p:sp>
              <p:nvSpPr>
                <p:cNvPr id="28" name="矩形 27">
                  <a:extLst>
                    <a:ext uri="{FF2B5EF4-FFF2-40B4-BE49-F238E27FC236}">
                      <a16:creationId xmlns:a16="http://schemas.microsoft.com/office/drawing/2014/main" id="{53BD8AEB-D18E-E8C0-F4B3-DEF50E57E50D}"/>
                    </a:ext>
                  </a:extLst>
                </p:cNvPr>
                <p:cNvSpPr/>
                <p:nvPr/>
              </p:nvSpPr>
              <p:spPr>
                <a:xfrm>
                  <a:off x="-23806" y="7349"/>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BBE9372E-319F-3332-5A82-64467B71EA66}"/>
                    </a:ext>
                  </a:extLst>
                </p:cNvPr>
                <p:cNvGrpSpPr/>
                <p:nvPr/>
              </p:nvGrpSpPr>
              <p:grpSpPr>
                <a:xfrm>
                  <a:off x="6890575" y="166748"/>
                  <a:ext cx="4982295" cy="375393"/>
                  <a:chOff x="6547675" y="306448"/>
                  <a:chExt cx="4982295" cy="375393"/>
                </a:xfrm>
              </p:grpSpPr>
              <p:sp>
                <p:nvSpPr>
                  <p:cNvPr id="31" name="文本框 30">
                    <a:extLst>
                      <a:ext uri="{FF2B5EF4-FFF2-40B4-BE49-F238E27FC236}">
                        <a16:creationId xmlns:a16="http://schemas.microsoft.com/office/drawing/2014/main" id="{E9F1748A-865A-4FDE-9252-AAFE73021BD7}"/>
                      </a:ext>
                    </a:extLst>
                  </p:cNvPr>
                  <p:cNvSpPr txBox="1"/>
                  <p:nvPr/>
                </p:nvSpPr>
                <p:spPr>
                  <a:xfrm>
                    <a:off x="6547675" y="307642"/>
                    <a:ext cx="1315296" cy="369332"/>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数据采集</a:t>
                    </a:r>
                  </a:p>
                </p:txBody>
              </p:sp>
              <p:sp>
                <p:nvSpPr>
                  <p:cNvPr id="32" name="文本框 31">
                    <a:extLst>
                      <a:ext uri="{FF2B5EF4-FFF2-40B4-BE49-F238E27FC236}">
                        <a16:creationId xmlns:a16="http://schemas.microsoft.com/office/drawing/2014/main" id="{C1177BB5-8768-B0FF-B458-7ABC86C3F370}"/>
                      </a:ext>
                    </a:extLst>
                  </p:cNvPr>
                  <p:cNvSpPr txBox="1"/>
                  <p:nvPr/>
                </p:nvSpPr>
                <p:spPr>
                  <a:xfrm>
                    <a:off x="7789955" y="306448"/>
                    <a:ext cx="1338828"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数据预处理</a:t>
                    </a:r>
                  </a:p>
                </p:txBody>
              </p:sp>
              <p:sp>
                <p:nvSpPr>
                  <p:cNvPr id="33" name="文本框 32">
                    <a:extLst>
                      <a:ext uri="{FF2B5EF4-FFF2-40B4-BE49-F238E27FC236}">
                        <a16:creationId xmlns:a16="http://schemas.microsoft.com/office/drawing/2014/main" id="{4429E446-D3DD-0707-D384-CCD83BDF6D84}"/>
                      </a:ext>
                    </a:extLst>
                  </p:cNvPr>
                  <p:cNvSpPr txBox="1"/>
                  <p:nvPr/>
                </p:nvSpPr>
                <p:spPr>
                  <a:xfrm>
                    <a:off x="9212156" y="312509"/>
                    <a:ext cx="2317814"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Train &amp; Evaluation</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34" name="直接连接符 33">
                    <a:extLst>
                      <a:ext uri="{FF2B5EF4-FFF2-40B4-BE49-F238E27FC236}">
                        <a16:creationId xmlns:a16="http://schemas.microsoft.com/office/drawing/2014/main" id="{AF4F1DF4-D012-A340-9203-FCFE8F3D3C5D}"/>
                      </a:ext>
                    </a:extLst>
                  </p:cNvPr>
                  <p:cNvCxnSpPr>
                    <a:cxnSpLocks/>
                  </p:cNvCxnSpPr>
                  <p:nvPr/>
                </p:nvCxnSpPr>
                <p:spPr>
                  <a:xfrm>
                    <a:off x="7769324" y="32163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37C56FC-29A8-75BD-0C2C-38E4D68E121C}"/>
                      </a:ext>
                    </a:extLst>
                  </p:cNvPr>
                  <p:cNvCxnSpPr>
                    <a:cxnSpLocks/>
                  </p:cNvCxnSpPr>
                  <p:nvPr/>
                </p:nvCxnSpPr>
                <p:spPr>
                  <a:xfrm>
                    <a:off x="9180622" y="340261"/>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4" name="文本框 23">
                <a:extLst>
                  <a:ext uri="{FF2B5EF4-FFF2-40B4-BE49-F238E27FC236}">
                    <a16:creationId xmlns:a16="http://schemas.microsoft.com/office/drawing/2014/main" id="{C77D7076-E5FA-F8B9-EE06-1C153FFF57ED}"/>
                  </a:ext>
                </a:extLst>
              </p:cNvPr>
              <p:cNvSpPr txBox="1"/>
              <p:nvPr/>
            </p:nvSpPr>
            <p:spPr>
              <a:xfrm>
                <a:off x="767408" y="156901"/>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实验结果</a:t>
                </a:r>
              </a:p>
            </p:txBody>
          </p:sp>
          <p:pic>
            <p:nvPicPr>
              <p:cNvPr id="27" name="Picture 2">
                <a:extLst>
                  <a:ext uri="{FF2B5EF4-FFF2-40B4-BE49-F238E27FC236}">
                    <a16:creationId xmlns:a16="http://schemas.microsoft.com/office/drawing/2014/main" id="{24BAFCF9-567A-88B4-82C7-299F4DB8DF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13" y="106452"/>
                <a:ext cx="452262" cy="45226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等腰三角形 7">
              <a:extLst>
                <a:ext uri="{FF2B5EF4-FFF2-40B4-BE49-F238E27FC236}">
                  <a16:creationId xmlns:a16="http://schemas.microsoft.com/office/drawing/2014/main" id="{06FD8215-E2D3-F332-7617-BB175D3C8B93}"/>
                </a:ext>
              </a:extLst>
            </p:cNvPr>
            <p:cNvSpPr/>
            <p:nvPr/>
          </p:nvSpPr>
          <p:spPr>
            <a:xfrm>
              <a:off x="10304669" y="54840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1383980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4">
            <a:extLst>
              <a:ext uri="{FF2B5EF4-FFF2-40B4-BE49-F238E27FC236}">
                <a16:creationId xmlns:a16="http://schemas.microsoft.com/office/drawing/2014/main" id="{26DC6A97-FE58-479A-B163-4CF3D10A8B98}"/>
              </a:ext>
            </a:extLst>
          </p:cNvPr>
          <p:cNvSpPr>
            <a:spLocks noChangeArrowheads="1"/>
          </p:cNvSpPr>
          <p:nvPr/>
        </p:nvSpPr>
        <p:spPr bwMode="auto">
          <a:xfrm>
            <a:off x="498912" y="9291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a:extLst>
              <a:ext uri="{FF2B5EF4-FFF2-40B4-BE49-F238E27FC236}">
                <a16:creationId xmlns:a16="http://schemas.microsoft.com/office/drawing/2014/main" id="{DEC1776E-0B35-4CF8-B5F0-01EFEACFF295}"/>
              </a:ext>
            </a:extLst>
          </p:cNvPr>
          <p:cNvSpPr/>
          <p:nvPr/>
        </p:nvSpPr>
        <p:spPr>
          <a:xfrm>
            <a:off x="8168847" y="3437289"/>
            <a:ext cx="4023153" cy="923330"/>
          </a:xfrm>
          <a:prstGeom prst="rect">
            <a:avLst/>
          </a:prstGeom>
        </p:spPr>
        <p:txBody>
          <a:bodyPr wrap="square">
            <a:spAutoFit/>
          </a:bodyPr>
          <a:lstStyle/>
          <a:p>
            <a:br>
              <a:rPr lang="zh-CN" altLang="en-US" dirty="0"/>
            </a:br>
            <a:br>
              <a:rPr lang="en-US" altLang="zh-CN" dirty="0"/>
            </a:br>
            <a:endParaRPr lang="zh-CN" altLang="en-US" dirty="0"/>
          </a:p>
        </p:txBody>
      </p:sp>
      <p:sp>
        <p:nvSpPr>
          <p:cNvPr id="21" name="等腰三角形 20">
            <a:extLst>
              <a:ext uri="{FF2B5EF4-FFF2-40B4-BE49-F238E27FC236}">
                <a16:creationId xmlns:a16="http://schemas.microsoft.com/office/drawing/2014/main" id="{7707183B-E914-73FC-0E3A-07BA0CB4747E}"/>
              </a:ext>
            </a:extLst>
          </p:cNvPr>
          <p:cNvSpPr/>
          <p:nvPr/>
        </p:nvSpPr>
        <p:spPr>
          <a:xfrm>
            <a:off x="10197339" y="409632"/>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443EA0D2-68F7-1F68-6D67-D37B64BCD377}"/>
              </a:ext>
            </a:extLst>
          </p:cNvPr>
          <p:cNvSpPr txBox="1"/>
          <p:nvPr/>
        </p:nvSpPr>
        <p:spPr>
          <a:xfrm>
            <a:off x="0" y="68743"/>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实验结果</a:t>
            </a:r>
          </a:p>
        </p:txBody>
      </p:sp>
      <p:sp>
        <p:nvSpPr>
          <p:cNvPr id="2" name="矩形 1">
            <a:extLst>
              <a:ext uri="{FF2B5EF4-FFF2-40B4-BE49-F238E27FC236}">
                <a16:creationId xmlns:a16="http://schemas.microsoft.com/office/drawing/2014/main" id="{5E4F50F0-2163-EC7C-D433-F1DD9DB5F8A6}"/>
              </a:ext>
            </a:extLst>
          </p:cNvPr>
          <p:cNvSpPr/>
          <p:nvPr/>
        </p:nvSpPr>
        <p:spPr>
          <a:xfrm>
            <a:off x="341617"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7CABB93A-196E-0581-9E11-0F56CC263119}"/>
              </a:ext>
            </a:extLst>
          </p:cNvPr>
          <p:cNvSpPr/>
          <p:nvPr/>
        </p:nvSpPr>
        <p:spPr>
          <a:xfrm>
            <a:off x="496764" y="956863"/>
            <a:ext cx="2572858" cy="409842"/>
          </a:xfrm>
          <a:prstGeom prst="roundRect">
            <a:avLst/>
          </a:prstGeom>
          <a:solidFill>
            <a:srgbClr val="F1F1F1"/>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Times New Roman" panose="02020603050405020304" pitchFamily="18" charset="0"/>
                <a:cs typeface="Times New Roman" panose="02020603050405020304" pitchFamily="18" charset="0"/>
              </a:rPr>
              <a:t>Evaluation</a:t>
            </a:r>
          </a:p>
        </p:txBody>
      </p:sp>
      <p:sp>
        <p:nvSpPr>
          <p:cNvPr id="26" name="iṡ1íḋe">
            <a:extLst>
              <a:ext uri="{FF2B5EF4-FFF2-40B4-BE49-F238E27FC236}">
                <a16:creationId xmlns:a16="http://schemas.microsoft.com/office/drawing/2014/main" id="{E377F593-0FCA-BDF8-9BC4-B64A4E71E9DE}"/>
              </a:ext>
            </a:extLst>
          </p:cNvPr>
          <p:cNvSpPr/>
          <p:nvPr/>
        </p:nvSpPr>
        <p:spPr>
          <a:xfrm>
            <a:off x="0" y="6237312"/>
            <a:ext cx="12215105" cy="613339"/>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graphicFrame>
        <p:nvGraphicFramePr>
          <p:cNvPr id="30" name="表格 29">
            <a:extLst>
              <a:ext uri="{FF2B5EF4-FFF2-40B4-BE49-F238E27FC236}">
                <a16:creationId xmlns:a16="http://schemas.microsoft.com/office/drawing/2014/main" id="{FE590FEA-DCB1-621A-6723-CFC592F22828}"/>
              </a:ext>
            </a:extLst>
          </p:cNvPr>
          <p:cNvGraphicFramePr>
            <a:graphicFrameLocks noGrp="1"/>
          </p:cNvGraphicFramePr>
          <p:nvPr/>
        </p:nvGraphicFramePr>
        <p:xfrm>
          <a:off x="623392" y="1882887"/>
          <a:ext cx="5328592" cy="3807002"/>
        </p:xfrm>
        <a:graphic>
          <a:graphicData uri="http://schemas.openxmlformats.org/drawingml/2006/table">
            <a:tbl>
              <a:tblPr firstRow="1" bandRow="1">
                <a:tableStyleId>{7DF18680-E054-41AD-8BC1-D1AEF772440D}</a:tableStyleId>
              </a:tblPr>
              <a:tblGrid>
                <a:gridCol w="1212396">
                  <a:extLst>
                    <a:ext uri="{9D8B030D-6E8A-4147-A177-3AD203B41FA5}">
                      <a16:colId xmlns:a16="http://schemas.microsoft.com/office/drawing/2014/main" val="884500948"/>
                    </a:ext>
                  </a:extLst>
                </a:gridCol>
                <a:gridCol w="1144741">
                  <a:extLst>
                    <a:ext uri="{9D8B030D-6E8A-4147-A177-3AD203B41FA5}">
                      <a16:colId xmlns:a16="http://schemas.microsoft.com/office/drawing/2014/main" val="2308309156"/>
                    </a:ext>
                  </a:extLst>
                </a:gridCol>
                <a:gridCol w="985073">
                  <a:extLst>
                    <a:ext uri="{9D8B030D-6E8A-4147-A177-3AD203B41FA5}">
                      <a16:colId xmlns:a16="http://schemas.microsoft.com/office/drawing/2014/main" val="3469235479"/>
                    </a:ext>
                  </a:extLst>
                </a:gridCol>
                <a:gridCol w="1012134">
                  <a:extLst>
                    <a:ext uri="{9D8B030D-6E8A-4147-A177-3AD203B41FA5}">
                      <a16:colId xmlns:a16="http://schemas.microsoft.com/office/drawing/2014/main" val="3000402980"/>
                    </a:ext>
                  </a:extLst>
                </a:gridCol>
                <a:gridCol w="974248">
                  <a:extLst>
                    <a:ext uri="{9D8B030D-6E8A-4147-A177-3AD203B41FA5}">
                      <a16:colId xmlns:a16="http://schemas.microsoft.com/office/drawing/2014/main" val="1381112774"/>
                    </a:ext>
                  </a:extLst>
                </a:gridCol>
              </a:tblGrid>
              <a:tr h="272657">
                <a:tc>
                  <a:txBody>
                    <a:bodyPr/>
                    <a:lstStyle/>
                    <a:p>
                      <a:pPr algn="ctr" fontAlgn="b"/>
                      <a:r>
                        <a:rPr lang="en-US" sz="1100" u="none" strike="noStrike" dirty="0">
                          <a:effectLst/>
                        </a:rPr>
                        <a:t>Type</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sz="1100" u="none" strike="noStrike" dirty="0">
                          <a:effectLst/>
                        </a:rPr>
                        <a:t>precision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sz="1100" u="none" strike="noStrike" dirty="0">
                          <a:effectLst/>
                        </a:rPr>
                        <a:t>recall</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sz="1100" u="none" strike="noStrike" dirty="0">
                          <a:effectLst/>
                        </a:rPr>
                        <a:t>f1-score</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sz="1100" u="none" strike="noStrike" dirty="0">
                          <a:effectLst/>
                        </a:rPr>
                        <a:t>support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681631017"/>
                  </a:ext>
                </a:extLst>
              </a:tr>
              <a:tr h="185335">
                <a:tc>
                  <a:txBody>
                    <a:bodyPr/>
                    <a:lstStyle/>
                    <a:p>
                      <a:pPr algn="ctr" fontAlgn="ctr"/>
                      <a:r>
                        <a:rPr lang="en-US" sz="1050" u="none" strike="noStrike">
                          <a:effectLst/>
                        </a:rPr>
                        <a:t>I-PRO</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93.27%</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96.04%</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94.63%</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101</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1143875172"/>
                  </a:ext>
                </a:extLst>
              </a:tr>
              <a:tr h="185335">
                <a:tc>
                  <a:txBody>
                    <a:bodyPr/>
                    <a:lstStyle/>
                    <a:p>
                      <a:pPr algn="ctr" fontAlgn="ctr"/>
                      <a:r>
                        <a:rPr lang="en-US" sz="1050" u="none" strike="noStrike">
                          <a:effectLst/>
                        </a:rPr>
                        <a:t>I-RACE</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dirty="0">
                          <a:effectLst/>
                        </a:rPr>
                        <a:t>100.00%</a:t>
                      </a:r>
                      <a:endParaRPr lang="en-US" sz="105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92.86%</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96.30%</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14</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944730243"/>
                  </a:ext>
                </a:extLst>
              </a:tr>
              <a:tr h="185335">
                <a:tc>
                  <a:txBody>
                    <a:bodyPr/>
                    <a:lstStyle/>
                    <a:p>
                      <a:pPr algn="ctr" fontAlgn="ctr"/>
                      <a:r>
                        <a:rPr lang="en-US" sz="1050" u="none" strike="noStrike">
                          <a:effectLst/>
                        </a:rPr>
                        <a:t>B-TITLE</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93.74%</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93.13%</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93.44%</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772</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499031514"/>
                  </a:ext>
                </a:extLst>
              </a:tr>
              <a:tr h="185335">
                <a:tc>
                  <a:txBody>
                    <a:bodyPr/>
                    <a:lstStyle/>
                    <a:p>
                      <a:pPr algn="ctr" fontAlgn="ctr"/>
                      <a:r>
                        <a:rPr lang="en-US" sz="1050" u="none" strike="noStrike">
                          <a:effectLst/>
                        </a:rPr>
                        <a:t>B-NAME</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dirty="0">
                          <a:effectLst/>
                        </a:rPr>
                        <a:t>100.00%</a:t>
                      </a:r>
                      <a:endParaRPr lang="en-US" sz="105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98.21%</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99.10%</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112</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4206059587"/>
                  </a:ext>
                </a:extLst>
              </a:tr>
              <a:tr h="185335">
                <a:tc>
                  <a:txBody>
                    <a:bodyPr/>
                    <a:lstStyle/>
                    <a:p>
                      <a:pPr algn="ctr" fontAlgn="ctr"/>
                      <a:r>
                        <a:rPr lang="en-US" sz="1050" u="none" strike="noStrike">
                          <a:effectLst/>
                        </a:rPr>
                        <a:t>B-EDU</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95.58%</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96.43%</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96.00%</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112</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2368640154"/>
                  </a:ext>
                </a:extLst>
              </a:tr>
              <a:tr h="185335">
                <a:tc>
                  <a:txBody>
                    <a:bodyPr/>
                    <a:lstStyle/>
                    <a:p>
                      <a:pPr algn="ctr" fontAlgn="ctr"/>
                      <a:r>
                        <a:rPr lang="en-US" sz="1050" u="none" strike="noStrike">
                          <a:effectLst/>
                        </a:rPr>
                        <a:t>B-PRO</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dirty="0">
                          <a:effectLst/>
                        </a:rPr>
                        <a:t>81.25%</a:t>
                      </a:r>
                      <a:endParaRPr lang="en-US" sz="105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78.79%</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80.00%</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dirty="0">
                          <a:effectLst/>
                        </a:rPr>
                        <a:t>33</a:t>
                      </a:r>
                      <a:endParaRPr lang="en-US" sz="105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725522633"/>
                  </a:ext>
                </a:extLst>
              </a:tr>
              <a:tr h="185335">
                <a:tc>
                  <a:txBody>
                    <a:bodyPr/>
                    <a:lstStyle/>
                    <a:p>
                      <a:pPr algn="ctr" fontAlgn="ctr"/>
                      <a:r>
                        <a:rPr lang="en-US" sz="1050" u="none" strike="noStrike">
                          <a:effectLst/>
                        </a:rPr>
                        <a:t>I-ORG</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dirty="0">
                          <a:effectLst/>
                        </a:rPr>
                        <a:t>98.18%</a:t>
                      </a:r>
                      <a:endParaRPr lang="en-US" sz="105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98.20%</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dirty="0">
                          <a:effectLst/>
                        </a:rPr>
                        <a:t>98.19%</a:t>
                      </a:r>
                      <a:endParaRPr lang="en-US" sz="105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4878</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870196541"/>
                  </a:ext>
                </a:extLst>
              </a:tr>
              <a:tr h="185335">
                <a:tc>
                  <a:txBody>
                    <a:bodyPr/>
                    <a:lstStyle/>
                    <a:p>
                      <a:pPr algn="ctr" fontAlgn="ctr"/>
                      <a:r>
                        <a:rPr lang="en-US" sz="1050" u="none" strike="noStrike">
                          <a:effectLst/>
                        </a:rPr>
                        <a:t>I-CONT</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98.78%</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100.00%</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99.39%</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81</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2475032019"/>
                  </a:ext>
                </a:extLst>
              </a:tr>
              <a:tr h="185335">
                <a:tc>
                  <a:txBody>
                    <a:bodyPr/>
                    <a:lstStyle/>
                    <a:p>
                      <a:pPr algn="ctr" fontAlgn="ctr"/>
                      <a:r>
                        <a:rPr lang="en-US" sz="1050" u="none" strike="noStrike">
                          <a:effectLst/>
                        </a:rPr>
                        <a:t>B-LOC</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100.00%</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100.00%</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100.00%</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6</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960461027"/>
                  </a:ext>
                </a:extLst>
              </a:tr>
              <a:tr h="185335">
                <a:tc>
                  <a:txBody>
                    <a:bodyPr/>
                    <a:lstStyle/>
                    <a:p>
                      <a:pPr algn="ctr" fontAlgn="ctr"/>
                      <a:r>
                        <a:rPr lang="en-US" sz="1050" u="none" strike="noStrike">
                          <a:effectLst/>
                        </a:rPr>
                        <a:t>I-NAME</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100.00%</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96.91%</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98.43%</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194</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2490379049"/>
                  </a:ext>
                </a:extLst>
              </a:tr>
              <a:tr h="185335">
                <a:tc>
                  <a:txBody>
                    <a:bodyPr/>
                    <a:lstStyle/>
                    <a:p>
                      <a:pPr algn="ctr" fontAlgn="ctr"/>
                      <a:r>
                        <a:rPr lang="en-US" sz="1050" u="none" strike="noStrike">
                          <a:effectLst/>
                        </a:rPr>
                        <a:t>I-TITLE</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98.29%</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95.95%</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97.11%</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2694</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638023035"/>
                  </a:ext>
                </a:extLst>
              </a:tr>
              <a:tr h="185335">
                <a:tc>
                  <a:txBody>
                    <a:bodyPr/>
                    <a:lstStyle/>
                    <a:p>
                      <a:pPr algn="ctr" fontAlgn="ctr"/>
                      <a:r>
                        <a:rPr lang="en-US" sz="1050" u="none" strike="noStrike">
                          <a:effectLst/>
                        </a:rPr>
                        <a:t>I-EDU</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97.64%</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99.31%</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98.47%</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291</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2203773679"/>
                  </a:ext>
                </a:extLst>
              </a:tr>
              <a:tr h="185335">
                <a:tc>
                  <a:txBody>
                    <a:bodyPr/>
                    <a:lstStyle/>
                    <a:p>
                      <a:pPr algn="ctr" fontAlgn="ctr"/>
                      <a:r>
                        <a:rPr lang="en-US" sz="1050" u="none" strike="noStrike">
                          <a:effectLst/>
                        </a:rPr>
                        <a:t>B-RACE</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100.00%</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92.86%</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96.30%</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14</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539884720"/>
                  </a:ext>
                </a:extLst>
              </a:tr>
              <a:tr h="185335">
                <a:tc>
                  <a:txBody>
                    <a:bodyPr/>
                    <a:lstStyle/>
                    <a:p>
                      <a:pPr algn="ctr" fontAlgn="ctr"/>
                      <a:r>
                        <a:rPr lang="en-US" sz="1050" u="none" strike="noStrike">
                          <a:effectLst/>
                        </a:rPr>
                        <a:t>B-ORG</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95.72%</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93.13%</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94.41%</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553</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212550199"/>
                  </a:ext>
                </a:extLst>
              </a:tr>
              <a:tr h="185335">
                <a:tc>
                  <a:txBody>
                    <a:bodyPr/>
                    <a:lstStyle/>
                    <a:p>
                      <a:pPr algn="ctr" fontAlgn="ctr"/>
                      <a:r>
                        <a:rPr lang="en-US" sz="1050" u="none" strike="noStrike">
                          <a:effectLst/>
                        </a:rPr>
                        <a:t>B-CONT</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96.55%</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100.00%</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98.25%</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28</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775683133"/>
                  </a:ext>
                </a:extLst>
              </a:tr>
              <a:tr h="185335">
                <a:tc>
                  <a:txBody>
                    <a:bodyPr/>
                    <a:lstStyle/>
                    <a:p>
                      <a:pPr algn="ctr" fontAlgn="ctr"/>
                      <a:r>
                        <a:rPr lang="en-US" sz="1050" u="none" strike="noStrike">
                          <a:effectLst/>
                        </a:rPr>
                        <a:t>I-LOC</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100.00%</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96.30%</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98.11%</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27</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781177054"/>
                  </a:ext>
                </a:extLst>
              </a:tr>
              <a:tr h="185335">
                <a:tc>
                  <a:txBody>
                    <a:bodyPr/>
                    <a:lstStyle/>
                    <a:p>
                      <a:pPr algn="ctr" fontAlgn="ctr"/>
                      <a:r>
                        <a:rPr lang="en-US" sz="1050" u="none" strike="noStrike" dirty="0" err="1">
                          <a:solidFill>
                            <a:schemeClr val="bg1"/>
                          </a:solidFill>
                          <a:effectLst/>
                        </a:rPr>
                        <a:t>micro_avg</a:t>
                      </a:r>
                      <a:endParaRPr lang="en-US" sz="1050" b="0"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a:solidFill>
                            <a:schemeClr val="bg1"/>
                          </a:solidFill>
                          <a:effectLst/>
                        </a:rPr>
                        <a:t>97.64%</a:t>
                      </a:r>
                      <a:endParaRPr lang="en-US" sz="1050" b="0" i="0" u="none" strike="noStrike">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a:solidFill>
                            <a:schemeClr val="bg1"/>
                          </a:solidFill>
                          <a:effectLst/>
                        </a:rPr>
                        <a:t>96.81%</a:t>
                      </a:r>
                      <a:endParaRPr lang="en-US" sz="1050" b="0" i="0" u="none" strike="noStrike">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a:solidFill>
                            <a:schemeClr val="bg1"/>
                          </a:solidFill>
                          <a:effectLst/>
                        </a:rPr>
                        <a:t>97.22%</a:t>
                      </a:r>
                      <a:endParaRPr lang="en-US" sz="1050" b="0" i="0" u="none" strike="noStrike">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a:solidFill>
                            <a:schemeClr val="bg1"/>
                          </a:solidFill>
                          <a:effectLst/>
                        </a:rPr>
                        <a:t>9910</a:t>
                      </a:r>
                      <a:endParaRPr lang="en-US" sz="1050" b="0" i="0" u="none" strike="noStrike">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extLst>
                  <a:ext uri="{0D108BD9-81ED-4DB2-BD59-A6C34878D82A}">
                    <a16:rowId xmlns:a16="http://schemas.microsoft.com/office/drawing/2014/main" val="2510115428"/>
                  </a:ext>
                </a:extLst>
              </a:tr>
              <a:tr h="198315">
                <a:tc>
                  <a:txBody>
                    <a:bodyPr/>
                    <a:lstStyle/>
                    <a:p>
                      <a:pPr algn="ctr" fontAlgn="ctr"/>
                      <a:r>
                        <a:rPr lang="en-US" sz="1050" u="none" strike="noStrike" dirty="0" err="1">
                          <a:solidFill>
                            <a:schemeClr val="bg1"/>
                          </a:solidFill>
                          <a:effectLst/>
                        </a:rPr>
                        <a:t>macro_avg</a:t>
                      </a:r>
                      <a:endParaRPr lang="en-US" sz="1050" b="0"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dirty="0">
                          <a:solidFill>
                            <a:schemeClr val="bg1"/>
                          </a:solidFill>
                          <a:effectLst/>
                        </a:rPr>
                        <a:t>96.81%</a:t>
                      </a:r>
                      <a:endParaRPr lang="en-US" sz="1050" b="0"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dirty="0">
                          <a:solidFill>
                            <a:schemeClr val="bg1"/>
                          </a:solidFill>
                          <a:effectLst/>
                        </a:rPr>
                        <a:t>95.51%</a:t>
                      </a:r>
                      <a:endParaRPr lang="en-US" sz="1050" b="0"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dirty="0">
                          <a:solidFill>
                            <a:schemeClr val="bg1"/>
                          </a:solidFill>
                          <a:effectLst/>
                        </a:rPr>
                        <a:t>96.16%</a:t>
                      </a:r>
                      <a:endParaRPr lang="en-US" sz="1050" b="0"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dirty="0">
                          <a:solidFill>
                            <a:schemeClr val="bg1"/>
                          </a:solidFill>
                          <a:effectLst/>
                        </a:rPr>
                        <a:t>9910</a:t>
                      </a:r>
                      <a:endParaRPr lang="en-US" sz="1050" b="0"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extLst>
                  <a:ext uri="{0D108BD9-81ED-4DB2-BD59-A6C34878D82A}">
                    <a16:rowId xmlns:a16="http://schemas.microsoft.com/office/drawing/2014/main" val="144057225"/>
                  </a:ext>
                </a:extLst>
              </a:tr>
              <a:tr h="185335">
                <a:tc>
                  <a:txBody>
                    <a:bodyPr/>
                    <a:lstStyle/>
                    <a:p>
                      <a:pPr algn="ctr" fontAlgn="ctr"/>
                      <a:r>
                        <a:rPr lang="en-US" sz="1050" u="none" strike="noStrike" dirty="0">
                          <a:solidFill>
                            <a:schemeClr val="bg1"/>
                          </a:solidFill>
                          <a:effectLst/>
                        </a:rPr>
                        <a:t>weighted</a:t>
                      </a:r>
                      <a:endParaRPr lang="en-US" sz="1050" b="0"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dirty="0">
                          <a:solidFill>
                            <a:schemeClr val="bg1"/>
                          </a:solidFill>
                          <a:effectLst/>
                        </a:rPr>
                        <a:t>97.64%</a:t>
                      </a:r>
                      <a:endParaRPr lang="en-US" sz="1050" b="0"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dirty="0">
                          <a:solidFill>
                            <a:schemeClr val="bg1"/>
                          </a:solidFill>
                          <a:effectLst/>
                        </a:rPr>
                        <a:t>96.81%</a:t>
                      </a:r>
                      <a:endParaRPr lang="en-US" sz="1050" b="0"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dirty="0">
                          <a:solidFill>
                            <a:schemeClr val="bg1"/>
                          </a:solidFill>
                          <a:effectLst/>
                        </a:rPr>
                        <a:t>97.22%</a:t>
                      </a:r>
                      <a:endParaRPr lang="en-US" sz="1050" b="0"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dirty="0">
                          <a:solidFill>
                            <a:schemeClr val="bg1"/>
                          </a:solidFill>
                          <a:effectLst/>
                        </a:rPr>
                        <a:t>9910</a:t>
                      </a:r>
                      <a:endParaRPr lang="en-US" sz="1050" b="0"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extLst>
                  <a:ext uri="{0D108BD9-81ED-4DB2-BD59-A6C34878D82A}">
                    <a16:rowId xmlns:a16="http://schemas.microsoft.com/office/drawing/2014/main" val="3333623391"/>
                  </a:ext>
                </a:extLst>
              </a:tr>
            </a:tbl>
          </a:graphicData>
        </a:graphic>
      </p:graphicFrame>
      <p:sp>
        <p:nvSpPr>
          <p:cNvPr id="31" name="文本框 30">
            <a:extLst>
              <a:ext uri="{FF2B5EF4-FFF2-40B4-BE49-F238E27FC236}">
                <a16:creationId xmlns:a16="http://schemas.microsoft.com/office/drawing/2014/main" id="{350B26CF-7C33-CF9B-BFCD-78FA2CA3AEBC}"/>
              </a:ext>
            </a:extLst>
          </p:cNvPr>
          <p:cNvSpPr txBox="1"/>
          <p:nvPr/>
        </p:nvSpPr>
        <p:spPr>
          <a:xfrm>
            <a:off x="3626308" y="1420823"/>
            <a:ext cx="5976664" cy="369332"/>
          </a:xfrm>
          <a:prstGeom prst="rect">
            <a:avLst/>
          </a:prstGeom>
          <a:noFill/>
        </p:spPr>
        <p:txBody>
          <a:bodyPr wrap="square" rtlCol="0">
            <a:spAutoFit/>
          </a:bodyPr>
          <a:lstStyle/>
          <a:p>
            <a:r>
              <a:rPr lang="zh-CN" altLang="en-US" dirty="0">
                <a:solidFill>
                  <a:schemeClr val="tx1">
                    <a:lumMod val="65000"/>
                    <a:lumOff val="35000"/>
                  </a:schemeClr>
                </a:solidFill>
                <a:latin typeface="+mn-ea"/>
              </a:rPr>
              <a:t>在</a:t>
            </a:r>
            <a:r>
              <a:rPr lang="zh-CN" altLang="en-US" i="0" dirty="0">
                <a:solidFill>
                  <a:srgbClr val="4D4D4D"/>
                </a:solidFill>
                <a:effectLst/>
                <a:latin typeface="-apple-system"/>
              </a:rPr>
              <a:t>新浪财经简历</a:t>
            </a:r>
            <a:r>
              <a:rPr lang="en-US" altLang="zh-CN" i="0" dirty="0">
                <a:solidFill>
                  <a:srgbClr val="4D4D4D"/>
                </a:solidFill>
                <a:effectLst/>
                <a:latin typeface="-apple-system"/>
              </a:rPr>
              <a:t>NER</a:t>
            </a:r>
            <a:r>
              <a:rPr lang="zh-CN" altLang="en-US" i="0" dirty="0">
                <a:solidFill>
                  <a:srgbClr val="4D4D4D"/>
                </a:solidFill>
                <a:effectLst/>
                <a:latin typeface="-apple-system"/>
              </a:rPr>
              <a:t>（</a:t>
            </a:r>
            <a:r>
              <a:rPr lang="en-US" altLang="zh-CN" i="0" dirty="0">
                <a:solidFill>
                  <a:srgbClr val="4D4D4D"/>
                </a:solidFill>
                <a:effectLst/>
                <a:latin typeface="-apple-system"/>
              </a:rPr>
              <a:t>ACL</a:t>
            </a:r>
            <a:r>
              <a:rPr lang="zh-CN" altLang="en-US" i="0" dirty="0">
                <a:solidFill>
                  <a:srgbClr val="4D4D4D"/>
                </a:solidFill>
                <a:effectLst/>
                <a:latin typeface="-apple-system"/>
              </a:rPr>
              <a:t>）数据集上的测试结果</a:t>
            </a:r>
            <a:endParaRPr lang="zh-CN" altLang="en-US" dirty="0">
              <a:solidFill>
                <a:schemeClr val="tx1">
                  <a:lumMod val="65000"/>
                  <a:lumOff val="35000"/>
                </a:schemeClr>
              </a:solidFill>
              <a:latin typeface="+mn-ea"/>
            </a:endParaRPr>
          </a:p>
        </p:txBody>
      </p:sp>
      <p:sp>
        <p:nvSpPr>
          <p:cNvPr id="32" name="文本框 31">
            <a:extLst>
              <a:ext uri="{FF2B5EF4-FFF2-40B4-BE49-F238E27FC236}">
                <a16:creationId xmlns:a16="http://schemas.microsoft.com/office/drawing/2014/main" id="{D666A5C5-29BF-E72B-32B4-991115FE61ED}"/>
              </a:ext>
            </a:extLst>
          </p:cNvPr>
          <p:cNvSpPr txBox="1"/>
          <p:nvPr/>
        </p:nvSpPr>
        <p:spPr>
          <a:xfrm>
            <a:off x="2622111" y="5716471"/>
            <a:ext cx="1331153" cy="369332"/>
          </a:xfrm>
          <a:prstGeom prst="rect">
            <a:avLst/>
          </a:prstGeom>
          <a:noFill/>
        </p:spPr>
        <p:txBody>
          <a:bodyPr wrap="square" rtlCol="0">
            <a:spAutoFit/>
          </a:bodyPr>
          <a:lstStyle/>
          <a:p>
            <a:r>
              <a:rPr lang="en-US" altLang="zh-CN" dirty="0">
                <a:solidFill>
                  <a:schemeClr val="tx1">
                    <a:lumMod val="65000"/>
                    <a:lumOff val="35000"/>
                  </a:schemeClr>
                </a:solidFill>
                <a:latin typeface="Times New Roman" panose="02020603050405020304" pitchFamily="18" charset="0"/>
                <a:ea typeface="楷体" panose="02010609060101010101" pitchFamily="49" charset="-122"/>
                <a:cs typeface="Times New Roman" panose="02020603050405020304" pitchFamily="18" charset="0"/>
              </a:rPr>
              <a:t>Token</a:t>
            </a:r>
            <a:r>
              <a:rPr lang="zh-CN" altLang="en-US" dirty="0">
                <a:solidFill>
                  <a:schemeClr val="tx1">
                    <a:lumMod val="65000"/>
                    <a:lumOff val="35000"/>
                  </a:schemeClr>
                </a:solidFill>
                <a:latin typeface="Times New Roman" panose="02020603050405020304" pitchFamily="18" charset="0"/>
                <a:ea typeface="楷体" panose="02010609060101010101" pitchFamily="49" charset="-122"/>
                <a:cs typeface="Times New Roman" panose="02020603050405020304" pitchFamily="18" charset="0"/>
              </a:rPr>
              <a:t>级别</a:t>
            </a:r>
          </a:p>
        </p:txBody>
      </p:sp>
      <p:graphicFrame>
        <p:nvGraphicFramePr>
          <p:cNvPr id="34" name="表格 33">
            <a:extLst>
              <a:ext uri="{FF2B5EF4-FFF2-40B4-BE49-F238E27FC236}">
                <a16:creationId xmlns:a16="http://schemas.microsoft.com/office/drawing/2014/main" id="{CE764D8B-A043-2718-9913-15A3B62F19F9}"/>
              </a:ext>
            </a:extLst>
          </p:cNvPr>
          <p:cNvGraphicFramePr>
            <a:graphicFrameLocks noGrp="1"/>
          </p:cNvGraphicFramePr>
          <p:nvPr/>
        </p:nvGraphicFramePr>
        <p:xfrm>
          <a:off x="6242423" y="2653956"/>
          <a:ext cx="5654600" cy="2413890"/>
        </p:xfrm>
        <a:graphic>
          <a:graphicData uri="http://schemas.openxmlformats.org/drawingml/2006/table">
            <a:tbl>
              <a:tblPr firstRow="1">
                <a:tableStyleId>{7DF18680-E054-41AD-8BC1-D1AEF772440D}</a:tableStyleId>
              </a:tblPr>
              <a:tblGrid>
                <a:gridCol w="1291162">
                  <a:extLst>
                    <a:ext uri="{9D8B030D-6E8A-4147-A177-3AD203B41FA5}">
                      <a16:colId xmlns:a16="http://schemas.microsoft.com/office/drawing/2014/main" val="794222554"/>
                    </a:ext>
                  </a:extLst>
                </a:gridCol>
                <a:gridCol w="1109594">
                  <a:extLst>
                    <a:ext uri="{9D8B030D-6E8A-4147-A177-3AD203B41FA5}">
                      <a16:colId xmlns:a16="http://schemas.microsoft.com/office/drawing/2014/main" val="2054726041"/>
                    </a:ext>
                  </a:extLst>
                </a:gridCol>
                <a:gridCol w="1049069">
                  <a:extLst>
                    <a:ext uri="{9D8B030D-6E8A-4147-A177-3AD203B41FA5}">
                      <a16:colId xmlns:a16="http://schemas.microsoft.com/office/drawing/2014/main" val="2711980230"/>
                    </a:ext>
                  </a:extLst>
                </a:gridCol>
                <a:gridCol w="1005839">
                  <a:extLst>
                    <a:ext uri="{9D8B030D-6E8A-4147-A177-3AD203B41FA5}">
                      <a16:colId xmlns:a16="http://schemas.microsoft.com/office/drawing/2014/main" val="1081555063"/>
                    </a:ext>
                  </a:extLst>
                </a:gridCol>
                <a:gridCol w="1198936">
                  <a:extLst>
                    <a:ext uri="{9D8B030D-6E8A-4147-A177-3AD203B41FA5}">
                      <a16:colId xmlns:a16="http://schemas.microsoft.com/office/drawing/2014/main" val="4195229089"/>
                    </a:ext>
                  </a:extLst>
                </a:gridCol>
              </a:tblGrid>
              <a:tr h="268735">
                <a:tc>
                  <a:txBody>
                    <a:bodyPr/>
                    <a:lstStyle/>
                    <a:p>
                      <a:pPr algn="ctr" fontAlgn="b"/>
                      <a:r>
                        <a:rPr lang="en-US" sz="1100" u="none" strike="noStrike" dirty="0">
                          <a:effectLst/>
                        </a:rPr>
                        <a:t>Type</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sz="1100" u="none" strike="noStrike">
                          <a:effectLst/>
                        </a:rPr>
                        <a:t>precision</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sz="1100" u="none" strike="noStrike" dirty="0">
                          <a:effectLst/>
                        </a:rPr>
                        <a:t>recall</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sz="1100" u="none" strike="noStrike" dirty="0">
                          <a:effectLst/>
                        </a:rPr>
                        <a:t>f1-score</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sz="1100" u="none" strike="noStrike" dirty="0">
                          <a:effectLst/>
                        </a:rPr>
                        <a:t>support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644253418"/>
                  </a:ext>
                </a:extLst>
              </a:tr>
              <a:tr h="194555">
                <a:tc>
                  <a:txBody>
                    <a:bodyPr/>
                    <a:lstStyle/>
                    <a:p>
                      <a:pPr algn="ctr" fontAlgn="ctr"/>
                      <a:r>
                        <a:rPr lang="en-US" sz="1050" u="none" strike="noStrike">
                          <a:effectLst/>
                        </a:rPr>
                        <a:t>NAME</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98.18%</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96.43%</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97.30%</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112</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816193782"/>
                  </a:ext>
                </a:extLst>
              </a:tr>
              <a:tr h="194555">
                <a:tc>
                  <a:txBody>
                    <a:bodyPr/>
                    <a:lstStyle/>
                    <a:p>
                      <a:pPr algn="ctr" fontAlgn="ctr"/>
                      <a:r>
                        <a:rPr lang="en-US" sz="1050" u="none" strike="noStrike">
                          <a:effectLst/>
                        </a:rPr>
                        <a:t>PRO</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81.25%</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78.79%</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80.00%</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33</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4028762682"/>
                  </a:ext>
                </a:extLst>
              </a:tr>
              <a:tr h="194555">
                <a:tc>
                  <a:txBody>
                    <a:bodyPr/>
                    <a:lstStyle/>
                    <a:p>
                      <a:pPr algn="ctr" fontAlgn="ctr"/>
                      <a:r>
                        <a:rPr lang="en-US" sz="1050" u="none" strike="noStrike">
                          <a:effectLst/>
                        </a:rPr>
                        <a:t>EDU</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94.69%</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95.54%</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95.11%</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112</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904590666"/>
                  </a:ext>
                </a:extLst>
              </a:tr>
              <a:tr h="194555">
                <a:tc>
                  <a:txBody>
                    <a:bodyPr/>
                    <a:lstStyle/>
                    <a:p>
                      <a:pPr algn="ctr" fontAlgn="ctr"/>
                      <a:r>
                        <a:rPr lang="en-US" sz="1050" u="none" strike="noStrike">
                          <a:effectLst/>
                        </a:rPr>
                        <a:t>TITLE</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92.57%</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91.97%</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92.27%</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772</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625127408"/>
                  </a:ext>
                </a:extLst>
              </a:tr>
              <a:tr h="194555">
                <a:tc>
                  <a:txBody>
                    <a:bodyPr/>
                    <a:lstStyle/>
                    <a:p>
                      <a:pPr algn="ctr" fontAlgn="ctr"/>
                      <a:r>
                        <a:rPr lang="en-US" sz="1050" u="none" strike="noStrike">
                          <a:effectLst/>
                        </a:rPr>
                        <a:t>ORG</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92.75%</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dirty="0">
                          <a:effectLst/>
                        </a:rPr>
                        <a:t>90.24%</a:t>
                      </a:r>
                      <a:endParaRPr lang="en-US" sz="105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91.48%</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553</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609362947"/>
                  </a:ext>
                </a:extLst>
              </a:tr>
              <a:tr h="194555">
                <a:tc>
                  <a:txBody>
                    <a:bodyPr/>
                    <a:lstStyle/>
                    <a:p>
                      <a:pPr algn="ctr" fontAlgn="ctr"/>
                      <a:r>
                        <a:rPr lang="en-US" sz="1050" u="none" strike="noStrike">
                          <a:effectLst/>
                        </a:rPr>
                        <a:t>CONT</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96.55%</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100.00%</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98.25%</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28</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2274418133"/>
                  </a:ext>
                </a:extLst>
              </a:tr>
              <a:tr h="194555">
                <a:tc>
                  <a:txBody>
                    <a:bodyPr/>
                    <a:lstStyle/>
                    <a:p>
                      <a:pPr algn="ctr" fontAlgn="ctr"/>
                      <a:r>
                        <a:rPr lang="en-US" sz="1050" u="none" strike="noStrike">
                          <a:effectLst/>
                        </a:rPr>
                        <a:t>RACE</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100.00%</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92.86%</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96.30%</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14</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1278038220"/>
                  </a:ext>
                </a:extLst>
              </a:tr>
              <a:tr h="194555">
                <a:tc>
                  <a:txBody>
                    <a:bodyPr/>
                    <a:lstStyle/>
                    <a:p>
                      <a:pPr algn="ctr" fontAlgn="ctr"/>
                      <a:r>
                        <a:rPr lang="en-US" sz="1050" u="none" strike="noStrike">
                          <a:effectLst/>
                        </a:rPr>
                        <a:t>LOC</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83.33%</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83.33%</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a:effectLst/>
                        </a:rPr>
                        <a:t>83.33%</a:t>
                      </a:r>
                      <a:endParaRPr lang="en-US" sz="105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050" u="none" strike="noStrike" dirty="0">
                          <a:effectLst/>
                        </a:rPr>
                        <a:t>6</a:t>
                      </a:r>
                      <a:endParaRPr lang="en-US" sz="105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036019244"/>
                  </a:ext>
                </a:extLst>
              </a:tr>
              <a:tr h="194555">
                <a:tc>
                  <a:txBody>
                    <a:bodyPr/>
                    <a:lstStyle/>
                    <a:p>
                      <a:pPr algn="ctr" fontAlgn="ctr"/>
                      <a:r>
                        <a:rPr lang="en-US" sz="1050" u="none" strike="noStrike" dirty="0" err="1">
                          <a:solidFill>
                            <a:schemeClr val="bg1"/>
                          </a:solidFill>
                          <a:effectLst/>
                        </a:rPr>
                        <a:t>micro_avg</a:t>
                      </a:r>
                      <a:endParaRPr lang="en-US" sz="1050" b="0"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dirty="0">
                          <a:solidFill>
                            <a:schemeClr val="bg1"/>
                          </a:solidFill>
                          <a:effectLst/>
                        </a:rPr>
                        <a:t>93.03%</a:t>
                      </a:r>
                      <a:endParaRPr lang="en-US" sz="1050" b="0"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a:solidFill>
                            <a:schemeClr val="bg1"/>
                          </a:solidFill>
                          <a:effectLst/>
                        </a:rPr>
                        <a:t>91.78%</a:t>
                      </a:r>
                      <a:endParaRPr lang="en-US" sz="1050" b="0" i="0" u="none" strike="noStrike">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a:solidFill>
                            <a:schemeClr val="bg1"/>
                          </a:solidFill>
                          <a:effectLst/>
                        </a:rPr>
                        <a:t>92.40%</a:t>
                      </a:r>
                      <a:endParaRPr lang="en-US" sz="1050" b="0" i="0" u="none" strike="noStrike">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a:solidFill>
                            <a:schemeClr val="bg1"/>
                          </a:solidFill>
                          <a:effectLst/>
                        </a:rPr>
                        <a:t>1630</a:t>
                      </a:r>
                      <a:endParaRPr lang="en-US" sz="1050" b="0" i="0" u="none" strike="noStrike">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extLst>
                  <a:ext uri="{0D108BD9-81ED-4DB2-BD59-A6C34878D82A}">
                    <a16:rowId xmlns:a16="http://schemas.microsoft.com/office/drawing/2014/main" val="2670711457"/>
                  </a:ext>
                </a:extLst>
              </a:tr>
              <a:tr h="199605">
                <a:tc>
                  <a:txBody>
                    <a:bodyPr/>
                    <a:lstStyle/>
                    <a:p>
                      <a:pPr algn="ctr" fontAlgn="ctr"/>
                      <a:r>
                        <a:rPr lang="en-US" sz="1050" u="none" strike="noStrike" dirty="0" err="1">
                          <a:solidFill>
                            <a:schemeClr val="bg1"/>
                          </a:solidFill>
                          <a:effectLst/>
                        </a:rPr>
                        <a:t>macro_avg</a:t>
                      </a:r>
                      <a:endParaRPr lang="en-US" sz="1050" b="0"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dirty="0">
                          <a:solidFill>
                            <a:schemeClr val="bg1"/>
                          </a:solidFill>
                          <a:effectLst/>
                        </a:rPr>
                        <a:t>92.42%</a:t>
                      </a:r>
                      <a:endParaRPr lang="en-US" sz="1050" b="0"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a:solidFill>
                            <a:schemeClr val="bg1"/>
                          </a:solidFill>
                          <a:effectLst/>
                        </a:rPr>
                        <a:t>91.14%</a:t>
                      </a:r>
                      <a:endParaRPr lang="en-US" sz="1050" b="0" i="0" u="none" strike="noStrike">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a:solidFill>
                            <a:schemeClr val="bg1"/>
                          </a:solidFill>
                          <a:effectLst/>
                        </a:rPr>
                        <a:t>91.75%</a:t>
                      </a:r>
                      <a:endParaRPr lang="en-US" sz="1050" b="0" i="0" u="none" strike="noStrike">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a:solidFill>
                            <a:schemeClr val="bg1"/>
                          </a:solidFill>
                          <a:effectLst/>
                        </a:rPr>
                        <a:t>1630</a:t>
                      </a:r>
                      <a:endParaRPr lang="en-US" sz="1050" b="0" i="0" u="none" strike="noStrike">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extLst>
                  <a:ext uri="{0D108BD9-81ED-4DB2-BD59-A6C34878D82A}">
                    <a16:rowId xmlns:a16="http://schemas.microsoft.com/office/drawing/2014/main" val="752967335"/>
                  </a:ext>
                </a:extLst>
              </a:tr>
              <a:tr h="194555">
                <a:tc>
                  <a:txBody>
                    <a:bodyPr/>
                    <a:lstStyle/>
                    <a:p>
                      <a:pPr algn="ctr" fontAlgn="ctr"/>
                      <a:r>
                        <a:rPr lang="en-US" sz="1050" u="none" strike="noStrike">
                          <a:solidFill>
                            <a:schemeClr val="bg1"/>
                          </a:solidFill>
                          <a:effectLst/>
                        </a:rPr>
                        <a:t>weighted</a:t>
                      </a:r>
                      <a:endParaRPr lang="en-US" sz="1050" b="0" i="0" u="none" strike="noStrike">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dirty="0">
                          <a:solidFill>
                            <a:schemeClr val="bg1"/>
                          </a:solidFill>
                          <a:effectLst/>
                        </a:rPr>
                        <a:t>93.03%</a:t>
                      </a:r>
                      <a:endParaRPr lang="en-US" sz="1050" b="0"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dirty="0">
                          <a:solidFill>
                            <a:schemeClr val="bg1"/>
                          </a:solidFill>
                          <a:effectLst/>
                        </a:rPr>
                        <a:t>91.78%</a:t>
                      </a:r>
                      <a:endParaRPr lang="en-US" sz="1050" b="0"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dirty="0">
                          <a:solidFill>
                            <a:schemeClr val="bg1"/>
                          </a:solidFill>
                          <a:effectLst/>
                        </a:rPr>
                        <a:t>92.40%</a:t>
                      </a:r>
                      <a:endParaRPr lang="en-US" sz="1050" b="0"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tc>
                  <a:txBody>
                    <a:bodyPr/>
                    <a:lstStyle/>
                    <a:p>
                      <a:pPr algn="ctr" fontAlgn="ctr"/>
                      <a:r>
                        <a:rPr lang="en-US" sz="1050" u="none" strike="noStrike" dirty="0">
                          <a:solidFill>
                            <a:schemeClr val="bg1"/>
                          </a:solidFill>
                          <a:effectLst/>
                        </a:rPr>
                        <a:t>1630</a:t>
                      </a:r>
                      <a:endParaRPr lang="en-US" sz="1050" b="0"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rgbClr val="4472C4"/>
                    </a:solidFill>
                  </a:tcPr>
                </a:tc>
                <a:extLst>
                  <a:ext uri="{0D108BD9-81ED-4DB2-BD59-A6C34878D82A}">
                    <a16:rowId xmlns:a16="http://schemas.microsoft.com/office/drawing/2014/main" val="1179734097"/>
                  </a:ext>
                </a:extLst>
              </a:tr>
            </a:tbl>
          </a:graphicData>
        </a:graphic>
      </p:graphicFrame>
      <p:sp>
        <p:nvSpPr>
          <p:cNvPr id="35" name="文本框 34">
            <a:extLst>
              <a:ext uri="{FF2B5EF4-FFF2-40B4-BE49-F238E27FC236}">
                <a16:creationId xmlns:a16="http://schemas.microsoft.com/office/drawing/2014/main" id="{C5382F27-E08C-D9D2-55E4-73D32C4F0339}"/>
              </a:ext>
            </a:extLst>
          </p:cNvPr>
          <p:cNvSpPr txBox="1"/>
          <p:nvPr/>
        </p:nvSpPr>
        <p:spPr>
          <a:xfrm>
            <a:off x="8869303" y="5229200"/>
            <a:ext cx="1331153" cy="369332"/>
          </a:xfrm>
          <a:prstGeom prst="rect">
            <a:avLst/>
          </a:prstGeom>
          <a:noFill/>
        </p:spPr>
        <p:txBody>
          <a:bodyPr wrap="square" rtlCol="0">
            <a:spAutoFit/>
          </a:bodyPr>
          <a:lstStyle/>
          <a:p>
            <a:r>
              <a:rPr lang="en-US" altLang="zh-CN" dirty="0">
                <a:solidFill>
                  <a:schemeClr val="tx1">
                    <a:lumMod val="65000"/>
                    <a:lumOff val="35000"/>
                  </a:schemeClr>
                </a:solidFill>
                <a:latin typeface="Times New Roman" panose="02020603050405020304" pitchFamily="18" charset="0"/>
                <a:ea typeface="楷体" panose="02010609060101010101" pitchFamily="49" charset="-122"/>
                <a:cs typeface="Times New Roman" panose="02020603050405020304" pitchFamily="18" charset="0"/>
              </a:rPr>
              <a:t>Entity</a:t>
            </a:r>
            <a:r>
              <a:rPr lang="zh-CN" altLang="en-US" dirty="0">
                <a:solidFill>
                  <a:schemeClr val="tx1">
                    <a:lumMod val="65000"/>
                    <a:lumOff val="35000"/>
                  </a:schemeClr>
                </a:solidFill>
                <a:latin typeface="Times New Roman" panose="02020603050405020304" pitchFamily="18" charset="0"/>
                <a:ea typeface="楷体" panose="02010609060101010101" pitchFamily="49" charset="-122"/>
                <a:cs typeface="Times New Roman" panose="02020603050405020304" pitchFamily="18" charset="0"/>
              </a:rPr>
              <a:t>级别</a:t>
            </a:r>
          </a:p>
        </p:txBody>
      </p:sp>
      <p:grpSp>
        <p:nvGrpSpPr>
          <p:cNvPr id="4" name="组合 3">
            <a:extLst>
              <a:ext uri="{FF2B5EF4-FFF2-40B4-BE49-F238E27FC236}">
                <a16:creationId xmlns:a16="http://schemas.microsoft.com/office/drawing/2014/main" id="{3FAF748C-6CD6-1EA9-2173-7E99FE583883}"/>
              </a:ext>
            </a:extLst>
          </p:cNvPr>
          <p:cNvGrpSpPr/>
          <p:nvPr/>
        </p:nvGrpSpPr>
        <p:grpSpPr>
          <a:xfrm>
            <a:off x="-23806" y="7349"/>
            <a:ext cx="12192000" cy="690282"/>
            <a:chOff x="-23806" y="7349"/>
            <a:chExt cx="12192000" cy="690282"/>
          </a:xfrm>
        </p:grpSpPr>
        <p:grpSp>
          <p:nvGrpSpPr>
            <p:cNvPr id="6" name="组合 5">
              <a:extLst>
                <a:ext uri="{FF2B5EF4-FFF2-40B4-BE49-F238E27FC236}">
                  <a16:creationId xmlns:a16="http://schemas.microsoft.com/office/drawing/2014/main" id="{86AA67C1-162D-AEF5-AC89-76866BBA6027}"/>
                </a:ext>
              </a:extLst>
            </p:cNvPr>
            <p:cNvGrpSpPr/>
            <p:nvPr/>
          </p:nvGrpSpPr>
          <p:grpSpPr>
            <a:xfrm>
              <a:off x="-23806" y="7349"/>
              <a:ext cx="12192000" cy="650874"/>
              <a:chOff x="-23806" y="7349"/>
              <a:chExt cx="12192000" cy="650874"/>
            </a:xfrm>
          </p:grpSpPr>
          <p:grpSp>
            <p:nvGrpSpPr>
              <p:cNvPr id="8" name="组合 7">
                <a:extLst>
                  <a:ext uri="{FF2B5EF4-FFF2-40B4-BE49-F238E27FC236}">
                    <a16:creationId xmlns:a16="http://schemas.microsoft.com/office/drawing/2014/main" id="{7B80E592-94D7-C76E-7AB4-39653C08AF31}"/>
                  </a:ext>
                </a:extLst>
              </p:cNvPr>
              <p:cNvGrpSpPr/>
              <p:nvPr/>
            </p:nvGrpSpPr>
            <p:grpSpPr>
              <a:xfrm>
                <a:off x="-23806" y="7349"/>
                <a:ext cx="12192000" cy="650874"/>
                <a:chOff x="-23806" y="7349"/>
                <a:chExt cx="12192000" cy="650874"/>
              </a:xfrm>
            </p:grpSpPr>
            <p:sp>
              <p:nvSpPr>
                <p:cNvPr id="11" name="矩形 10">
                  <a:extLst>
                    <a:ext uri="{FF2B5EF4-FFF2-40B4-BE49-F238E27FC236}">
                      <a16:creationId xmlns:a16="http://schemas.microsoft.com/office/drawing/2014/main" id="{A6BDFA14-E602-C789-6801-68792050A972}"/>
                    </a:ext>
                  </a:extLst>
                </p:cNvPr>
                <p:cNvSpPr/>
                <p:nvPr/>
              </p:nvSpPr>
              <p:spPr>
                <a:xfrm>
                  <a:off x="-23806" y="7349"/>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FB37C0B1-5699-2FE7-120E-F2FD67737CBF}"/>
                    </a:ext>
                  </a:extLst>
                </p:cNvPr>
                <p:cNvGrpSpPr/>
                <p:nvPr/>
              </p:nvGrpSpPr>
              <p:grpSpPr>
                <a:xfrm>
                  <a:off x="6890575" y="166748"/>
                  <a:ext cx="4982295" cy="375393"/>
                  <a:chOff x="6547675" y="306448"/>
                  <a:chExt cx="4982295" cy="375393"/>
                </a:xfrm>
              </p:grpSpPr>
              <p:sp>
                <p:nvSpPr>
                  <p:cNvPr id="23" name="文本框 22">
                    <a:extLst>
                      <a:ext uri="{FF2B5EF4-FFF2-40B4-BE49-F238E27FC236}">
                        <a16:creationId xmlns:a16="http://schemas.microsoft.com/office/drawing/2014/main" id="{4F53CAC6-B8A6-80AC-4445-0FDF99BFE3A3}"/>
                      </a:ext>
                    </a:extLst>
                  </p:cNvPr>
                  <p:cNvSpPr txBox="1"/>
                  <p:nvPr/>
                </p:nvSpPr>
                <p:spPr>
                  <a:xfrm>
                    <a:off x="6547675" y="307642"/>
                    <a:ext cx="1315296" cy="369332"/>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数据采集</a:t>
                    </a:r>
                  </a:p>
                </p:txBody>
              </p:sp>
              <p:sp>
                <p:nvSpPr>
                  <p:cNvPr id="24" name="文本框 23">
                    <a:extLst>
                      <a:ext uri="{FF2B5EF4-FFF2-40B4-BE49-F238E27FC236}">
                        <a16:creationId xmlns:a16="http://schemas.microsoft.com/office/drawing/2014/main" id="{103C95E6-9C01-C087-E20C-83CEAA339A55}"/>
                      </a:ext>
                    </a:extLst>
                  </p:cNvPr>
                  <p:cNvSpPr txBox="1"/>
                  <p:nvPr/>
                </p:nvSpPr>
                <p:spPr>
                  <a:xfrm>
                    <a:off x="7789955" y="306448"/>
                    <a:ext cx="1338828"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数据预处理</a:t>
                    </a:r>
                  </a:p>
                </p:txBody>
              </p:sp>
              <p:sp>
                <p:nvSpPr>
                  <p:cNvPr id="25" name="文本框 24">
                    <a:extLst>
                      <a:ext uri="{FF2B5EF4-FFF2-40B4-BE49-F238E27FC236}">
                        <a16:creationId xmlns:a16="http://schemas.microsoft.com/office/drawing/2014/main" id="{F9CB6931-965B-1EE0-C486-0A0A630B15E3}"/>
                      </a:ext>
                    </a:extLst>
                  </p:cNvPr>
                  <p:cNvSpPr txBox="1"/>
                  <p:nvPr/>
                </p:nvSpPr>
                <p:spPr>
                  <a:xfrm>
                    <a:off x="9212156" y="312509"/>
                    <a:ext cx="2317814"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Train &amp; Evaluation</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27" name="直接连接符 26">
                    <a:extLst>
                      <a:ext uri="{FF2B5EF4-FFF2-40B4-BE49-F238E27FC236}">
                        <a16:creationId xmlns:a16="http://schemas.microsoft.com/office/drawing/2014/main" id="{46F95C72-184B-F500-CB4A-7D9DDD8FBB5B}"/>
                      </a:ext>
                    </a:extLst>
                  </p:cNvPr>
                  <p:cNvCxnSpPr>
                    <a:cxnSpLocks/>
                  </p:cNvCxnSpPr>
                  <p:nvPr/>
                </p:nvCxnSpPr>
                <p:spPr>
                  <a:xfrm>
                    <a:off x="7769324" y="32163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82188A3-EBC3-2955-D447-A091DD2C8334}"/>
                      </a:ext>
                    </a:extLst>
                  </p:cNvPr>
                  <p:cNvCxnSpPr>
                    <a:cxnSpLocks/>
                  </p:cNvCxnSpPr>
                  <p:nvPr/>
                </p:nvCxnSpPr>
                <p:spPr>
                  <a:xfrm>
                    <a:off x="9180622" y="340261"/>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9" name="文本框 8">
                <a:extLst>
                  <a:ext uri="{FF2B5EF4-FFF2-40B4-BE49-F238E27FC236}">
                    <a16:creationId xmlns:a16="http://schemas.microsoft.com/office/drawing/2014/main" id="{7D2134B4-3ADA-B860-3B4F-53F5C81C3AC0}"/>
                  </a:ext>
                </a:extLst>
              </p:cNvPr>
              <p:cNvSpPr txBox="1"/>
              <p:nvPr/>
            </p:nvSpPr>
            <p:spPr>
              <a:xfrm>
                <a:off x="767408" y="156901"/>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实验结果</a:t>
                </a:r>
              </a:p>
            </p:txBody>
          </p:sp>
          <p:pic>
            <p:nvPicPr>
              <p:cNvPr id="10" name="Picture 2">
                <a:extLst>
                  <a:ext uri="{FF2B5EF4-FFF2-40B4-BE49-F238E27FC236}">
                    <a16:creationId xmlns:a16="http://schemas.microsoft.com/office/drawing/2014/main" id="{E3CB570B-69CA-F679-BBBE-B40711770C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313" y="106452"/>
                <a:ext cx="452262" cy="452262"/>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等腰三角形 6">
              <a:extLst>
                <a:ext uri="{FF2B5EF4-FFF2-40B4-BE49-F238E27FC236}">
                  <a16:creationId xmlns:a16="http://schemas.microsoft.com/office/drawing/2014/main" id="{7BCC9DF9-17A2-FF0B-8DC1-18551C783F48}"/>
                </a:ext>
              </a:extLst>
            </p:cNvPr>
            <p:cNvSpPr/>
            <p:nvPr/>
          </p:nvSpPr>
          <p:spPr>
            <a:xfrm>
              <a:off x="10304669" y="54840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3769037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4">
            <a:extLst>
              <a:ext uri="{FF2B5EF4-FFF2-40B4-BE49-F238E27FC236}">
                <a16:creationId xmlns:a16="http://schemas.microsoft.com/office/drawing/2014/main" id="{26DC6A97-FE58-479A-B163-4CF3D10A8B98}"/>
              </a:ext>
            </a:extLst>
          </p:cNvPr>
          <p:cNvSpPr>
            <a:spLocks noChangeArrowheads="1"/>
          </p:cNvSpPr>
          <p:nvPr/>
        </p:nvSpPr>
        <p:spPr bwMode="auto">
          <a:xfrm>
            <a:off x="498912" y="9291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a:extLst>
              <a:ext uri="{FF2B5EF4-FFF2-40B4-BE49-F238E27FC236}">
                <a16:creationId xmlns:a16="http://schemas.microsoft.com/office/drawing/2014/main" id="{DEC1776E-0B35-4CF8-B5F0-01EFEACFF295}"/>
              </a:ext>
            </a:extLst>
          </p:cNvPr>
          <p:cNvSpPr/>
          <p:nvPr/>
        </p:nvSpPr>
        <p:spPr>
          <a:xfrm>
            <a:off x="8168847" y="3437289"/>
            <a:ext cx="4023153" cy="923330"/>
          </a:xfrm>
          <a:prstGeom prst="rect">
            <a:avLst/>
          </a:prstGeom>
        </p:spPr>
        <p:txBody>
          <a:bodyPr wrap="square">
            <a:spAutoFit/>
          </a:bodyPr>
          <a:lstStyle/>
          <a:p>
            <a:br>
              <a:rPr lang="zh-CN" altLang="en-US" dirty="0"/>
            </a:br>
            <a:br>
              <a:rPr lang="en-US" altLang="zh-CN" dirty="0"/>
            </a:br>
            <a:endParaRPr lang="zh-CN" altLang="en-US" dirty="0"/>
          </a:p>
        </p:txBody>
      </p:sp>
      <p:sp>
        <p:nvSpPr>
          <p:cNvPr id="21" name="等腰三角形 20">
            <a:extLst>
              <a:ext uri="{FF2B5EF4-FFF2-40B4-BE49-F238E27FC236}">
                <a16:creationId xmlns:a16="http://schemas.microsoft.com/office/drawing/2014/main" id="{7707183B-E914-73FC-0E3A-07BA0CB4747E}"/>
              </a:ext>
            </a:extLst>
          </p:cNvPr>
          <p:cNvSpPr/>
          <p:nvPr/>
        </p:nvSpPr>
        <p:spPr>
          <a:xfrm>
            <a:off x="10197339" y="409632"/>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443EA0D2-68F7-1F68-6D67-D37B64BCD377}"/>
              </a:ext>
            </a:extLst>
          </p:cNvPr>
          <p:cNvSpPr txBox="1"/>
          <p:nvPr/>
        </p:nvSpPr>
        <p:spPr>
          <a:xfrm>
            <a:off x="0" y="68743"/>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实验结果</a:t>
            </a:r>
          </a:p>
        </p:txBody>
      </p:sp>
      <p:sp>
        <p:nvSpPr>
          <p:cNvPr id="2" name="矩形 1">
            <a:extLst>
              <a:ext uri="{FF2B5EF4-FFF2-40B4-BE49-F238E27FC236}">
                <a16:creationId xmlns:a16="http://schemas.microsoft.com/office/drawing/2014/main" id="{5E4F50F0-2163-EC7C-D433-F1DD9DB5F8A6}"/>
              </a:ext>
            </a:extLst>
          </p:cNvPr>
          <p:cNvSpPr/>
          <p:nvPr/>
        </p:nvSpPr>
        <p:spPr>
          <a:xfrm>
            <a:off x="341617"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7CABB93A-196E-0581-9E11-0F56CC263119}"/>
              </a:ext>
            </a:extLst>
          </p:cNvPr>
          <p:cNvSpPr/>
          <p:nvPr/>
        </p:nvSpPr>
        <p:spPr>
          <a:xfrm>
            <a:off x="496764" y="956863"/>
            <a:ext cx="2572858" cy="409842"/>
          </a:xfrm>
          <a:prstGeom prst="roundRect">
            <a:avLst/>
          </a:prstGeom>
          <a:solidFill>
            <a:srgbClr val="F1F1F1"/>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Times New Roman" panose="02020603050405020304" pitchFamily="18" charset="0"/>
                <a:cs typeface="Times New Roman" panose="02020603050405020304" pitchFamily="18" charset="0"/>
              </a:rPr>
              <a:t>Evaluation</a:t>
            </a:r>
          </a:p>
        </p:txBody>
      </p:sp>
      <p:sp>
        <p:nvSpPr>
          <p:cNvPr id="8" name="文本框 7">
            <a:extLst>
              <a:ext uri="{FF2B5EF4-FFF2-40B4-BE49-F238E27FC236}">
                <a16:creationId xmlns:a16="http://schemas.microsoft.com/office/drawing/2014/main" id="{3CB2C9FB-72A1-265A-E0B1-D8A571AC4351}"/>
              </a:ext>
            </a:extLst>
          </p:cNvPr>
          <p:cNvSpPr txBox="1"/>
          <p:nvPr/>
        </p:nvSpPr>
        <p:spPr>
          <a:xfrm>
            <a:off x="4874941" y="1279504"/>
            <a:ext cx="8494877" cy="5447645"/>
          </a:xfrm>
          <a:prstGeom prst="rect">
            <a:avLst/>
          </a:prstGeom>
          <a:noFill/>
        </p:spPr>
        <p:txBody>
          <a:bodyPr wrap="square">
            <a:spAutoFit/>
          </a:bodyPr>
          <a:lstStyle/>
          <a:p>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a:solidFill>
                  <a:srgbClr val="9C5D27"/>
                </a:solidFill>
                <a:effectLst/>
                <a:latin typeface="Consolas" panose="020B0609020204030204" pitchFamily="49" charset="0"/>
              </a:rPr>
              <a:t>text</a:t>
            </a:r>
            <a:r>
              <a:rPr lang="en-US" altLang="zh-CN" sz="1200" b="0" dirty="0">
                <a:solidFill>
                  <a:srgbClr val="777777"/>
                </a:solidFill>
                <a:effectLst/>
                <a:latin typeface="Consolas" panose="020B0609020204030204" pitchFamily="49" charset="0"/>
              </a:rPr>
              <a:t>":</a:t>
            </a:r>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a:solidFill>
                  <a:srgbClr val="448C27"/>
                </a:solidFill>
                <a:effectLst/>
                <a:latin typeface="Consolas" panose="020B0609020204030204" pitchFamily="49" charset="0"/>
              </a:rPr>
              <a:t>1972</a:t>
            </a:r>
            <a:r>
              <a:rPr lang="zh-CN" altLang="en-US" sz="1200" b="0" dirty="0">
                <a:solidFill>
                  <a:srgbClr val="448C27"/>
                </a:solidFill>
                <a:effectLst/>
                <a:latin typeface="Consolas" panose="020B0609020204030204" pitchFamily="49" charset="0"/>
              </a:rPr>
              <a:t>年</a:t>
            </a:r>
            <a:r>
              <a:rPr lang="en-US" altLang="zh-CN" sz="1200" b="0" dirty="0">
                <a:solidFill>
                  <a:srgbClr val="448C27"/>
                </a:solidFill>
                <a:effectLst/>
                <a:latin typeface="Consolas" panose="020B0609020204030204" pitchFamily="49" charset="0"/>
              </a:rPr>
              <a:t>10</a:t>
            </a:r>
            <a:r>
              <a:rPr lang="zh-CN" altLang="en-US" sz="1200" b="0" dirty="0">
                <a:solidFill>
                  <a:srgbClr val="448C27"/>
                </a:solidFill>
                <a:effectLst/>
                <a:latin typeface="Consolas" panose="020B0609020204030204" pitchFamily="49" charset="0"/>
              </a:rPr>
              <a:t>月参加工作，大专文化，会计师，现任南通精华集团有限公司总会计师。</a:t>
            </a:r>
            <a:r>
              <a:rPr lang="en-US" altLang="zh-CN" sz="1200" b="0" dirty="0">
                <a:solidFill>
                  <a:srgbClr val="777777"/>
                </a:solidFill>
                <a:effectLst/>
                <a:latin typeface="Consolas" panose="020B0609020204030204" pitchFamily="49" charset="0"/>
              </a:rPr>
              <a:t>",</a:t>
            </a:r>
            <a:endParaRPr lang="zh-CN" altLang="en-US" sz="1200" b="0" dirty="0">
              <a:solidFill>
                <a:srgbClr val="333333"/>
              </a:solidFill>
              <a:effectLst/>
              <a:latin typeface="Consolas" panose="020B0609020204030204" pitchFamily="49" charset="0"/>
            </a:endParaRPr>
          </a:p>
          <a:p>
            <a:r>
              <a:rPr lang="zh-CN" altLang="en-US"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a:solidFill>
                  <a:srgbClr val="9C5D27"/>
                </a:solidFill>
                <a:effectLst/>
                <a:latin typeface="Consolas" panose="020B0609020204030204" pitchFamily="49" charset="0"/>
              </a:rPr>
              <a:t>entities</a:t>
            </a:r>
            <a:r>
              <a:rPr lang="en-US" altLang="zh-CN" sz="1200" b="0" dirty="0">
                <a:solidFill>
                  <a:srgbClr val="777777"/>
                </a:solidFill>
                <a:effectLst/>
                <a:latin typeface="Consolas" panose="020B0609020204030204" pitchFamily="49" charset="0"/>
              </a:rPr>
              <a:t>":</a:t>
            </a:r>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err="1">
                <a:solidFill>
                  <a:srgbClr val="9C5D27"/>
                </a:solidFill>
                <a:effectLst/>
                <a:latin typeface="Consolas" panose="020B0609020204030204" pitchFamily="49" charset="0"/>
              </a:rPr>
              <a:t>start_idx</a:t>
            </a:r>
            <a:r>
              <a:rPr lang="en-US" altLang="zh-CN" sz="1200" b="0" dirty="0">
                <a:solidFill>
                  <a:srgbClr val="777777"/>
                </a:solidFill>
                <a:effectLst/>
                <a:latin typeface="Consolas" panose="020B0609020204030204" pitchFamily="49" charset="0"/>
              </a:rPr>
              <a:t>":</a:t>
            </a:r>
            <a:r>
              <a:rPr lang="en-US" altLang="zh-CN" sz="1200" b="0" dirty="0">
                <a:solidFill>
                  <a:srgbClr val="333333"/>
                </a:solidFill>
                <a:effectLst/>
                <a:latin typeface="Consolas" panose="020B0609020204030204" pitchFamily="49" charset="0"/>
              </a:rPr>
              <a:t> </a:t>
            </a:r>
            <a:r>
              <a:rPr lang="en-US" altLang="zh-CN" sz="1200" b="0" dirty="0">
                <a:solidFill>
                  <a:srgbClr val="9C5D27"/>
                </a:solidFill>
                <a:effectLst/>
                <a:latin typeface="Consolas" panose="020B0609020204030204" pitchFamily="49" charset="0"/>
              </a:rPr>
              <a:t>13</a:t>
            </a:r>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err="1">
                <a:solidFill>
                  <a:srgbClr val="9C5D27"/>
                </a:solidFill>
                <a:effectLst/>
                <a:latin typeface="Consolas" panose="020B0609020204030204" pitchFamily="49" charset="0"/>
              </a:rPr>
              <a:t>end_idx</a:t>
            </a:r>
            <a:r>
              <a:rPr lang="en-US" altLang="zh-CN" sz="1200" b="0" dirty="0">
                <a:solidFill>
                  <a:srgbClr val="777777"/>
                </a:solidFill>
                <a:effectLst/>
                <a:latin typeface="Consolas" panose="020B0609020204030204" pitchFamily="49" charset="0"/>
              </a:rPr>
              <a:t>":</a:t>
            </a:r>
            <a:r>
              <a:rPr lang="en-US" altLang="zh-CN" sz="1200" b="0" dirty="0">
                <a:solidFill>
                  <a:srgbClr val="333333"/>
                </a:solidFill>
                <a:effectLst/>
                <a:latin typeface="Consolas" panose="020B0609020204030204" pitchFamily="49" charset="0"/>
              </a:rPr>
              <a:t> </a:t>
            </a:r>
            <a:r>
              <a:rPr lang="en-US" altLang="zh-CN" sz="1200" b="0" dirty="0">
                <a:solidFill>
                  <a:srgbClr val="9C5D27"/>
                </a:solidFill>
                <a:effectLst/>
                <a:latin typeface="Consolas" panose="020B0609020204030204" pitchFamily="49" charset="0"/>
              </a:rPr>
              <a:t>16</a:t>
            </a:r>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a:solidFill>
                  <a:srgbClr val="9C5D27"/>
                </a:solidFill>
                <a:effectLst/>
                <a:latin typeface="Consolas" panose="020B0609020204030204" pitchFamily="49" charset="0"/>
              </a:rPr>
              <a:t>entity</a:t>
            </a:r>
            <a:r>
              <a:rPr lang="en-US" altLang="zh-CN" sz="1200" b="0" dirty="0">
                <a:solidFill>
                  <a:srgbClr val="777777"/>
                </a:solidFill>
                <a:effectLst/>
                <a:latin typeface="Consolas" panose="020B0609020204030204" pitchFamily="49" charset="0"/>
              </a:rPr>
              <a:t>":</a:t>
            </a:r>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zh-CN" altLang="en-US" sz="1200" b="0" dirty="0">
                <a:solidFill>
                  <a:srgbClr val="448C27"/>
                </a:solidFill>
                <a:effectLst/>
                <a:latin typeface="Consolas" panose="020B0609020204030204" pitchFamily="49" charset="0"/>
              </a:rPr>
              <a:t>大 专 文 化</a:t>
            </a:r>
            <a:r>
              <a:rPr lang="en-US" altLang="zh-CN" sz="1200" b="0" dirty="0">
                <a:solidFill>
                  <a:srgbClr val="777777"/>
                </a:solidFill>
                <a:effectLst/>
                <a:latin typeface="Consolas" panose="020B0609020204030204" pitchFamily="49" charset="0"/>
              </a:rPr>
              <a:t>",</a:t>
            </a:r>
            <a:endParaRPr lang="zh-CN" altLang="en-US" sz="1200" b="0" dirty="0">
              <a:solidFill>
                <a:srgbClr val="333333"/>
              </a:solidFill>
              <a:effectLst/>
              <a:latin typeface="Consolas" panose="020B0609020204030204" pitchFamily="49" charset="0"/>
            </a:endParaRPr>
          </a:p>
          <a:p>
            <a:r>
              <a:rPr lang="zh-CN" altLang="en-US"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a:solidFill>
                  <a:srgbClr val="9C5D27"/>
                </a:solidFill>
                <a:effectLst/>
                <a:latin typeface="Consolas" panose="020B0609020204030204" pitchFamily="49" charset="0"/>
              </a:rPr>
              <a:t>label</a:t>
            </a:r>
            <a:r>
              <a:rPr lang="en-US" altLang="zh-CN" sz="1200" b="0" dirty="0">
                <a:solidFill>
                  <a:srgbClr val="777777"/>
                </a:solidFill>
                <a:effectLst/>
                <a:latin typeface="Consolas" panose="020B0609020204030204" pitchFamily="49" charset="0"/>
              </a:rPr>
              <a:t>":</a:t>
            </a:r>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a:solidFill>
                  <a:srgbClr val="448C27"/>
                </a:solidFill>
                <a:effectLst/>
                <a:latin typeface="Consolas" panose="020B0609020204030204" pitchFamily="49" charset="0"/>
              </a:rPr>
              <a:t>EDU</a:t>
            </a:r>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err="1">
                <a:solidFill>
                  <a:srgbClr val="9C5D27"/>
                </a:solidFill>
                <a:effectLst/>
                <a:latin typeface="Consolas" panose="020B0609020204030204" pitchFamily="49" charset="0"/>
              </a:rPr>
              <a:t>start_idx</a:t>
            </a:r>
            <a:r>
              <a:rPr lang="en-US" altLang="zh-CN" sz="1200" b="0" dirty="0">
                <a:solidFill>
                  <a:srgbClr val="777777"/>
                </a:solidFill>
                <a:effectLst/>
                <a:latin typeface="Consolas" panose="020B0609020204030204" pitchFamily="49" charset="0"/>
              </a:rPr>
              <a:t>":</a:t>
            </a:r>
            <a:r>
              <a:rPr lang="en-US" altLang="zh-CN" sz="1200" b="0" dirty="0">
                <a:solidFill>
                  <a:srgbClr val="333333"/>
                </a:solidFill>
                <a:effectLst/>
                <a:latin typeface="Consolas" panose="020B0609020204030204" pitchFamily="49" charset="0"/>
              </a:rPr>
              <a:t> </a:t>
            </a:r>
            <a:r>
              <a:rPr lang="en-US" altLang="zh-CN" sz="1200" b="0" dirty="0">
                <a:solidFill>
                  <a:srgbClr val="9C5D27"/>
                </a:solidFill>
                <a:effectLst/>
                <a:latin typeface="Consolas" panose="020B0609020204030204" pitchFamily="49" charset="0"/>
              </a:rPr>
              <a:t>18</a:t>
            </a:r>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err="1">
                <a:solidFill>
                  <a:srgbClr val="9C5D27"/>
                </a:solidFill>
                <a:effectLst/>
                <a:latin typeface="Consolas" panose="020B0609020204030204" pitchFamily="49" charset="0"/>
              </a:rPr>
              <a:t>end_idx</a:t>
            </a:r>
            <a:r>
              <a:rPr lang="en-US" altLang="zh-CN" sz="1200" b="0" dirty="0">
                <a:solidFill>
                  <a:srgbClr val="777777"/>
                </a:solidFill>
                <a:effectLst/>
                <a:latin typeface="Consolas" panose="020B0609020204030204" pitchFamily="49" charset="0"/>
              </a:rPr>
              <a:t>":</a:t>
            </a:r>
            <a:r>
              <a:rPr lang="en-US" altLang="zh-CN" sz="1200" b="0" dirty="0">
                <a:solidFill>
                  <a:srgbClr val="333333"/>
                </a:solidFill>
                <a:effectLst/>
                <a:latin typeface="Consolas" panose="020B0609020204030204" pitchFamily="49" charset="0"/>
              </a:rPr>
              <a:t> </a:t>
            </a:r>
            <a:r>
              <a:rPr lang="en-US" altLang="zh-CN" sz="1200" b="0" dirty="0">
                <a:solidFill>
                  <a:srgbClr val="9C5D27"/>
                </a:solidFill>
                <a:effectLst/>
                <a:latin typeface="Consolas" panose="020B0609020204030204" pitchFamily="49" charset="0"/>
              </a:rPr>
              <a:t>20</a:t>
            </a:r>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a:solidFill>
                  <a:srgbClr val="9C5D27"/>
                </a:solidFill>
                <a:effectLst/>
                <a:latin typeface="Consolas" panose="020B0609020204030204" pitchFamily="49" charset="0"/>
              </a:rPr>
              <a:t>entity</a:t>
            </a:r>
            <a:r>
              <a:rPr lang="en-US" altLang="zh-CN" sz="1200" b="0" dirty="0">
                <a:solidFill>
                  <a:srgbClr val="777777"/>
                </a:solidFill>
                <a:effectLst/>
                <a:latin typeface="Consolas" panose="020B0609020204030204" pitchFamily="49" charset="0"/>
              </a:rPr>
              <a:t>":</a:t>
            </a:r>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zh-CN" altLang="en-US" sz="1200" b="0" dirty="0">
                <a:solidFill>
                  <a:srgbClr val="448C27"/>
                </a:solidFill>
                <a:effectLst/>
                <a:latin typeface="Consolas" panose="020B0609020204030204" pitchFamily="49" charset="0"/>
              </a:rPr>
              <a:t>会 计 师</a:t>
            </a:r>
            <a:r>
              <a:rPr lang="en-US" altLang="zh-CN" sz="1200" b="0" dirty="0">
                <a:solidFill>
                  <a:srgbClr val="777777"/>
                </a:solidFill>
                <a:effectLst/>
                <a:latin typeface="Consolas" panose="020B0609020204030204" pitchFamily="49" charset="0"/>
              </a:rPr>
              <a:t>",</a:t>
            </a:r>
            <a:endParaRPr lang="zh-CN" altLang="en-US" sz="1200" b="0" dirty="0">
              <a:solidFill>
                <a:srgbClr val="333333"/>
              </a:solidFill>
              <a:effectLst/>
              <a:latin typeface="Consolas" panose="020B0609020204030204" pitchFamily="49" charset="0"/>
            </a:endParaRPr>
          </a:p>
          <a:p>
            <a:r>
              <a:rPr lang="zh-CN" altLang="en-US"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a:solidFill>
                  <a:srgbClr val="9C5D27"/>
                </a:solidFill>
                <a:effectLst/>
                <a:latin typeface="Consolas" panose="020B0609020204030204" pitchFamily="49" charset="0"/>
              </a:rPr>
              <a:t>label</a:t>
            </a:r>
            <a:r>
              <a:rPr lang="en-US" altLang="zh-CN" sz="1200" b="0" dirty="0">
                <a:solidFill>
                  <a:srgbClr val="777777"/>
                </a:solidFill>
                <a:effectLst/>
                <a:latin typeface="Consolas" panose="020B0609020204030204" pitchFamily="49" charset="0"/>
              </a:rPr>
              <a:t>":</a:t>
            </a:r>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a:solidFill>
                  <a:srgbClr val="448C27"/>
                </a:solidFill>
                <a:effectLst/>
                <a:latin typeface="Consolas" panose="020B0609020204030204" pitchFamily="49" charset="0"/>
              </a:rPr>
              <a:t>TITLE</a:t>
            </a:r>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err="1">
                <a:solidFill>
                  <a:srgbClr val="9C5D27"/>
                </a:solidFill>
                <a:effectLst/>
                <a:latin typeface="Consolas" panose="020B0609020204030204" pitchFamily="49" charset="0"/>
              </a:rPr>
              <a:t>start_idx</a:t>
            </a:r>
            <a:r>
              <a:rPr lang="en-US" altLang="zh-CN" sz="1200" b="0" dirty="0">
                <a:solidFill>
                  <a:srgbClr val="777777"/>
                </a:solidFill>
                <a:effectLst/>
                <a:latin typeface="Consolas" panose="020B0609020204030204" pitchFamily="49" charset="0"/>
              </a:rPr>
              <a:t>":</a:t>
            </a:r>
            <a:r>
              <a:rPr lang="en-US" altLang="zh-CN" sz="1200" b="0" dirty="0">
                <a:solidFill>
                  <a:srgbClr val="333333"/>
                </a:solidFill>
                <a:effectLst/>
                <a:latin typeface="Consolas" panose="020B0609020204030204" pitchFamily="49" charset="0"/>
              </a:rPr>
              <a:t> </a:t>
            </a:r>
            <a:r>
              <a:rPr lang="en-US" altLang="zh-CN" sz="1200" b="0" dirty="0">
                <a:solidFill>
                  <a:srgbClr val="9C5D27"/>
                </a:solidFill>
                <a:effectLst/>
                <a:latin typeface="Consolas" panose="020B0609020204030204" pitchFamily="49" charset="0"/>
              </a:rPr>
              <a:t>24</a:t>
            </a:r>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err="1">
                <a:solidFill>
                  <a:srgbClr val="9C5D27"/>
                </a:solidFill>
                <a:effectLst/>
                <a:latin typeface="Consolas" panose="020B0609020204030204" pitchFamily="49" charset="0"/>
              </a:rPr>
              <a:t>end_idx</a:t>
            </a:r>
            <a:r>
              <a:rPr lang="en-US" altLang="zh-CN" sz="1200" b="0" dirty="0">
                <a:solidFill>
                  <a:srgbClr val="777777"/>
                </a:solidFill>
                <a:effectLst/>
                <a:latin typeface="Consolas" panose="020B0609020204030204" pitchFamily="49" charset="0"/>
              </a:rPr>
              <a:t>":</a:t>
            </a:r>
            <a:r>
              <a:rPr lang="en-US" altLang="zh-CN" sz="1200" b="0" dirty="0">
                <a:solidFill>
                  <a:srgbClr val="333333"/>
                </a:solidFill>
                <a:effectLst/>
                <a:latin typeface="Consolas" panose="020B0609020204030204" pitchFamily="49" charset="0"/>
              </a:rPr>
              <a:t> </a:t>
            </a:r>
            <a:r>
              <a:rPr lang="en-US" altLang="zh-CN" sz="1200" b="0" dirty="0">
                <a:solidFill>
                  <a:srgbClr val="9C5D27"/>
                </a:solidFill>
                <a:effectLst/>
                <a:latin typeface="Consolas" panose="020B0609020204030204" pitchFamily="49" charset="0"/>
              </a:rPr>
              <a:t>33</a:t>
            </a:r>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a:solidFill>
                  <a:srgbClr val="9C5D27"/>
                </a:solidFill>
                <a:effectLst/>
                <a:latin typeface="Consolas" panose="020B0609020204030204" pitchFamily="49" charset="0"/>
              </a:rPr>
              <a:t>entity</a:t>
            </a:r>
            <a:r>
              <a:rPr lang="en-US" altLang="zh-CN" sz="1200" b="0" dirty="0">
                <a:solidFill>
                  <a:srgbClr val="777777"/>
                </a:solidFill>
                <a:effectLst/>
                <a:latin typeface="Consolas" panose="020B0609020204030204" pitchFamily="49" charset="0"/>
              </a:rPr>
              <a:t>":</a:t>
            </a:r>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zh-CN" altLang="en-US" sz="1200" b="0" dirty="0">
                <a:solidFill>
                  <a:srgbClr val="448C27"/>
                </a:solidFill>
                <a:effectLst/>
                <a:latin typeface="Consolas" panose="020B0609020204030204" pitchFamily="49" charset="0"/>
              </a:rPr>
              <a:t>南 通 精 华 集 团 有 限 公 司</a:t>
            </a:r>
            <a:r>
              <a:rPr lang="en-US" altLang="zh-CN" sz="1200" b="0" dirty="0">
                <a:solidFill>
                  <a:srgbClr val="777777"/>
                </a:solidFill>
                <a:effectLst/>
                <a:latin typeface="Consolas" panose="020B0609020204030204" pitchFamily="49" charset="0"/>
              </a:rPr>
              <a:t>",</a:t>
            </a:r>
            <a:endParaRPr lang="zh-CN" altLang="en-US" sz="1200" b="0" dirty="0">
              <a:solidFill>
                <a:srgbClr val="333333"/>
              </a:solidFill>
              <a:effectLst/>
              <a:latin typeface="Consolas" panose="020B0609020204030204" pitchFamily="49" charset="0"/>
            </a:endParaRPr>
          </a:p>
          <a:p>
            <a:r>
              <a:rPr lang="zh-CN" altLang="en-US"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a:solidFill>
                  <a:srgbClr val="9C5D27"/>
                </a:solidFill>
                <a:effectLst/>
                <a:latin typeface="Consolas" panose="020B0609020204030204" pitchFamily="49" charset="0"/>
              </a:rPr>
              <a:t>label</a:t>
            </a:r>
            <a:r>
              <a:rPr lang="en-US" altLang="zh-CN" sz="1200" b="0" dirty="0">
                <a:solidFill>
                  <a:srgbClr val="777777"/>
                </a:solidFill>
                <a:effectLst/>
                <a:latin typeface="Consolas" panose="020B0609020204030204" pitchFamily="49" charset="0"/>
              </a:rPr>
              <a:t>":</a:t>
            </a:r>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a:solidFill>
                  <a:srgbClr val="448C27"/>
                </a:solidFill>
                <a:effectLst/>
                <a:latin typeface="Consolas" panose="020B0609020204030204" pitchFamily="49" charset="0"/>
              </a:rPr>
              <a:t>ORG</a:t>
            </a:r>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err="1">
                <a:solidFill>
                  <a:srgbClr val="9C5D27"/>
                </a:solidFill>
                <a:effectLst/>
                <a:latin typeface="Consolas" panose="020B0609020204030204" pitchFamily="49" charset="0"/>
              </a:rPr>
              <a:t>start_idx</a:t>
            </a:r>
            <a:r>
              <a:rPr lang="en-US" altLang="zh-CN" sz="1200" b="0" dirty="0">
                <a:solidFill>
                  <a:srgbClr val="777777"/>
                </a:solidFill>
                <a:effectLst/>
                <a:latin typeface="Consolas" panose="020B0609020204030204" pitchFamily="49" charset="0"/>
              </a:rPr>
              <a:t>":</a:t>
            </a:r>
            <a:r>
              <a:rPr lang="en-US" altLang="zh-CN" sz="1200" b="0" dirty="0">
                <a:solidFill>
                  <a:srgbClr val="333333"/>
                </a:solidFill>
                <a:effectLst/>
                <a:latin typeface="Consolas" panose="020B0609020204030204" pitchFamily="49" charset="0"/>
              </a:rPr>
              <a:t> </a:t>
            </a:r>
            <a:r>
              <a:rPr lang="en-US" altLang="zh-CN" sz="1200" b="0" dirty="0">
                <a:solidFill>
                  <a:srgbClr val="9C5D27"/>
                </a:solidFill>
                <a:effectLst/>
                <a:latin typeface="Consolas" panose="020B0609020204030204" pitchFamily="49" charset="0"/>
              </a:rPr>
              <a:t>34</a:t>
            </a:r>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err="1">
                <a:solidFill>
                  <a:srgbClr val="9C5D27"/>
                </a:solidFill>
                <a:effectLst/>
                <a:latin typeface="Consolas" panose="020B0609020204030204" pitchFamily="49" charset="0"/>
              </a:rPr>
              <a:t>end_idx</a:t>
            </a:r>
            <a:r>
              <a:rPr lang="en-US" altLang="zh-CN" sz="1200" b="0" dirty="0">
                <a:solidFill>
                  <a:srgbClr val="777777"/>
                </a:solidFill>
                <a:effectLst/>
                <a:latin typeface="Consolas" panose="020B0609020204030204" pitchFamily="49" charset="0"/>
              </a:rPr>
              <a:t>":</a:t>
            </a:r>
            <a:r>
              <a:rPr lang="en-US" altLang="zh-CN" sz="1200" b="0" dirty="0">
                <a:solidFill>
                  <a:srgbClr val="333333"/>
                </a:solidFill>
                <a:effectLst/>
                <a:latin typeface="Consolas" panose="020B0609020204030204" pitchFamily="49" charset="0"/>
              </a:rPr>
              <a:t> </a:t>
            </a:r>
            <a:r>
              <a:rPr lang="en-US" altLang="zh-CN" sz="1200" b="0" dirty="0">
                <a:solidFill>
                  <a:srgbClr val="9C5D27"/>
                </a:solidFill>
                <a:effectLst/>
                <a:latin typeface="Consolas" panose="020B0609020204030204" pitchFamily="49" charset="0"/>
              </a:rPr>
              <a:t>37</a:t>
            </a:r>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a:solidFill>
                  <a:srgbClr val="9C5D27"/>
                </a:solidFill>
                <a:effectLst/>
                <a:latin typeface="Consolas" panose="020B0609020204030204" pitchFamily="49" charset="0"/>
              </a:rPr>
              <a:t>entity</a:t>
            </a:r>
            <a:r>
              <a:rPr lang="en-US" altLang="zh-CN" sz="1200" b="0" dirty="0">
                <a:solidFill>
                  <a:srgbClr val="777777"/>
                </a:solidFill>
                <a:effectLst/>
                <a:latin typeface="Consolas" panose="020B0609020204030204" pitchFamily="49" charset="0"/>
              </a:rPr>
              <a:t>":</a:t>
            </a:r>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zh-CN" altLang="en-US" sz="1200" b="0" dirty="0">
                <a:solidFill>
                  <a:srgbClr val="448C27"/>
                </a:solidFill>
                <a:effectLst/>
                <a:latin typeface="Consolas" panose="020B0609020204030204" pitchFamily="49" charset="0"/>
              </a:rPr>
              <a:t>总 会 计 师</a:t>
            </a:r>
            <a:r>
              <a:rPr lang="en-US" altLang="zh-CN" sz="1200" b="0" dirty="0">
                <a:solidFill>
                  <a:srgbClr val="777777"/>
                </a:solidFill>
                <a:effectLst/>
                <a:latin typeface="Consolas" panose="020B0609020204030204" pitchFamily="49" charset="0"/>
              </a:rPr>
              <a:t>",</a:t>
            </a:r>
            <a:endParaRPr lang="zh-CN" altLang="en-US" sz="1200" b="0" dirty="0">
              <a:solidFill>
                <a:srgbClr val="333333"/>
              </a:solidFill>
              <a:effectLst/>
              <a:latin typeface="Consolas" panose="020B0609020204030204" pitchFamily="49" charset="0"/>
            </a:endParaRPr>
          </a:p>
          <a:p>
            <a:r>
              <a:rPr lang="zh-CN" altLang="en-US"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a:solidFill>
                  <a:srgbClr val="9C5D27"/>
                </a:solidFill>
                <a:effectLst/>
                <a:latin typeface="Consolas" panose="020B0609020204030204" pitchFamily="49" charset="0"/>
              </a:rPr>
              <a:t>label</a:t>
            </a:r>
            <a:r>
              <a:rPr lang="en-US" altLang="zh-CN" sz="1200" b="0" dirty="0">
                <a:solidFill>
                  <a:srgbClr val="777777"/>
                </a:solidFill>
                <a:effectLst/>
                <a:latin typeface="Consolas" panose="020B0609020204030204" pitchFamily="49" charset="0"/>
              </a:rPr>
              <a:t>":</a:t>
            </a:r>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r>
              <a:rPr lang="en-US" altLang="zh-CN" sz="1200" b="0" dirty="0">
                <a:solidFill>
                  <a:srgbClr val="448C27"/>
                </a:solidFill>
                <a:effectLst/>
                <a:latin typeface="Consolas" panose="020B0609020204030204" pitchFamily="49" charset="0"/>
              </a:rPr>
              <a:t>TITLE</a:t>
            </a:r>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endParaRPr lang="en-US" altLang="zh-CN" sz="1200" b="0" dirty="0">
              <a:solidFill>
                <a:srgbClr val="333333"/>
              </a:solidFill>
              <a:effectLst/>
              <a:latin typeface="Consolas" panose="020B0609020204030204" pitchFamily="49" charset="0"/>
            </a:endParaRPr>
          </a:p>
          <a:p>
            <a:r>
              <a:rPr lang="en-US" altLang="zh-CN" sz="1200" b="0" dirty="0">
                <a:solidFill>
                  <a:srgbClr val="333333"/>
                </a:solidFill>
                <a:effectLst/>
                <a:latin typeface="Consolas" panose="020B0609020204030204" pitchFamily="49" charset="0"/>
              </a:rPr>
              <a:t>    </a:t>
            </a:r>
            <a:r>
              <a:rPr lang="en-US" altLang="zh-CN" sz="1200"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p:txBody>
      </p:sp>
      <p:sp>
        <p:nvSpPr>
          <p:cNvPr id="9" name="文本框 8">
            <a:extLst>
              <a:ext uri="{FF2B5EF4-FFF2-40B4-BE49-F238E27FC236}">
                <a16:creationId xmlns:a16="http://schemas.microsoft.com/office/drawing/2014/main" id="{541E90E8-7644-EA29-F761-D81F94A560DE}"/>
              </a:ext>
            </a:extLst>
          </p:cNvPr>
          <p:cNvSpPr txBox="1"/>
          <p:nvPr/>
        </p:nvSpPr>
        <p:spPr>
          <a:xfrm>
            <a:off x="407368" y="2276872"/>
            <a:ext cx="4862582" cy="336739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solidFill>
                  <a:schemeClr val="tx1">
                    <a:lumMod val="65000"/>
                    <a:lumOff val="35000"/>
                  </a:schemeClr>
                </a:solidFill>
                <a:latin typeface="+mn-ea"/>
              </a:rPr>
              <a:t>我们将测试集上的实体识别结果保存在相应的</a:t>
            </a:r>
            <a:r>
              <a:rPr lang="en-US" altLang="zh-CN" dirty="0" err="1">
                <a:solidFill>
                  <a:schemeClr val="tx1">
                    <a:lumMod val="65000"/>
                    <a:lumOff val="35000"/>
                  </a:schemeClr>
                </a:solidFill>
                <a:latin typeface="+mn-ea"/>
              </a:rPr>
              <a:t>json</a:t>
            </a:r>
            <a:r>
              <a:rPr lang="zh-CN" altLang="en-US" dirty="0">
                <a:solidFill>
                  <a:schemeClr val="tx1">
                    <a:lumMod val="65000"/>
                    <a:lumOff val="35000"/>
                  </a:schemeClr>
                </a:solidFill>
                <a:latin typeface="+mn-ea"/>
              </a:rPr>
              <a:t>文件中，可以让我们直观的评估模型的表现。</a:t>
            </a:r>
            <a:endParaRPr lang="en-US" altLang="zh-CN" dirty="0">
              <a:solidFill>
                <a:schemeClr val="tx1">
                  <a:lumMod val="65000"/>
                  <a:lumOff val="35000"/>
                </a:schemeClr>
              </a:solidFill>
              <a:latin typeface="+mn-ea"/>
            </a:endParaRPr>
          </a:p>
          <a:p>
            <a:pPr marL="285750" indent="-285750">
              <a:lnSpc>
                <a:spcPct val="150000"/>
              </a:lnSpc>
              <a:buFont typeface="Arial" panose="020B0604020202020204" pitchFamily="34" charset="0"/>
              <a:buChar char="•"/>
            </a:pPr>
            <a:endParaRPr lang="en-US" altLang="zh-CN" dirty="0">
              <a:solidFill>
                <a:schemeClr val="tx1">
                  <a:lumMod val="65000"/>
                  <a:lumOff val="35000"/>
                </a:schemeClr>
              </a:solidFill>
              <a:latin typeface="+mn-ea"/>
            </a:endParaRPr>
          </a:p>
          <a:p>
            <a:pPr marL="285750" indent="-285750">
              <a:lnSpc>
                <a:spcPct val="150000"/>
              </a:lnSpc>
              <a:buFont typeface="Wingdings" panose="05000000000000000000" pitchFamily="2" charset="2"/>
              <a:buChar char="Ø"/>
            </a:pPr>
            <a:r>
              <a:rPr lang="zh-CN" altLang="en-US" dirty="0">
                <a:solidFill>
                  <a:schemeClr val="tx1">
                    <a:lumMod val="65000"/>
                    <a:lumOff val="35000"/>
                  </a:schemeClr>
                </a:solidFill>
                <a:latin typeface="+mn-ea"/>
              </a:rPr>
              <a:t>如图，是对</a:t>
            </a:r>
            <a:r>
              <a:rPr lang="zh-CN" altLang="en-US" i="0" dirty="0">
                <a:solidFill>
                  <a:srgbClr val="4D4D4D"/>
                </a:solidFill>
                <a:effectLst/>
                <a:latin typeface="-apple-system"/>
              </a:rPr>
              <a:t>新浪财经简历</a:t>
            </a:r>
            <a:r>
              <a:rPr lang="en-US" altLang="zh-CN" i="0" dirty="0">
                <a:solidFill>
                  <a:srgbClr val="4D4D4D"/>
                </a:solidFill>
                <a:effectLst/>
                <a:latin typeface="-apple-system"/>
              </a:rPr>
              <a:t>NER</a:t>
            </a:r>
            <a:r>
              <a:rPr lang="zh-CN" altLang="en-US" i="0" dirty="0">
                <a:solidFill>
                  <a:srgbClr val="4D4D4D"/>
                </a:solidFill>
                <a:effectLst/>
                <a:latin typeface="-apple-system"/>
              </a:rPr>
              <a:t>（</a:t>
            </a:r>
            <a:r>
              <a:rPr lang="en-US" altLang="zh-CN" i="0" dirty="0">
                <a:solidFill>
                  <a:srgbClr val="4D4D4D"/>
                </a:solidFill>
                <a:effectLst/>
                <a:latin typeface="-apple-system"/>
              </a:rPr>
              <a:t>ACL</a:t>
            </a:r>
            <a:r>
              <a:rPr lang="zh-CN" altLang="en-US" i="0" dirty="0">
                <a:solidFill>
                  <a:srgbClr val="4D4D4D"/>
                </a:solidFill>
                <a:effectLst/>
                <a:latin typeface="-apple-system"/>
              </a:rPr>
              <a:t>）数据集上的其中一条测试数据的实体识别结果，可以看出，模型有较为优异的表现，与我们计算的评估指标一致。</a:t>
            </a:r>
            <a:endParaRPr lang="zh-CN" altLang="en-US" dirty="0">
              <a:solidFill>
                <a:schemeClr val="tx1">
                  <a:lumMod val="65000"/>
                  <a:lumOff val="35000"/>
                </a:schemeClr>
              </a:solidFill>
              <a:latin typeface="+mn-ea"/>
            </a:endParaRPr>
          </a:p>
        </p:txBody>
      </p:sp>
      <p:grpSp>
        <p:nvGrpSpPr>
          <p:cNvPr id="4" name="组合 3">
            <a:extLst>
              <a:ext uri="{FF2B5EF4-FFF2-40B4-BE49-F238E27FC236}">
                <a16:creationId xmlns:a16="http://schemas.microsoft.com/office/drawing/2014/main" id="{FFB84E99-B304-51AA-DFBF-25C458240910}"/>
              </a:ext>
            </a:extLst>
          </p:cNvPr>
          <p:cNvGrpSpPr/>
          <p:nvPr/>
        </p:nvGrpSpPr>
        <p:grpSpPr>
          <a:xfrm>
            <a:off x="-23806" y="7349"/>
            <a:ext cx="12192000" cy="690282"/>
            <a:chOff x="-23806" y="7349"/>
            <a:chExt cx="12192000" cy="690282"/>
          </a:xfrm>
        </p:grpSpPr>
        <p:grpSp>
          <p:nvGrpSpPr>
            <p:cNvPr id="6" name="组合 5">
              <a:extLst>
                <a:ext uri="{FF2B5EF4-FFF2-40B4-BE49-F238E27FC236}">
                  <a16:creationId xmlns:a16="http://schemas.microsoft.com/office/drawing/2014/main" id="{BDEDE42F-96BD-ADA7-CBD9-72B8DFF159F2}"/>
                </a:ext>
              </a:extLst>
            </p:cNvPr>
            <p:cNvGrpSpPr/>
            <p:nvPr/>
          </p:nvGrpSpPr>
          <p:grpSpPr>
            <a:xfrm>
              <a:off x="-23806" y="7349"/>
              <a:ext cx="12192000" cy="650874"/>
              <a:chOff x="-23806" y="7349"/>
              <a:chExt cx="12192000" cy="650874"/>
            </a:xfrm>
          </p:grpSpPr>
          <p:grpSp>
            <p:nvGrpSpPr>
              <p:cNvPr id="10" name="组合 9">
                <a:extLst>
                  <a:ext uri="{FF2B5EF4-FFF2-40B4-BE49-F238E27FC236}">
                    <a16:creationId xmlns:a16="http://schemas.microsoft.com/office/drawing/2014/main" id="{F6D08C84-83E1-1152-B105-5CA6C29BA911}"/>
                  </a:ext>
                </a:extLst>
              </p:cNvPr>
              <p:cNvGrpSpPr/>
              <p:nvPr/>
            </p:nvGrpSpPr>
            <p:grpSpPr>
              <a:xfrm>
                <a:off x="-23806" y="7349"/>
                <a:ext cx="12192000" cy="650874"/>
                <a:chOff x="-23806" y="7349"/>
                <a:chExt cx="12192000" cy="650874"/>
              </a:xfrm>
            </p:grpSpPr>
            <p:sp>
              <p:nvSpPr>
                <p:cNvPr id="23" name="矩形 22">
                  <a:extLst>
                    <a:ext uri="{FF2B5EF4-FFF2-40B4-BE49-F238E27FC236}">
                      <a16:creationId xmlns:a16="http://schemas.microsoft.com/office/drawing/2014/main" id="{627E4AF8-1428-AF47-D4AF-FAA4303EA252}"/>
                    </a:ext>
                  </a:extLst>
                </p:cNvPr>
                <p:cNvSpPr/>
                <p:nvPr/>
              </p:nvSpPr>
              <p:spPr>
                <a:xfrm>
                  <a:off x="-23806" y="7349"/>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0B941F99-6B19-A681-2B79-47F6EA6C32F2}"/>
                    </a:ext>
                  </a:extLst>
                </p:cNvPr>
                <p:cNvGrpSpPr/>
                <p:nvPr/>
              </p:nvGrpSpPr>
              <p:grpSpPr>
                <a:xfrm>
                  <a:off x="6890575" y="166748"/>
                  <a:ext cx="4982295" cy="375393"/>
                  <a:chOff x="6547675" y="306448"/>
                  <a:chExt cx="4982295" cy="375393"/>
                </a:xfrm>
              </p:grpSpPr>
              <p:sp>
                <p:nvSpPr>
                  <p:cNvPr id="25" name="文本框 24">
                    <a:extLst>
                      <a:ext uri="{FF2B5EF4-FFF2-40B4-BE49-F238E27FC236}">
                        <a16:creationId xmlns:a16="http://schemas.microsoft.com/office/drawing/2014/main" id="{0FE115B3-E17B-0467-8B2A-D05880D215BD}"/>
                      </a:ext>
                    </a:extLst>
                  </p:cNvPr>
                  <p:cNvSpPr txBox="1"/>
                  <p:nvPr/>
                </p:nvSpPr>
                <p:spPr>
                  <a:xfrm>
                    <a:off x="6547675" y="307642"/>
                    <a:ext cx="1315296" cy="369332"/>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数据采集</a:t>
                    </a:r>
                  </a:p>
                </p:txBody>
              </p:sp>
              <p:sp>
                <p:nvSpPr>
                  <p:cNvPr id="26" name="文本框 25">
                    <a:extLst>
                      <a:ext uri="{FF2B5EF4-FFF2-40B4-BE49-F238E27FC236}">
                        <a16:creationId xmlns:a16="http://schemas.microsoft.com/office/drawing/2014/main" id="{67886D6E-C82B-942C-7E18-8F51C307A04F}"/>
                      </a:ext>
                    </a:extLst>
                  </p:cNvPr>
                  <p:cNvSpPr txBox="1"/>
                  <p:nvPr/>
                </p:nvSpPr>
                <p:spPr>
                  <a:xfrm>
                    <a:off x="7789955" y="306448"/>
                    <a:ext cx="1338828"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数据预处理</a:t>
                    </a:r>
                  </a:p>
                </p:txBody>
              </p:sp>
              <p:sp>
                <p:nvSpPr>
                  <p:cNvPr id="27" name="文本框 26">
                    <a:extLst>
                      <a:ext uri="{FF2B5EF4-FFF2-40B4-BE49-F238E27FC236}">
                        <a16:creationId xmlns:a16="http://schemas.microsoft.com/office/drawing/2014/main" id="{E32F3747-700B-E15C-68F2-B638A221A45B}"/>
                      </a:ext>
                    </a:extLst>
                  </p:cNvPr>
                  <p:cNvSpPr txBox="1"/>
                  <p:nvPr/>
                </p:nvSpPr>
                <p:spPr>
                  <a:xfrm>
                    <a:off x="9212156" y="312509"/>
                    <a:ext cx="2317814"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Train &amp; Evaluation</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28" name="直接连接符 27">
                    <a:extLst>
                      <a:ext uri="{FF2B5EF4-FFF2-40B4-BE49-F238E27FC236}">
                        <a16:creationId xmlns:a16="http://schemas.microsoft.com/office/drawing/2014/main" id="{E05CB354-2423-C6A8-7E39-908A443FE531}"/>
                      </a:ext>
                    </a:extLst>
                  </p:cNvPr>
                  <p:cNvCxnSpPr>
                    <a:cxnSpLocks/>
                  </p:cNvCxnSpPr>
                  <p:nvPr/>
                </p:nvCxnSpPr>
                <p:spPr>
                  <a:xfrm>
                    <a:off x="7769324" y="32163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623F3CF-6A32-9BF3-C6BA-5707FC1B49DD}"/>
                      </a:ext>
                    </a:extLst>
                  </p:cNvPr>
                  <p:cNvCxnSpPr>
                    <a:cxnSpLocks/>
                  </p:cNvCxnSpPr>
                  <p:nvPr/>
                </p:nvCxnSpPr>
                <p:spPr>
                  <a:xfrm>
                    <a:off x="9180622" y="340261"/>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1" name="文本框 10">
                <a:extLst>
                  <a:ext uri="{FF2B5EF4-FFF2-40B4-BE49-F238E27FC236}">
                    <a16:creationId xmlns:a16="http://schemas.microsoft.com/office/drawing/2014/main" id="{888D2E07-B80F-31C8-86E9-5E7BFBFFBFD3}"/>
                  </a:ext>
                </a:extLst>
              </p:cNvPr>
              <p:cNvSpPr txBox="1"/>
              <p:nvPr/>
            </p:nvSpPr>
            <p:spPr>
              <a:xfrm>
                <a:off x="767408" y="156901"/>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实验结果</a:t>
                </a:r>
              </a:p>
            </p:txBody>
          </p:sp>
          <p:pic>
            <p:nvPicPr>
              <p:cNvPr id="20" name="Picture 2">
                <a:extLst>
                  <a:ext uri="{FF2B5EF4-FFF2-40B4-BE49-F238E27FC236}">
                    <a16:creationId xmlns:a16="http://schemas.microsoft.com/office/drawing/2014/main" id="{99123985-7EF1-8B1E-C24E-7E5D719168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313" y="106452"/>
                <a:ext cx="452262" cy="452262"/>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等腰三角形 6">
              <a:extLst>
                <a:ext uri="{FF2B5EF4-FFF2-40B4-BE49-F238E27FC236}">
                  <a16:creationId xmlns:a16="http://schemas.microsoft.com/office/drawing/2014/main" id="{486DB108-A7E1-84CC-79C9-D332F8F7C7E8}"/>
                </a:ext>
              </a:extLst>
            </p:cNvPr>
            <p:cNvSpPr/>
            <p:nvPr/>
          </p:nvSpPr>
          <p:spPr>
            <a:xfrm>
              <a:off x="10304669" y="54840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0246027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4">
            <a:extLst>
              <a:ext uri="{FF2B5EF4-FFF2-40B4-BE49-F238E27FC236}">
                <a16:creationId xmlns:a16="http://schemas.microsoft.com/office/drawing/2014/main" id="{26DC6A97-FE58-479A-B163-4CF3D10A8B98}"/>
              </a:ext>
            </a:extLst>
          </p:cNvPr>
          <p:cNvSpPr>
            <a:spLocks noChangeArrowheads="1"/>
          </p:cNvSpPr>
          <p:nvPr/>
        </p:nvSpPr>
        <p:spPr bwMode="auto">
          <a:xfrm>
            <a:off x="498912" y="9291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a:extLst>
              <a:ext uri="{FF2B5EF4-FFF2-40B4-BE49-F238E27FC236}">
                <a16:creationId xmlns:a16="http://schemas.microsoft.com/office/drawing/2014/main" id="{DEC1776E-0B35-4CF8-B5F0-01EFEACFF295}"/>
              </a:ext>
            </a:extLst>
          </p:cNvPr>
          <p:cNvSpPr/>
          <p:nvPr/>
        </p:nvSpPr>
        <p:spPr>
          <a:xfrm>
            <a:off x="8168847" y="3437289"/>
            <a:ext cx="4023153" cy="923330"/>
          </a:xfrm>
          <a:prstGeom prst="rect">
            <a:avLst/>
          </a:prstGeom>
        </p:spPr>
        <p:txBody>
          <a:bodyPr wrap="square">
            <a:spAutoFit/>
          </a:bodyPr>
          <a:lstStyle/>
          <a:p>
            <a:br>
              <a:rPr lang="zh-CN" altLang="en-US" dirty="0"/>
            </a:br>
            <a:br>
              <a:rPr lang="en-US" altLang="zh-CN" dirty="0"/>
            </a:br>
            <a:endParaRPr lang="zh-CN" altLang="en-US" dirty="0"/>
          </a:p>
        </p:txBody>
      </p:sp>
      <p:sp>
        <p:nvSpPr>
          <p:cNvPr id="21" name="等腰三角形 20">
            <a:extLst>
              <a:ext uri="{FF2B5EF4-FFF2-40B4-BE49-F238E27FC236}">
                <a16:creationId xmlns:a16="http://schemas.microsoft.com/office/drawing/2014/main" id="{7707183B-E914-73FC-0E3A-07BA0CB4747E}"/>
              </a:ext>
            </a:extLst>
          </p:cNvPr>
          <p:cNvSpPr/>
          <p:nvPr/>
        </p:nvSpPr>
        <p:spPr>
          <a:xfrm>
            <a:off x="10197339" y="409632"/>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443EA0D2-68F7-1F68-6D67-D37B64BCD377}"/>
              </a:ext>
            </a:extLst>
          </p:cNvPr>
          <p:cNvSpPr txBox="1"/>
          <p:nvPr/>
        </p:nvSpPr>
        <p:spPr>
          <a:xfrm>
            <a:off x="0" y="68743"/>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实验结果</a:t>
            </a:r>
          </a:p>
        </p:txBody>
      </p:sp>
      <p:sp>
        <p:nvSpPr>
          <p:cNvPr id="2" name="矩形 1">
            <a:extLst>
              <a:ext uri="{FF2B5EF4-FFF2-40B4-BE49-F238E27FC236}">
                <a16:creationId xmlns:a16="http://schemas.microsoft.com/office/drawing/2014/main" id="{5E4F50F0-2163-EC7C-D433-F1DD9DB5F8A6}"/>
              </a:ext>
            </a:extLst>
          </p:cNvPr>
          <p:cNvSpPr/>
          <p:nvPr/>
        </p:nvSpPr>
        <p:spPr>
          <a:xfrm>
            <a:off x="341617"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7CABB93A-196E-0581-9E11-0F56CC263119}"/>
              </a:ext>
            </a:extLst>
          </p:cNvPr>
          <p:cNvSpPr/>
          <p:nvPr/>
        </p:nvSpPr>
        <p:spPr>
          <a:xfrm>
            <a:off x="496764" y="956863"/>
            <a:ext cx="2572858" cy="409842"/>
          </a:xfrm>
          <a:prstGeom prst="roundRect">
            <a:avLst/>
          </a:prstGeom>
          <a:solidFill>
            <a:srgbClr val="F1F1F1"/>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Times New Roman" panose="02020603050405020304" pitchFamily="18" charset="0"/>
                <a:cs typeface="Times New Roman" panose="02020603050405020304" pitchFamily="18" charset="0"/>
              </a:rPr>
              <a:t>Evaluation</a:t>
            </a:r>
          </a:p>
        </p:txBody>
      </p:sp>
      <p:sp>
        <p:nvSpPr>
          <p:cNvPr id="9" name="文本框 8">
            <a:extLst>
              <a:ext uri="{FF2B5EF4-FFF2-40B4-BE49-F238E27FC236}">
                <a16:creationId xmlns:a16="http://schemas.microsoft.com/office/drawing/2014/main" id="{541E90E8-7644-EA29-F761-D81F94A560DE}"/>
              </a:ext>
            </a:extLst>
          </p:cNvPr>
          <p:cNvSpPr txBox="1"/>
          <p:nvPr/>
        </p:nvSpPr>
        <p:spPr>
          <a:xfrm>
            <a:off x="695400" y="1700808"/>
            <a:ext cx="10583632"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solidFill>
                  <a:schemeClr val="tx1">
                    <a:lumMod val="65000"/>
                    <a:lumOff val="35000"/>
                  </a:schemeClr>
                </a:solidFill>
                <a:latin typeface="+mn-ea"/>
              </a:rPr>
              <a:t>除了</a:t>
            </a:r>
            <a:r>
              <a:rPr lang="zh-CN" altLang="zh-CN" sz="1800" i="0" kern="1200" dirty="0">
                <a:solidFill>
                  <a:srgbClr val="4D4D4D"/>
                </a:solidFill>
                <a:effectLst/>
                <a:latin typeface="-apple-system"/>
                <a:ea typeface="思源黑体 CN Regular" panose="020B0500000000000000"/>
                <a:cs typeface="+mn-cs"/>
              </a:rPr>
              <a:t>新浪财经简历</a:t>
            </a:r>
            <a:r>
              <a:rPr lang="en-US" altLang="zh-CN" sz="1800" i="0" kern="1200" dirty="0">
                <a:solidFill>
                  <a:srgbClr val="4D4D4D"/>
                </a:solidFill>
                <a:effectLst/>
                <a:latin typeface="-apple-system"/>
                <a:ea typeface="思源黑体 CN Regular" panose="020B0500000000000000"/>
                <a:cs typeface="+mn-cs"/>
              </a:rPr>
              <a:t>NER</a:t>
            </a:r>
            <a:r>
              <a:rPr lang="zh-CN" altLang="zh-CN" sz="1800" i="0" kern="1200" dirty="0">
                <a:solidFill>
                  <a:srgbClr val="4D4D4D"/>
                </a:solidFill>
                <a:effectLst/>
                <a:latin typeface="-apple-system"/>
                <a:ea typeface="思源黑体 CN Regular" panose="020B0500000000000000"/>
                <a:cs typeface="+mn-cs"/>
              </a:rPr>
              <a:t>（</a:t>
            </a:r>
            <a:r>
              <a:rPr lang="en-US" altLang="zh-CN" sz="1800" i="0" kern="1200" dirty="0">
                <a:solidFill>
                  <a:srgbClr val="4D4D4D"/>
                </a:solidFill>
                <a:effectLst/>
                <a:latin typeface="-apple-system"/>
                <a:ea typeface="思源黑体 CN Regular" panose="020B0500000000000000"/>
                <a:cs typeface="+mn-cs"/>
              </a:rPr>
              <a:t>ACL</a:t>
            </a:r>
            <a:r>
              <a:rPr lang="zh-CN" altLang="zh-CN" sz="1800" i="0" kern="1200" dirty="0">
                <a:solidFill>
                  <a:srgbClr val="4D4D4D"/>
                </a:solidFill>
                <a:effectLst/>
                <a:latin typeface="-apple-system"/>
                <a:ea typeface="思源黑体 CN Regular" panose="020B0500000000000000"/>
                <a:cs typeface="+mn-cs"/>
              </a:rPr>
              <a:t>）数据集</a:t>
            </a:r>
            <a:r>
              <a:rPr lang="zh-CN" altLang="en-US" sz="1800" i="0" kern="1200" dirty="0">
                <a:solidFill>
                  <a:srgbClr val="4D4D4D"/>
                </a:solidFill>
                <a:effectLst/>
                <a:latin typeface="-apple-system"/>
                <a:ea typeface="思源黑体 CN Regular" panose="020B0500000000000000"/>
                <a:cs typeface="+mn-cs"/>
              </a:rPr>
              <a:t>以外，我们还在另外搜集的四个数据集上对模型进行了训练和评估，模型表现出了较为优秀的性能</a:t>
            </a:r>
            <a:r>
              <a:rPr lang="zh-CN" altLang="en-US" dirty="0">
                <a:solidFill>
                  <a:srgbClr val="4D4D4D"/>
                </a:solidFill>
                <a:latin typeface="-apple-system"/>
                <a:ea typeface="思源黑体 CN Regular" panose="020B0500000000000000"/>
              </a:rPr>
              <a:t>。</a:t>
            </a:r>
            <a:endParaRPr lang="zh-CN" altLang="en-US" dirty="0">
              <a:solidFill>
                <a:schemeClr val="tx1">
                  <a:lumMod val="65000"/>
                  <a:lumOff val="35000"/>
                </a:schemeClr>
              </a:solidFill>
              <a:latin typeface="+mn-ea"/>
            </a:endParaRPr>
          </a:p>
        </p:txBody>
      </p:sp>
      <p:graphicFrame>
        <p:nvGraphicFramePr>
          <p:cNvPr id="4" name="表格 3">
            <a:extLst>
              <a:ext uri="{FF2B5EF4-FFF2-40B4-BE49-F238E27FC236}">
                <a16:creationId xmlns:a16="http://schemas.microsoft.com/office/drawing/2014/main" id="{4D25DAB3-0F90-89D2-E5D0-81C1DC86BDDF}"/>
              </a:ext>
            </a:extLst>
          </p:cNvPr>
          <p:cNvGraphicFramePr>
            <a:graphicFrameLocks noGrp="1"/>
          </p:cNvGraphicFramePr>
          <p:nvPr>
            <p:extLst>
              <p:ext uri="{D42A27DB-BD31-4B8C-83A1-F6EECF244321}">
                <p14:modId xmlns:p14="http://schemas.microsoft.com/office/powerpoint/2010/main" val="3079519871"/>
              </p:ext>
            </p:extLst>
          </p:nvPr>
        </p:nvGraphicFramePr>
        <p:xfrm>
          <a:off x="1558723" y="2564904"/>
          <a:ext cx="8856985" cy="2448270"/>
        </p:xfrm>
        <a:graphic>
          <a:graphicData uri="http://schemas.openxmlformats.org/drawingml/2006/table">
            <a:tbl>
              <a:tblPr firstRow="1" bandRow="1">
                <a:tableStyleId>{5C22544A-7EE6-4342-B048-85BDC9FD1C3A}</a:tableStyleId>
              </a:tblPr>
              <a:tblGrid>
                <a:gridCol w="1192287">
                  <a:extLst>
                    <a:ext uri="{9D8B030D-6E8A-4147-A177-3AD203B41FA5}">
                      <a16:colId xmlns:a16="http://schemas.microsoft.com/office/drawing/2014/main" val="1444385130"/>
                    </a:ext>
                  </a:extLst>
                </a:gridCol>
                <a:gridCol w="1139878">
                  <a:extLst>
                    <a:ext uri="{9D8B030D-6E8A-4147-A177-3AD203B41FA5}">
                      <a16:colId xmlns:a16="http://schemas.microsoft.com/office/drawing/2014/main" val="3183127264"/>
                    </a:ext>
                  </a:extLst>
                </a:gridCol>
                <a:gridCol w="1192287">
                  <a:extLst>
                    <a:ext uri="{9D8B030D-6E8A-4147-A177-3AD203B41FA5}">
                      <a16:colId xmlns:a16="http://schemas.microsoft.com/office/drawing/2014/main" val="1769882796"/>
                    </a:ext>
                  </a:extLst>
                </a:gridCol>
                <a:gridCol w="1506735">
                  <a:extLst>
                    <a:ext uri="{9D8B030D-6E8A-4147-A177-3AD203B41FA5}">
                      <a16:colId xmlns:a16="http://schemas.microsoft.com/office/drawing/2014/main" val="2919720112"/>
                    </a:ext>
                  </a:extLst>
                </a:gridCol>
                <a:gridCol w="1139878">
                  <a:extLst>
                    <a:ext uri="{9D8B030D-6E8A-4147-A177-3AD203B41FA5}">
                      <a16:colId xmlns:a16="http://schemas.microsoft.com/office/drawing/2014/main" val="3441721524"/>
                    </a:ext>
                  </a:extLst>
                </a:gridCol>
                <a:gridCol w="1192287">
                  <a:extLst>
                    <a:ext uri="{9D8B030D-6E8A-4147-A177-3AD203B41FA5}">
                      <a16:colId xmlns:a16="http://schemas.microsoft.com/office/drawing/2014/main" val="36852091"/>
                    </a:ext>
                  </a:extLst>
                </a:gridCol>
                <a:gridCol w="1493633">
                  <a:extLst>
                    <a:ext uri="{9D8B030D-6E8A-4147-A177-3AD203B41FA5}">
                      <a16:colId xmlns:a16="http://schemas.microsoft.com/office/drawing/2014/main" val="366876030"/>
                    </a:ext>
                  </a:extLst>
                </a:gridCol>
              </a:tblGrid>
              <a:tr h="408045">
                <a:tc gridSpan="7">
                  <a:txBody>
                    <a:bodyPr/>
                    <a:lstStyle/>
                    <a:p>
                      <a:pPr algn="ctr" fontAlgn="ctr"/>
                      <a:r>
                        <a:rPr lang="en-US" sz="1050" b="1" u="none" strike="noStrike" dirty="0">
                          <a:effectLst/>
                        </a:rPr>
                        <a:t>F1-Score</a:t>
                      </a:r>
                      <a:endParaRPr lang="en-US" sz="105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711590893"/>
                  </a:ext>
                </a:extLst>
              </a:tr>
              <a:tr h="408045">
                <a:tc>
                  <a:txBody>
                    <a:bodyPr/>
                    <a:lstStyle/>
                    <a:p>
                      <a:pPr algn="ctr" fontAlgn="b"/>
                      <a:r>
                        <a:rPr lang="zh-CN" altLang="en-US" sz="1100" b="1" u="none" strike="noStrike" dirty="0">
                          <a:solidFill>
                            <a:srgbClr val="C00000"/>
                          </a:solidFill>
                          <a:effectLst/>
                        </a:rPr>
                        <a:t>数据集</a:t>
                      </a:r>
                      <a:endParaRPr lang="zh-CN" altLang="en-US" sz="1100" b="1" i="0" u="none" strike="noStrike" dirty="0">
                        <a:solidFill>
                          <a:srgbClr val="C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100" b="1" u="none" strike="noStrike" dirty="0" err="1">
                          <a:solidFill>
                            <a:srgbClr val="C00000"/>
                          </a:solidFill>
                          <a:effectLst/>
                        </a:rPr>
                        <a:t>token_Micro</a:t>
                      </a:r>
                      <a:endParaRPr lang="en-US" sz="1100" b="1" i="0" u="none" strike="noStrike" dirty="0">
                        <a:solidFill>
                          <a:srgbClr val="C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100" b="1" u="none" strike="noStrike" dirty="0" err="1">
                          <a:solidFill>
                            <a:srgbClr val="C00000"/>
                          </a:solidFill>
                          <a:effectLst/>
                        </a:rPr>
                        <a:t>token_Macro</a:t>
                      </a:r>
                      <a:endParaRPr lang="en-US" sz="1100" b="1" i="0" u="none" strike="noStrike" dirty="0">
                        <a:solidFill>
                          <a:srgbClr val="C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100" b="1" u="none" strike="noStrike" dirty="0" err="1">
                          <a:solidFill>
                            <a:srgbClr val="C00000"/>
                          </a:solidFill>
                          <a:effectLst/>
                        </a:rPr>
                        <a:t>token_Weighted</a:t>
                      </a:r>
                      <a:endParaRPr lang="en-US" sz="1100" b="1" i="0" u="none" strike="noStrike" dirty="0">
                        <a:solidFill>
                          <a:srgbClr val="C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100" b="1" u="none" strike="noStrike" dirty="0" err="1">
                          <a:solidFill>
                            <a:srgbClr val="C00000"/>
                          </a:solidFill>
                          <a:effectLst/>
                        </a:rPr>
                        <a:t>entity_Micro</a:t>
                      </a:r>
                      <a:endParaRPr lang="en-US" sz="1100" b="1" i="0" u="none" strike="noStrike" dirty="0">
                        <a:solidFill>
                          <a:srgbClr val="C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100" b="1" u="none" strike="noStrike" dirty="0" err="1">
                          <a:solidFill>
                            <a:srgbClr val="C00000"/>
                          </a:solidFill>
                          <a:effectLst/>
                        </a:rPr>
                        <a:t>entity_Macro</a:t>
                      </a:r>
                      <a:endParaRPr lang="en-US" sz="1100" b="1" i="0" u="none" strike="noStrike" dirty="0">
                        <a:solidFill>
                          <a:srgbClr val="C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100" b="1" u="none" strike="noStrike" dirty="0" err="1">
                          <a:solidFill>
                            <a:srgbClr val="C00000"/>
                          </a:solidFill>
                          <a:effectLst/>
                        </a:rPr>
                        <a:t>entity_Weighted</a:t>
                      </a:r>
                      <a:endParaRPr lang="en-US" sz="1100" b="1" i="0" u="none" strike="noStrike" dirty="0">
                        <a:solidFill>
                          <a:srgbClr val="C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3603045751"/>
                  </a:ext>
                </a:extLst>
              </a:tr>
              <a:tr h="408045">
                <a:tc>
                  <a:txBody>
                    <a:bodyPr/>
                    <a:lstStyle/>
                    <a:p>
                      <a:pPr algn="ctr" fontAlgn="b"/>
                      <a:r>
                        <a:rPr lang="en-US" sz="1100" b="1" u="none" strike="noStrike" dirty="0">
                          <a:effectLst/>
                        </a:rPr>
                        <a:t>CoNLL-2003</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altLang="zh-CN" sz="1100" b="1" u="none" strike="noStrike" dirty="0">
                          <a:effectLst/>
                        </a:rPr>
                        <a:t>90.54%</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1100" b="1" u="none" strike="noStrike" dirty="0">
                          <a:effectLst/>
                        </a:rPr>
                        <a:t>90.12%</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1100" b="1" u="none" strike="noStrike">
                          <a:effectLst/>
                        </a:rPr>
                        <a:t>90.53%</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1100" b="1" u="none" strike="noStrike">
                          <a:effectLst/>
                        </a:rPr>
                        <a:t>88.84%</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1100" b="1" u="none" strike="noStrike" dirty="0">
                          <a:effectLst/>
                        </a:rPr>
                        <a:t>88.73%</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1100" b="1" u="none" strike="noStrike">
                          <a:effectLst/>
                        </a:rPr>
                        <a:t>88.83%</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406371793"/>
                  </a:ext>
                </a:extLst>
              </a:tr>
              <a:tr h="408045">
                <a:tc>
                  <a:txBody>
                    <a:bodyPr/>
                    <a:lstStyle/>
                    <a:p>
                      <a:pPr algn="ctr" fontAlgn="b"/>
                      <a:r>
                        <a:rPr lang="en-US" sz="1100" b="1" u="none" strike="noStrike" dirty="0" err="1">
                          <a:effectLst/>
                        </a:rPr>
                        <a:t>People_daily</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altLang="zh-CN" sz="1100" b="1" u="none" strike="noStrike" dirty="0">
                          <a:effectLst/>
                        </a:rPr>
                        <a:t>87.76%</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1100" b="1" u="none" strike="noStrike" dirty="0">
                          <a:effectLst/>
                        </a:rPr>
                        <a:t>83.84%</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1100" b="1" u="none" strike="noStrike" dirty="0">
                          <a:effectLst/>
                        </a:rPr>
                        <a:t>87.67%</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1100" b="1" u="none" strike="noStrike">
                          <a:effectLst/>
                        </a:rPr>
                        <a:t>80.80%</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1100" b="1" u="none" strike="noStrike">
                          <a:effectLst/>
                        </a:rPr>
                        <a:t>78.69%</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1100" b="1" u="none" strike="noStrike">
                          <a:effectLst/>
                        </a:rPr>
                        <a:t>80.81%</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4056929667"/>
                  </a:ext>
                </a:extLst>
              </a:tr>
              <a:tr h="408045">
                <a:tc>
                  <a:txBody>
                    <a:bodyPr/>
                    <a:lstStyle/>
                    <a:p>
                      <a:pPr algn="ctr" fontAlgn="b"/>
                      <a:r>
                        <a:rPr lang="en-US" sz="1100" b="1" u="none" strike="noStrike" dirty="0" err="1">
                          <a:effectLst/>
                        </a:rPr>
                        <a:t>CMeEE</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altLang="zh-CN" sz="1100" b="1" u="none" strike="noStrike">
                          <a:effectLst/>
                        </a:rPr>
                        <a:t>85.19%</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1100" b="1" u="none" strike="noStrike">
                          <a:effectLst/>
                        </a:rPr>
                        <a:t>79.83%</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1100" b="1" u="none" strike="noStrike">
                          <a:effectLst/>
                        </a:rPr>
                        <a:t>85.13%</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1100" b="1" u="none" strike="noStrike" dirty="0">
                          <a:effectLst/>
                        </a:rPr>
                        <a:t>78.59%</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1100" b="1" u="none" strike="noStrike" dirty="0">
                          <a:effectLst/>
                        </a:rPr>
                        <a:t>76.99%</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1100" b="1" u="none" strike="noStrike" dirty="0">
                          <a:effectLst/>
                        </a:rPr>
                        <a:t>78.57%</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361790039"/>
                  </a:ext>
                </a:extLst>
              </a:tr>
              <a:tr h="408045">
                <a:tc>
                  <a:txBody>
                    <a:bodyPr/>
                    <a:lstStyle/>
                    <a:p>
                      <a:pPr algn="ctr" fontAlgn="b"/>
                      <a:r>
                        <a:rPr lang="en-US" sz="1100" b="1" u="none" strike="noStrike" dirty="0">
                          <a:effectLst/>
                        </a:rPr>
                        <a:t>MSRA</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altLang="zh-CN" sz="1100" b="1" u="none" strike="noStrike">
                          <a:effectLst/>
                        </a:rPr>
                        <a:t>83.50%</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1100" b="1" u="none" strike="noStrike">
                          <a:effectLst/>
                        </a:rPr>
                        <a:t>81.63%</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1100" b="1" u="none" strike="noStrike" dirty="0">
                          <a:effectLst/>
                        </a:rPr>
                        <a:t>83.52%</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1100" b="1" u="none" strike="noStrike">
                          <a:effectLst/>
                        </a:rPr>
                        <a:t>73.80%</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1100" b="1" u="none" strike="noStrike">
                          <a:effectLst/>
                        </a:rPr>
                        <a:t>73.63%</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1100" b="1" u="none" strike="noStrike" dirty="0">
                          <a:effectLst/>
                        </a:rPr>
                        <a:t>73.75%</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258676285"/>
                  </a:ext>
                </a:extLst>
              </a:tr>
            </a:tbl>
          </a:graphicData>
        </a:graphic>
      </p:graphicFrame>
      <p:sp>
        <p:nvSpPr>
          <p:cNvPr id="6" name="iṡ1íḋe">
            <a:extLst>
              <a:ext uri="{FF2B5EF4-FFF2-40B4-BE49-F238E27FC236}">
                <a16:creationId xmlns:a16="http://schemas.microsoft.com/office/drawing/2014/main" id="{11E00DFE-EC56-03E6-C582-5F631B600498}"/>
              </a:ext>
            </a:extLst>
          </p:cNvPr>
          <p:cNvSpPr/>
          <p:nvPr/>
        </p:nvSpPr>
        <p:spPr>
          <a:xfrm>
            <a:off x="0" y="5805264"/>
            <a:ext cx="12215105" cy="1045387"/>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grpSp>
        <p:nvGrpSpPr>
          <p:cNvPr id="7" name="组合 6">
            <a:extLst>
              <a:ext uri="{FF2B5EF4-FFF2-40B4-BE49-F238E27FC236}">
                <a16:creationId xmlns:a16="http://schemas.microsoft.com/office/drawing/2014/main" id="{B81EE90E-911A-502F-9448-F7E0404AC287}"/>
              </a:ext>
            </a:extLst>
          </p:cNvPr>
          <p:cNvGrpSpPr/>
          <p:nvPr/>
        </p:nvGrpSpPr>
        <p:grpSpPr>
          <a:xfrm>
            <a:off x="-23806" y="7349"/>
            <a:ext cx="12192000" cy="690282"/>
            <a:chOff x="-23806" y="7349"/>
            <a:chExt cx="12192000" cy="690282"/>
          </a:xfrm>
        </p:grpSpPr>
        <p:grpSp>
          <p:nvGrpSpPr>
            <p:cNvPr id="8" name="组合 7">
              <a:extLst>
                <a:ext uri="{FF2B5EF4-FFF2-40B4-BE49-F238E27FC236}">
                  <a16:creationId xmlns:a16="http://schemas.microsoft.com/office/drawing/2014/main" id="{43FF7370-FA63-E71F-59A5-981D4B3D2718}"/>
                </a:ext>
              </a:extLst>
            </p:cNvPr>
            <p:cNvGrpSpPr/>
            <p:nvPr/>
          </p:nvGrpSpPr>
          <p:grpSpPr>
            <a:xfrm>
              <a:off x="-23806" y="7349"/>
              <a:ext cx="12192000" cy="650874"/>
              <a:chOff x="-23806" y="7349"/>
              <a:chExt cx="12192000" cy="650874"/>
            </a:xfrm>
          </p:grpSpPr>
          <p:grpSp>
            <p:nvGrpSpPr>
              <p:cNvPr id="11" name="组合 10">
                <a:extLst>
                  <a:ext uri="{FF2B5EF4-FFF2-40B4-BE49-F238E27FC236}">
                    <a16:creationId xmlns:a16="http://schemas.microsoft.com/office/drawing/2014/main" id="{7242B48C-0975-92EA-567F-B6E1365148E8}"/>
                  </a:ext>
                </a:extLst>
              </p:cNvPr>
              <p:cNvGrpSpPr/>
              <p:nvPr/>
            </p:nvGrpSpPr>
            <p:grpSpPr>
              <a:xfrm>
                <a:off x="-23806" y="7349"/>
                <a:ext cx="12192000" cy="650874"/>
                <a:chOff x="-23806" y="7349"/>
                <a:chExt cx="12192000" cy="650874"/>
              </a:xfrm>
            </p:grpSpPr>
            <p:sp>
              <p:nvSpPr>
                <p:cNvPr id="24" name="矩形 23">
                  <a:extLst>
                    <a:ext uri="{FF2B5EF4-FFF2-40B4-BE49-F238E27FC236}">
                      <a16:creationId xmlns:a16="http://schemas.microsoft.com/office/drawing/2014/main" id="{A0E59DDF-2591-0222-4051-0446DB69CB6B}"/>
                    </a:ext>
                  </a:extLst>
                </p:cNvPr>
                <p:cNvSpPr/>
                <p:nvPr/>
              </p:nvSpPr>
              <p:spPr>
                <a:xfrm>
                  <a:off x="-23806" y="7349"/>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52ADDCA4-2236-1917-FA1D-F81CFA2AD2B5}"/>
                    </a:ext>
                  </a:extLst>
                </p:cNvPr>
                <p:cNvGrpSpPr/>
                <p:nvPr/>
              </p:nvGrpSpPr>
              <p:grpSpPr>
                <a:xfrm>
                  <a:off x="6890575" y="166748"/>
                  <a:ext cx="4982295" cy="375393"/>
                  <a:chOff x="6547675" y="306448"/>
                  <a:chExt cx="4982295" cy="375393"/>
                </a:xfrm>
              </p:grpSpPr>
              <p:sp>
                <p:nvSpPr>
                  <p:cNvPr id="26" name="文本框 25">
                    <a:extLst>
                      <a:ext uri="{FF2B5EF4-FFF2-40B4-BE49-F238E27FC236}">
                        <a16:creationId xmlns:a16="http://schemas.microsoft.com/office/drawing/2014/main" id="{B96E6D3D-70E0-E231-DABF-D750F9E4F9A5}"/>
                      </a:ext>
                    </a:extLst>
                  </p:cNvPr>
                  <p:cNvSpPr txBox="1"/>
                  <p:nvPr/>
                </p:nvSpPr>
                <p:spPr>
                  <a:xfrm>
                    <a:off x="6547675" y="307642"/>
                    <a:ext cx="1315296" cy="369332"/>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数据采集</a:t>
                    </a:r>
                  </a:p>
                </p:txBody>
              </p:sp>
              <p:sp>
                <p:nvSpPr>
                  <p:cNvPr id="27" name="文本框 26">
                    <a:extLst>
                      <a:ext uri="{FF2B5EF4-FFF2-40B4-BE49-F238E27FC236}">
                        <a16:creationId xmlns:a16="http://schemas.microsoft.com/office/drawing/2014/main" id="{0F43F2EB-EA2C-04EE-D1BC-D4A47266DA59}"/>
                      </a:ext>
                    </a:extLst>
                  </p:cNvPr>
                  <p:cNvSpPr txBox="1"/>
                  <p:nvPr/>
                </p:nvSpPr>
                <p:spPr>
                  <a:xfrm>
                    <a:off x="7789955" y="306448"/>
                    <a:ext cx="1338828"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数据预处理</a:t>
                    </a:r>
                  </a:p>
                </p:txBody>
              </p:sp>
              <p:sp>
                <p:nvSpPr>
                  <p:cNvPr id="28" name="文本框 27">
                    <a:extLst>
                      <a:ext uri="{FF2B5EF4-FFF2-40B4-BE49-F238E27FC236}">
                        <a16:creationId xmlns:a16="http://schemas.microsoft.com/office/drawing/2014/main" id="{B92A5F0D-231C-224A-270C-DA5E9537BEC4}"/>
                      </a:ext>
                    </a:extLst>
                  </p:cNvPr>
                  <p:cNvSpPr txBox="1"/>
                  <p:nvPr/>
                </p:nvSpPr>
                <p:spPr>
                  <a:xfrm>
                    <a:off x="9212156" y="312509"/>
                    <a:ext cx="2317814"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Train &amp; Evaluation</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29" name="直接连接符 28">
                    <a:extLst>
                      <a:ext uri="{FF2B5EF4-FFF2-40B4-BE49-F238E27FC236}">
                        <a16:creationId xmlns:a16="http://schemas.microsoft.com/office/drawing/2014/main" id="{9ACACFB9-721C-3741-3FBF-0F2255670F49}"/>
                      </a:ext>
                    </a:extLst>
                  </p:cNvPr>
                  <p:cNvCxnSpPr>
                    <a:cxnSpLocks/>
                  </p:cNvCxnSpPr>
                  <p:nvPr/>
                </p:nvCxnSpPr>
                <p:spPr>
                  <a:xfrm>
                    <a:off x="7769324" y="32163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29BB7E0-2010-692D-FF15-A6F73AF78D1A}"/>
                      </a:ext>
                    </a:extLst>
                  </p:cNvPr>
                  <p:cNvCxnSpPr>
                    <a:cxnSpLocks/>
                  </p:cNvCxnSpPr>
                  <p:nvPr/>
                </p:nvCxnSpPr>
                <p:spPr>
                  <a:xfrm>
                    <a:off x="9180622" y="340261"/>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0" name="文本框 19">
                <a:extLst>
                  <a:ext uri="{FF2B5EF4-FFF2-40B4-BE49-F238E27FC236}">
                    <a16:creationId xmlns:a16="http://schemas.microsoft.com/office/drawing/2014/main" id="{095B390F-FBCF-D57B-4E9D-E11501E73BBF}"/>
                  </a:ext>
                </a:extLst>
              </p:cNvPr>
              <p:cNvSpPr txBox="1"/>
              <p:nvPr/>
            </p:nvSpPr>
            <p:spPr>
              <a:xfrm>
                <a:off x="767408" y="156901"/>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实验结果</a:t>
                </a:r>
              </a:p>
            </p:txBody>
          </p:sp>
          <p:pic>
            <p:nvPicPr>
              <p:cNvPr id="23" name="Picture 2">
                <a:extLst>
                  <a:ext uri="{FF2B5EF4-FFF2-40B4-BE49-F238E27FC236}">
                    <a16:creationId xmlns:a16="http://schemas.microsoft.com/office/drawing/2014/main" id="{D9BF1EEC-0290-D270-C9E8-5AE7F30503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313" y="106452"/>
                <a:ext cx="452262" cy="452262"/>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等腰三角形 9">
              <a:extLst>
                <a:ext uri="{FF2B5EF4-FFF2-40B4-BE49-F238E27FC236}">
                  <a16:creationId xmlns:a16="http://schemas.microsoft.com/office/drawing/2014/main" id="{CADFDB40-8DFF-37C3-9AD1-FE4D9BBC1CEB}"/>
                </a:ext>
              </a:extLst>
            </p:cNvPr>
            <p:cNvSpPr/>
            <p:nvPr/>
          </p:nvSpPr>
          <p:spPr>
            <a:xfrm>
              <a:off x="10304669" y="54840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9301602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2389043"/>
            <a:ext cx="12215105" cy="2079914"/>
          </a:xfrm>
          <a:prstGeom prst="rect">
            <a:avLst/>
          </a:prstGeom>
          <a:solidFill>
            <a:srgbClr val="0E419C"/>
          </a:solidFill>
          <a:ln>
            <a:noFill/>
          </a:ln>
          <a:effectLst>
            <a:outerShdw blurRad="1016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grpSp>
        <p:nvGrpSpPr>
          <p:cNvPr id="2" name="组合 1"/>
          <p:cNvGrpSpPr/>
          <p:nvPr/>
        </p:nvGrpSpPr>
        <p:grpSpPr>
          <a:xfrm>
            <a:off x="4437489" y="3081540"/>
            <a:ext cx="2954655" cy="1109206"/>
            <a:chOff x="798936" y="2265907"/>
            <a:chExt cx="2954655" cy="1109206"/>
          </a:xfrm>
        </p:grpSpPr>
        <p:sp>
          <p:nvSpPr>
            <p:cNvPr id="7" name="文本框 6"/>
            <p:cNvSpPr txBox="1"/>
            <p:nvPr/>
          </p:nvSpPr>
          <p:spPr>
            <a:xfrm>
              <a:off x="798936" y="2265907"/>
              <a:ext cx="2954655" cy="830997"/>
            </a:xfrm>
            <a:prstGeom prst="rect">
              <a:avLst/>
            </a:prstGeom>
            <a:noFill/>
          </p:spPr>
          <p:txBody>
            <a:bodyPr wrap="none" rtlCol="0">
              <a:spAutoFit/>
            </a:bodyPr>
            <a:lstStyle/>
            <a:p>
              <a:r>
                <a:rPr lang="zh-CN" altLang="en-US" sz="4800" spc="600" dirty="0">
                  <a:solidFill>
                    <a:schemeClr val="bg1"/>
                  </a:solidFill>
                  <a:latin typeface="思源黑体 CN Heavy" panose="020B0A00000000000000" pitchFamily="34" charset="-122"/>
                  <a:ea typeface="思源黑体 CN Heavy" panose="020B0A00000000000000" pitchFamily="34" charset="-122"/>
                  <a:cs typeface="+mn-ea"/>
                  <a:sym typeface="+mn-lt"/>
                </a:rPr>
                <a:t>工作总结</a:t>
              </a:r>
            </a:p>
          </p:txBody>
        </p:sp>
        <p:sp>
          <p:nvSpPr>
            <p:cNvPr id="8" name="文本框 7"/>
            <p:cNvSpPr txBox="1"/>
            <p:nvPr/>
          </p:nvSpPr>
          <p:spPr>
            <a:xfrm>
              <a:off x="1616009" y="3067336"/>
              <a:ext cx="1489510" cy="307777"/>
            </a:xfrm>
            <a:prstGeom prst="rect">
              <a:avLst/>
            </a:prstGeom>
            <a:noFill/>
          </p:spPr>
          <p:txBody>
            <a:bodyPr wrap="none" rtlCol="0">
              <a:spAutoFit/>
            </a:bodyPr>
            <a:lstStyle/>
            <a:p>
              <a:r>
                <a:rPr lang="en-US" altLang="zh-CN" sz="1400" spc="600" dirty="0">
                  <a:solidFill>
                    <a:schemeClr val="bg1"/>
                  </a:solidFill>
                  <a:cs typeface="+mn-ea"/>
                  <a:sym typeface="+mn-lt"/>
                </a:rPr>
                <a:t>Summary</a:t>
              </a:r>
            </a:p>
          </p:txBody>
        </p:sp>
      </p:grpSp>
      <p:grpSp>
        <p:nvGrpSpPr>
          <p:cNvPr id="3" name="组合 2"/>
          <p:cNvGrpSpPr/>
          <p:nvPr/>
        </p:nvGrpSpPr>
        <p:grpSpPr>
          <a:xfrm flipV="1">
            <a:off x="5211363" y="1431670"/>
            <a:ext cx="1530746" cy="1501386"/>
            <a:chOff x="6095999" y="760163"/>
            <a:chExt cx="1530746" cy="1501386"/>
          </a:xfrm>
          <a:effectLst>
            <a:outerShdw blurRad="50800" dist="38100" dir="18900000" algn="bl" rotWithShape="0">
              <a:prstClr val="black">
                <a:alpha val="30000"/>
              </a:prstClr>
            </a:outerShdw>
          </a:effectLst>
        </p:grpSpPr>
        <p:sp>
          <p:nvSpPr>
            <p:cNvPr id="9" name="椭圆 8"/>
            <p:cNvSpPr/>
            <p:nvPr/>
          </p:nvSpPr>
          <p:spPr>
            <a:xfrm>
              <a:off x="6095999" y="760163"/>
              <a:ext cx="1530746" cy="1495808"/>
            </a:xfrm>
            <a:prstGeom prst="ellipse">
              <a:avLst/>
            </a:prstGeom>
            <a:gradFill flip="none" rotWithShape="1">
              <a:gsLst>
                <a:gs pos="6000">
                  <a:srgbClr val="0E419C"/>
                </a:gs>
                <a:gs pos="100000">
                  <a:schemeClr val="accent1">
                    <a:lumMod val="8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srgbClr val="FFFFFF"/>
                </a:solidFill>
                <a:effectLst/>
                <a:uLnTx/>
                <a:uFillTx/>
                <a:cs typeface="+mn-ea"/>
                <a:sym typeface="+mn-lt"/>
              </a:endParaRPr>
            </a:p>
          </p:txBody>
        </p:sp>
        <p:sp>
          <p:nvSpPr>
            <p:cNvPr id="11" name="椭圆 10"/>
            <p:cNvSpPr/>
            <p:nvPr/>
          </p:nvSpPr>
          <p:spPr>
            <a:xfrm>
              <a:off x="6176912" y="923874"/>
              <a:ext cx="1368920" cy="13376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srgbClr val="0E419C"/>
                </a:solidFill>
                <a:effectLst/>
                <a:uLnTx/>
                <a:uFillTx/>
                <a:cs typeface="+mn-ea"/>
                <a:sym typeface="+mn-lt"/>
              </a:endParaRPr>
            </a:p>
          </p:txBody>
        </p:sp>
      </p:grpSp>
      <p:sp>
        <p:nvSpPr>
          <p:cNvPr id="5" name="文本框 4"/>
          <p:cNvSpPr txBox="1"/>
          <p:nvPr/>
        </p:nvSpPr>
        <p:spPr>
          <a:xfrm>
            <a:off x="5640785" y="1548353"/>
            <a:ext cx="655949" cy="1107996"/>
          </a:xfrm>
          <a:prstGeom prst="rect">
            <a:avLst/>
          </a:prstGeom>
          <a:noFill/>
        </p:spPr>
        <p:txBody>
          <a:bodyPr wrap="none" rtlCol="0">
            <a:spAutoFit/>
          </a:bodyPr>
          <a:lstStyle/>
          <a:p>
            <a:r>
              <a:rPr lang="en-US" altLang="zh-CN" sz="6600" b="1" dirty="0">
                <a:solidFill>
                  <a:srgbClr val="0E419C"/>
                </a:solidFill>
                <a:effectLst>
                  <a:outerShdw blurRad="38100" dist="38100" dir="2700000" algn="tl">
                    <a:srgbClr val="000000">
                      <a:alpha val="43137"/>
                    </a:srgbClr>
                  </a:outerShdw>
                </a:effectLst>
                <a:cs typeface="+mn-ea"/>
                <a:sym typeface="+mn-lt"/>
              </a:rPr>
              <a:t>5</a:t>
            </a:r>
            <a:endParaRPr lang="zh-CN" altLang="en-US" sz="6600" b="1" dirty="0">
              <a:solidFill>
                <a:srgbClr val="0E419C"/>
              </a:soli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3204186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40099CAA-0730-4B42-9513-5EB1B97D8F61}"/>
              </a:ext>
            </a:extLst>
          </p:cNvPr>
          <p:cNvSpPr txBox="1"/>
          <p:nvPr/>
        </p:nvSpPr>
        <p:spPr>
          <a:xfrm>
            <a:off x="-10472" y="157745"/>
            <a:ext cx="2209208" cy="400110"/>
          </a:xfrm>
          <a:prstGeom prst="rect">
            <a:avLst/>
          </a:prstGeom>
          <a:noFill/>
        </p:spPr>
        <p:txBody>
          <a:bodyPr wrap="square" rtlCol="0">
            <a:spAutoFit/>
          </a:bodyPr>
          <a:lstStyle/>
          <a:p>
            <a:pPr algn="ctr"/>
            <a:r>
              <a:rPr lang="zh-CN" altLang="en-US" sz="2000" b="1" dirty="0">
                <a:solidFill>
                  <a:schemeClr val="bg1"/>
                </a:solidFill>
                <a:cs typeface="+mn-ea"/>
                <a:sym typeface="+mn-lt"/>
              </a:rPr>
              <a:t>结果分析</a:t>
            </a:r>
          </a:p>
        </p:txBody>
      </p:sp>
      <p:pic>
        <p:nvPicPr>
          <p:cNvPr id="3" name="图片 2">
            <a:extLst>
              <a:ext uri="{FF2B5EF4-FFF2-40B4-BE49-F238E27FC236}">
                <a16:creationId xmlns:a16="http://schemas.microsoft.com/office/drawing/2014/main" id="{306F5E9F-FDD6-425D-AF38-D56CE232C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332" y="1228416"/>
            <a:ext cx="5852172" cy="4389129"/>
          </a:xfrm>
          <a:prstGeom prst="rect">
            <a:avLst/>
          </a:prstGeom>
        </p:spPr>
      </p:pic>
      <p:pic>
        <p:nvPicPr>
          <p:cNvPr id="6" name="图片 5">
            <a:extLst>
              <a:ext uri="{FF2B5EF4-FFF2-40B4-BE49-F238E27FC236}">
                <a16:creationId xmlns:a16="http://schemas.microsoft.com/office/drawing/2014/main" id="{38F85A31-9F1F-4B9F-A9FF-A2F065DFEC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3056" y="1212764"/>
            <a:ext cx="5852172" cy="4389129"/>
          </a:xfrm>
          <a:prstGeom prst="rect">
            <a:avLst/>
          </a:prstGeom>
        </p:spPr>
      </p:pic>
      <p:sp>
        <p:nvSpPr>
          <p:cNvPr id="7" name="文本框 6">
            <a:extLst>
              <a:ext uri="{FF2B5EF4-FFF2-40B4-BE49-F238E27FC236}">
                <a16:creationId xmlns:a16="http://schemas.microsoft.com/office/drawing/2014/main" id="{45D86FE6-6B5C-4D47-9D61-686DB2C7F600}"/>
              </a:ext>
            </a:extLst>
          </p:cNvPr>
          <p:cNvSpPr txBox="1"/>
          <p:nvPr/>
        </p:nvSpPr>
        <p:spPr>
          <a:xfrm>
            <a:off x="191344" y="5517232"/>
            <a:ext cx="11630297" cy="1156407"/>
          </a:xfrm>
          <a:prstGeom prst="rect">
            <a:avLst/>
          </a:prstGeom>
          <a:noFill/>
        </p:spPr>
        <p:txBody>
          <a:bodyPr wrap="square" rtlCol="0">
            <a:spAutoFit/>
          </a:bodyPr>
          <a:lstStyle/>
          <a:p>
            <a:pPr>
              <a:lnSpc>
                <a:spcPct val="150000"/>
              </a:lnSpc>
            </a:pPr>
            <a:r>
              <a:rPr lang="zh-CN" altLang="en-US" sz="1600" dirty="0"/>
              <a:t>       如图所示是在</a:t>
            </a:r>
            <a:r>
              <a:rPr lang="en-US" altLang="zh-CN" sz="1600" dirty="0"/>
              <a:t>2014</a:t>
            </a:r>
            <a:r>
              <a:rPr lang="zh-CN" altLang="en-US" sz="1600" dirty="0"/>
              <a:t>年的人民日报数据集上使用了</a:t>
            </a:r>
            <a:r>
              <a:rPr lang="en-US" altLang="zh-CN" sz="1600" dirty="0"/>
              <a:t>Vaswani</a:t>
            </a:r>
            <a:r>
              <a:rPr lang="zh-CN" altLang="en-US" sz="1600" dirty="0"/>
              <a:t>注意力机制时训练过程中</a:t>
            </a:r>
            <a:r>
              <a:rPr lang="en-US" altLang="zh-CN" sz="1600" dirty="0"/>
              <a:t>Loss</a:t>
            </a:r>
            <a:r>
              <a:rPr lang="zh-CN" altLang="en-US" sz="1600" dirty="0"/>
              <a:t>和</a:t>
            </a:r>
            <a:r>
              <a:rPr lang="en-US" altLang="zh-CN" sz="1600" dirty="0"/>
              <a:t>Token</a:t>
            </a:r>
            <a:r>
              <a:rPr lang="zh-CN" altLang="en-US" sz="1600" dirty="0"/>
              <a:t>级别</a:t>
            </a:r>
            <a:r>
              <a:rPr lang="en-US" altLang="zh-CN" sz="1600" dirty="0"/>
              <a:t>accuracy</a:t>
            </a:r>
            <a:r>
              <a:rPr lang="zh-CN" altLang="en-US" sz="1600" dirty="0"/>
              <a:t>的变化趋势。可以观察到，随着</a:t>
            </a:r>
            <a:r>
              <a:rPr lang="en-US" altLang="zh-CN" sz="1600" dirty="0"/>
              <a:t>Epoch</a:t>
            </a:r>
            <a:r>
              <a:rPr lang="zh-CN" altLang="en-US" sz="1600" dirty="0"/>
              <a:t>的增加，训练集上的</a:t>
            </a:r>
            <a:r>
              <a:rPr lang="en-US" altLang="zh-CN" sz="1600" dirty="0"/>
              <a:t>Loss</a:t>
            </a:r>
            <a:r>
              <a:rPr lang="zh-CN" altLang="en-US" sz="1600" dirty="0"/>
              <a:t>逐渐减小；而在验证集上，</a:t>
            </a:r>
            <a:r>
              <a:rPr lang="en-US" altLang="zh-CN" sz="1600" dirty="0"/>
              <a:t>Loss</a:t>
            </a:r>
            <a:r>
              <a:rPr lang="zh-CN" altLang="en-US" sz="1600" dirty="0"/>
              <a:t>却未能始终保持下降姿态。这表明模型可能存在过拟合的情况。而</a:t>
            </a:r>
            <a:r>
              <a:rPr lang="en-US" altLang="zh-CN" sz="1600" dirty="0"/>
              <a:t>Bahdanau</a:t>
            </a:r>
            <a:r>
              <a:rPr lang="zh-CN" altLang="en-US" sz="1600" dirty="0"/>
              <a:t>注意力则没有这个问题，因此在后续实验中，我们着重使用</a:t>
            </a:r>
            <a:r>
              <a:rPr lang="en-US" altLang="zh-CN" sz="1600" dirty="0"/>
              <a:t>Bahdanau</a:t>
            </a:r>
            <a:r>
              <a:rPr lang="zh-CN" altLang="en-US" sz="1600" dirty="0"/>
              <a:t>加性注意力来提取文本信息。</a:t>
            </a:r>
          </a:p>
        </p:txBody>
      </p:sp>
      <p:sp>
        <p:nvSpPr>
          <p:cNvPr id="8" name="文本框 7">
            <a:extLst>
              <a:ext uri="{FF2B5EF4-FFF2-40B4-BE49-F238E27FC236}">
                <a16:creationId xmlns:a16="http://schemas.microsoft.com/office/drawing/2014/main" id="{0E037863-DCD7-4C0B-B202-82870B41DC5C}"/>
              </a:ext>
            </a:extLst>
          </p:cNvPr>
          <p:cNvSpPr txBox="1"/>
          <p:nvPr/>
        </p:nvSpPr>
        <p:spPr>
          <a:xfrm>
            <a:off x="225560" y="808619"/>
            <a:ext cx="6734536" cy="523220"/>
          </a:xfrm>
          <a:prstGeom prst="rect">
            <a:avLst/>
          </a:prstGeom>
          <a:noFill/>
        </p:spPr>
        <p:txBody>
          <a:bodyPr wrap="none" rtlCol="0">
            <a:spAutoFit/>
          </a:bodyPr>
          <a:lstStyle/>
          <a:p>
            <a:pPr marL="457200" indent="-457200">
              <a:buFont typeface="Wingdings" panose="05000000000000000000" pitchFamily="2" charset="2"/>
              <a:buChar char="Ø"/>
            </a:pPr>
            <a:r>
              <a:rPr lang="en-US" altLang="zh-CN" sz="2800" b="1" dirty="0">
                <a:ln w="0"/>
                <a:solidFill>
                  <a:schemeClr val="accent2">
                    <a:lumMod val="75000"/>
                  </a:schemeClr>
                </a:solidFill>
                <a:effectLst>
                  <a:outerShdw blurRad="38100" dist="25400" dir="5400000" algn="ctr" rotWithShape="0">
                    <a:srgbClr val="6E747A">
                      <a:alpha val="43000"/>
                    </a:srgbClr>
                  </a:outerShdw>
                </a:effectLst>
              </a:rPr>
              <a:t>Ablation study——</a:t>
            </a:r>
            <a:r>
              <a:rPr lang="zh-CN" altLang="en-US" sz="2800" b="1" dirty="0">
                <a:ln w="0"/>
                <a:solidFill>
                  <a:schemeClr val="accent2">
                    <a:lumMod val="75000"/>
                  </a:schemeClr>
                </a:solidFill>
                <a:effectLst>
                  <a:outerShdw blurRad="38100" dist="25400" dir="5400000" algn="ctr" rotWithShape="0">
                    <a:srgbClr val="6E747A">
                      <a:alpha val="43000"/>
                    </a:srgbClr>
                  </a:outerShdw>
                </a:effectLst>
              </a:rPr>
              <a:t>选用何种注意力？</a:t>
            </a:r>
          </a:p>
        </p:txBody>
      </p:sp>
      <p:grpSp>
        <p:nvGrpSpPr>
          <p:cNvPr id="2" name="组合 1">
            <a:extLst>
              <a:ext uri="{FF2B5EF4-FFF2-40B4-BE49-F238E27FC236}">
                <a16:creationId xmlns:a16="http://schemas.microsoft.com/office/drawing/2014/main" id="{8D4B10D9-BADC-3195-3D32-033BA8CFD10D}"/>
              </a:ext>
            </a:extLst>
          </p:cNvPr>
          <p:cNvGrpSpPr/>
          <p:nvPr/>
        </p:nvGrpSpPr>
        <p:grpSpPr>
          <a:xfrm>
            <a:off x="0" y="0"/>
            <a:ext cx="12192000" cy="704696"/>
            <a:chOff x="0" y="0"/>
            <a:chExt cx="12192000" cy="704696"/>
          </a:xfrm>
        </p:grpSpPr>
        <p:grpSp>
          <p:nvGrpSpPr>
            <p:cNvPr id="5" name="组合 4">
              <a:extLst>
                <a:ext uri="{FF2B5EF4-FFF2-40B4-BE49-F238E27FC236}">
                  <a16:creationId xmlns:a16="http://schemas.microsoft.com/office/drawing/2014/main" id="{86C53CE7-F63F-725B-BD43-211F513CB9A5}"/>
                </a:ext>
              </a:extLst>
            </p:cNvPr>
            <p:cNvGrpSpPr/>
            <p:nvPr/>
          </p:nvGrpSpPr>
          <p:grpSpPr>
            <a:xfrm>
              <a:off x="0" y="0"/>
              <a:ext cx="12192000" cy="704696"/>
              <a:chOff x="0" y="1"/>
              <a:chExt cx="12192000" cy="704696"/>
            </a:xfrm>
          </p:grpSpPr>
          <p:sp>
            <p:nvSpPr>
              <p:cNvPr id="20" name="矩形 19">
                <a:extLst>
                  <a:ext uri="{FF2B5EF4-FFF2-40B4-BE49-F238E27FC236}">
                    <a16:creationId xmlns:a16="http://schemas.microsoft.com/office/drawing/2014/main" id="{1B193C06-BBBD-7280-B65A-2EB12F0AF784}"/>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a:extLst>
                  <a:ext uri="{FF2B5EF4-FFF2-40B4-BE49-F238E27FC236}">
                    <a16:creationId xmlns:a16="http://schemas.microsoft.com/office/drawing/2014/main" id="{F95F276C-CE46-B0C4-098F-FBA4417F6964}"/>
                  </a:ext>
                </a:extLst>
              </p:cNvPr>
              <p:cNvSpPr/>
              <p:nvPr/>
            </p:nvSpPr>
            <p:spPr>
              <a:xfrm>
                <a:off x="10848528" y="555471"/>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9" name="组合 8">
              <a:extLst>
                <a:ext uri="{FF2B5EF4-FFF2-40B4-BE49-F238E27FC236}">
                  <a16:creationId xmlns:a16="http://schemas.microsoft.com/office/drawing/2014/main" id="{11367F72-D3FE-5F53-5678-1A00B74881DC}"/>
                </a:ext>
              </a:extLst>
            </p:cNvPr>
            <p:cNvGrpSpPr/>
            <p:nvPr/>
          </p:nvGrpSpPr>
          <p:grpSpPr>
            <a:xfrm>
              <a:off x="3952475" y="145375"/>
              <a:ext cx="7808340" cy="393872"/>
              <a:chOff x="3609575" y="312460"/>
              <a:chExt cx="7808340" cy="393872"/>
            </a:xfrm>
          </p:grpSpPr>
          <p:sp>
            <p:nvSpPr>
              <p:cNvPr id="11" name="文本框 10">
                <a:extLst>
                  <a:ext uri="{FF2B5EF4-FFF2-40B4-BE49-F238E27FC236}">
                    <a16:creationId xmlns:a16="http://schemas.microsoft.com/office/drawing/2014/main" id="{1F82DA6E-7585-52CA-EA42-9AAF55B6B004}"/>
                  </a:ext>
                </a:extLst>
              </p:cNvPr>
              <p:cNvSpPr txBox="1"/>
              <p:nvPr/>
            </p:nvSpPr>
            <p:spPr>
              <a:xfrm>
                <a:off x="3609575" y="31246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研究背景</a:t>
                </a:r>
              </a:p>
            </p:txBody>
          </p:sp>
          <p:sp>
            <p:nvSpPr>
              <p:cNvPr id="12" name="文本框 11">
                <a:extLst>
                  <a:ext uri="{FF2B5EF4-FFF2-40B4-BE49-F238E27FC236}">
                    <a16:creationId xmlns:a16="http://schemas.microsoft.com/office/drawing/2014/main" id="{F426F529-12FC-C18A-FDFF-2B69DC132A91}"/>
                  </a:ext>
                </a:extLst>
              </p:cNvPr>
              <p:cNvSpPr txBox="1"/>
              <p:nvPr/>
            </p:nvSpPr>
            <p:spPr>
              <a:xfrm>
                <a:off x="5230095" y="315002"/>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原理简介</a:t>
                </a:r>
              </a:p>
            </p:txBody>
          </p:sp>
          <p:sp>
            <p:nvSpPr>
              <p:cNvPr id="13" name="文本框 12">
                <a:extLst>
                  <a:ext uri="{FF2B5EF4-FFF2-40B4-BE49-F238E27FC236}">
                    <a16:creationId xmlns:a16="http://schemas.microsoft.com/office/drawing/2014/main" id="{91BE4D8D-C381-A15B-B236-097BB80C920C}"/>
                  </a:ext>
                </a:extLst>
              </p:cNvPr>
              <p:cNvSpPr txBox="1"/>
              <p:nvPr/>
            </p:nvSpPr>
            <p:spPr>
              <a:xfrm>
                <a:off x="6903808" y="33700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模型构建</a:t>
                </a:r>
              </a:p>
            </p:txBody>
          </p:sp>
          <p:sp>
            <p:nvSpPr>
              <p:cNvPr id="14" name="文本框 13">
                <a:extLst>
                  <a:ext uri="{FF2B5EF4-FFF2-40B4-BE49-F238E27FC236}">
                    <a16:creationId xmlns:a16="http://schemas.microsoft.com/office/drawing/2014/main" id="{72BA462C-07A5-46D4-7A20-5CC03F379CF5}"/>
                  </a:ext>
                </a:extLst>
              </p:cNvPr>
              <p:cNvSpPr txBox="1"/>
              <p:nvPr/>
            </p:nvSpPr>
            <p:spPr>
              <a:xfrm>
                <a:off x="8640475" y="327909"/>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实验结果</a:t>
                </a:r>
              </a:p>
            </p:txBody>
          </p:sp>
          <p:cxnSp>
            <p:nvCxnSpPr>
              <p:cNvPr id="15" name="直接连接符 14">
                <a:extLst>
                  <a:ext uri="{FF2B5EF4-FFF2-40B4-BE49-F238E27FC236}">
                    <a16:creationId xmlns:a16="http://schemas.microsoft.com/office/drawing/2014/main" id="{572AADEB-F359-CD4B-F153-02EBEFF6E9B3}"/>
                  </a:ext>
                </a:extLst>
              </p:cNvPr>
              <p:cNvCxnSpPr>
                <a:cxnSpLocks/>
              </p:cNvCxnSpPr>
              <p:nvPr/>
            </p:nvCxnSpPr>
            <p:spPr>
              <a:xfrm>
                <a:off x="4930702"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781728F-DC5B-4050-7092-D78267AB1E8B}"/>
                  </a:ext>
                </a:extLst>
              </p:cNvPr>
              <p:cNvCxnSpPr>
                <a:cxnSpLocks/>
              </p:cNvCxnSpPr>
              <p:nvPr/>
            </p:nvCxnSpPr>
            <p:spPr>
              <a:xfrm>
                <a:off x="6658182"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8838CDF1-085D-E5F1-130C-D5D6A8DED5DF}"/>
                  </a:ext>
                </a:extLst>
              </p:cNvPr>
              <p:cNvCxnSpPr>
                <a:cxnSpLocks/>
              </p:cNvCxnSpPr>
              <p:nvPr/>
            </p:nvCxnSpPr>
            <p:spPr>
              <a:xfrm>
                <a:off x="8368961"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C03D843-813B-1BC6-D758-FDD3C005526A}"/>
                  </a:ext>
                </a:extLst>
              </p:cNvPr>
              <p:cNvSpPr txBox="1"/>
              <p:nvPr/>
            </p:nvSpPr>
            <p:spPr>
              <a:xfrm>
                <a:off x="10309919" y="32862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工作总结</a:t>
                </a:r>
              </a:p>
            </p:txBody>
          </p:sp>
          <p:cxnSp>
            <p:nvCxnSpPr>
              <p:cNvPr id="19" name="直接连接符 18">
                <a:extLst>
                  <a:ext uri="{FF2B5EF4-FFF2-40B4-BE49-F238E27FC236}">
                    <a16:creationId xmlns:a16="http://schemas.microsoft.com/office/drawing/2014/main" id="{1E436B72-4A93-D59D-12DB-6147DAA38AE2}"/>
                  </a:ext>
                </a:extLst>
              </p:cNvPr>
              <p:cNvCxnSpPr>
                <a:cxnSpLocks/>
              </p:cNvCxnSpPr>
              <p:nvPr/>
            </p:nvCxnSpPr>
            <p:spPr>
              <a:xfrm>
                <a:off x="9978684" y="375904"/>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0" name="Picture 2">
              <a:extLst>
                <a:ext uri="{FF2B5EF4-FFF2-40B4-BE49-F238E27FC236}">
                  <a16:creationId xmlns:a16="http://schemas.microsoft.com/office/drawing/2014/main" id="{30412EC9-4795-2A7B-4EE9-8DE2B7E639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313" y="106452"/>
              <a:ext cx="452262" cy="4522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81105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75985DD-A6DE-4495-920C-DA8DBC549409}"/>
              </a:ext>
            </a:extLst>
          </p:cNvPr>
          <p:cNvSpPr/>
          <p:nvPr/>
        </p:nvSpPr>
        <p:spPr>
          <a:xfrm>
            <a:off x="4799856" y="1351116"/>
            <a:ext cx="7004909" cy="4511392"/>
          </a:xfrm>
          <a:prstGeom prst="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aphicFrame>
        <p:nvGraphicFramePr>
          <p:cNvPr id="12" name="表格 11">
            <a:extLst>
              <a:ext uri="{FF2B5EF4-FFF2-40B4-BE49-F238E27FC236}">
                <a16:creationId xmlns:a16="http://schemas.microsoft.com/office/drawing/2014/main" id="{28DBAA7A-CA1D-43E9-8E07-3006F57DCF20}"/>
              </a:ext>
            </a:extLst>
          </p:cNvPr>
          <p:cNvGraphicFramePr>
            <a:graphicFrameLocks noGrp="1"/>
          </p:cNvGraphicFramePr>
          <p:nvPr>
            <p:extLst>
              <p:ext uri="{D42A27DB-BD31-4B8C-83A1-F6EECF244321}">
                <p14:modId xmlns:p14="http://schemas.microsoft.com/office/powerpoint/2010/main" val="2633222928"/>
              </p:ext>
            </p:extLst>
          </p:nvPr>
        </p:nvGraphicFramePr>
        <p:xfrm>
          <a:off x="4799856" y="1371788"/>
          <a:ext cx="7004911" cy="4490720"/>
        </p:xfrm>
        <a:graphic>
          <a:graphicData uri="http://schemas.openxmlformats.org/drawingml/2006/table">
            <a:tbl>
              <a:tblPr firstRow="1" bandRow="1">
                <a:tableStyleId>{2D5ABB26-0587-4C30-8999-92F81FD0307C}</a:tableStyleId>
              </a:tblPr>
              <a:tblGrid>
                <a:gridCol w="1400983">
                  <a:extLst>
                    <a:ext uri="{9D8B030D-6E8A-4147-A177-3AD203B41FA5}">
                      <a16:colId xmlns:a16="http://schemas.microsoft.com/office/drawing/2014/main" val="1331312573"/>
                    </a:ext>
                  </a:extLst>
                </a:gridCol>
                <a:gridCol w="1400982">
                  <a:extLst>
                    <a:ext uri="{9D8B030D-6E8A-4147-A177-3AD203B41FA5}">
                      <a16:colId xmlns:a16="http://schemas.microsoft.com/office/drawing/2014/main" val="3161754671"/>
                    </a:ext>
                  </a:extLst>
                </a:gridCol>
                <a:gridCol w="1400982">
                  <a:extLst>
                    <a:ext uri="{9D8B030D-6E8A-4147-A177-3AD203B41FA5}">
                      <a16:colId xmlns:a16="http://schemas.microsoft.com/office/drawing/2014/main" val="2237606161"/>
                    </a:ext>
                  </a:extLst>
                </a:gridCol>
                <a:gridCol w="1400982">
                  <a:extLst>
                    <a:ext uri="{9D8B030D-6E8A-4147-A177-3AD203B41FA5}">
                      <a16:colId xmlns:a16="http://schemas.microsoft.com/office/drawing/2014/main" val="1937581865"/>
                    </a:ext>
                  </a:extLst>
                </a:gridCol>
                <a:gridCol w="1400982">
                  <a:extLst>
                    <a:ext uri="{9D8B030D-6E8A-4147-A177-3AD203B41FA5}">
                      <a16:colId xmlns:a16="http://schemas.microsoft.com/office/drawing/2014/main" val="712785980"/>
                    </a:ext>
                  </a:extLst>
                </a:gridCol>
              </a:tblGrid>
              <a:tr h="299850">
                <a:tc>
                  <a:txBody>
                    <a:bodyPr/>
                    <a:lstStyle/>
                    <a:p>
                      <a:pPr algn="ctr"/>
                      <a:r>
                        <a:rPr lang="zh-CN" altLang="en-US" sz="1800" dirty="0"/>
                        <a:t>模型</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800" u="none" strike="noStrike" dirty="0">
                          <a:effectLst/>
                        </a:rPr>
                        <a:t>实体类别</a:t>
                      </a:r>
                      <a:endParaRPr 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u="none" strike="noStrike" dirty="0">
                          <a:effectLst/>
                        </a:rPr>
                        <a:t>P/%</a:t>
                      </a:r>
                      <a:endParaRPr 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rPr>
                        <a:t>R/%</a:t>
                      </a:r>
                      <a:endParaRPr 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rPr>
                        <a:t>F1/%</a:t>
                      </a:r>
                      <a:endParaRPr 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5602445"/>
                  </a:ext>
                </a:extLst>
              </a:tr>
              <a:tr h="370840">
                <a:tc rowSpan="7">
                  <a:txBody>
                    <a:bodyPr/>
                    <a:lstStyle/>
                    <a:p>
                      <a:pPr algn="ctr"/>
                      <a:r>
                        <a:rPr lang="en-US" altLang="zh-CN" dirty="0" err="1"/>
                        <a:t>our_model</a:t>
                      </a:r>
                      <a:endParaRPr lang="zh-CN" altLang="en-US" dirty="0"/>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rPr>
                        <a:t>LOC</a:t>
                      </a:r>
                      <a:endParaRPr 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1800" b="0" i="0" u="none" strike="noStrike" dirty="0">
                          <a:solidFill>
                            <a:srgbClr val="000000"/>
                          </a:solidFill>
                          <a:effectLst/>
                          <a:latin typeface="+mj-lt"/>
                          <a:ea typeface="等线" panose="02010600030101010101" pitchFamily="2" charset="-122"/>
                        </a:rPr>
                        <a:t>85.30%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mj-lt"/>
                          <a:ea typeface="等线" panose="02010600030101010101" pitchFamily="2" charset="-122"/>
                        </a:rPr>
                        <a:t>74.87%</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mj-lt"/>
                          <a:ea typeface="等线" panose="02010600030101010101" pitchFamily="2" charset="-122"/>
                        </a:rPr>
                        <a:t>79.75%</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93408325"/>
                  </a:ext>
                </a:extLst>
              </a:tr>
              <a:tr h="370840">
                <a:tc vMerge="1">
                  <a:txBody>
                    <a:bodyPr/>
                    <a:lstStyle/>
                    <a:p>
                      <a:pPr algn="ctr"/>
                      <a:endParaRPr lang="zh-CN" altLang="en-US" sz="1800" dirty="0"/>
                    </a:p>
                  </a:txBody>
                  <a:tcP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sz="1800" u="none" strike="noStrike" dirty="0">
                          <a:effectLst/>
                        </a:rPr>
                        <a:t>T</a:t>
                      </a:r>
                      <a:endParaRPr 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sz="1800" b="0" i="0" u="none" strike="noStrike" dirty="0">
                          <a:solidFill>
                            <a:srgbClr val="000000"/>
                          </a:solidFill>
                          <a:effectLst/>
                          <a:latin typeface="+mj-lt"/>
                          <a:ea typeface="等线" panose="02010600030101010101" pitchFamily="2" charset="-122"/>
                        </a:rPr>
                        <a:t>92.56%</a:t>
                      </a:r>
                    </a:p>
                  </a:txBody>
                  <a:tcPr marL="6350" marR="6350" marT="6350"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mj-lt"/>
                          <a:ea typeface="等线" panose="02010600030101010101" pitchFamily="2" charset="-122"/>
                        </a:rPr>
                        <a:t>78.66%</a:t>
                      </a:r>
                    </a:p>
                  </a:txBody>
                  <a:tcPr marL="6350" marR="6350" marT="6350"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mj-lt"/>
                          <a:ea typeface="等线" panose="02010600030101010101" pitchFamily="2" charset="-122"/>
                        </a:rPr>
                        <a:t>85.04%</a:t>
                      </a:r>
                    </a:p>
                  </a:txBody>
                  <a:tcPr marL="6350" marR="6350" marT="635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97364532"/>
                  </a:ext>
                </a:extLst>
              </a:tr>
              <a:tr h="133232">
                <a:tc vMerge="1">
                  <a:txBody>
                    <a:bodyPr/>
                    <a:lstStyle/>
                    <a:p>
                      <a:endParaRPr lang="zh-CN" altLang="en-US" sz="1800" dirty="0"/>
                    </a:p>
                  </a:txBody>
                  <a:tcP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sz="1800" u="none" strike="noStrike" dirty="0">
                          <a:effectLst/>
                        </a:rPr>
                        <a:t>PER</a:t>
                      </a:r>
                      <a:endParaRPr 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sz="1800" b="0" i="0" u="none" strike="noStrike" dirty="0">
                          <a:solidFill>
                            <a:srgbClr val="000000"/>
                          </a:solidFill>
                          <a:effectLst/>
                          <a:latin typeface="+mj-lt"/>
                          <a:ea typeface="等线" panose="02010600030101010101" pitchFamily="2" charset="-122"/>
                        </a:rPr>
                        <a:t>87.79%</a:t>
                      </a:r>
                    </a:p>
                  </a:txBody>
                  <a:tcPr marL="6350" marR="6350" marT="6350"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mj-lt"/>
                          <a:ea typeface="等线" panose="02010600030101010101" pitchFamily="2" charset="-122"/>
                        </a:rPr>
                        <a:t>71.79%</a:t>
                      </a:r>
                    </a:p>
                  </a:txBody>
                  <a:tcPr marL="6350" marR="6350" marT="6350"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mj-lt"/>
                          <a:ea typeface="等线" panose="02010600030101010101" pitchFamily="2" charset="-122"/>
                        </a:rPr>
                        <a:t>78.99%</a:t>
                      </a:r>
                    </a:p>
                  </a:txBody>
                  <a:tcPr marL="6350" marR="6350" marT="635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52919234"/>
                  </a:ext>
                </a:extLst>
              </a:tr>
              <a:tr h="150957">
                <a:tc vMerge="1">
                  <a:txBody>
                    <a:bodyPr/>
                    <a:lstStyle/>
                    <a:p>
                      <a:endParaRPr lang="zh-CN" altLang="en-US" sz="1800" dirty="0"/>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rPr>
                        <a:t>ORG</a:t>
                      </a:r>
                      <a:endParaRPr 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dirty="0">
                          <a:solidFill>
                            <a:srgbClr val="000000"/>
                          </a:solidFill>
                          <a:effectLst/>
                          <a:latin typeface="+mj-lt"/>
                          <a:ea typeface="等线" panose="02010600030101010101" pitchFamily="2" charset="-122"/>
                        </a:rPr>
                        <a:t>91.67%</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dirty="0">
                          <a:solidFill>
                            <a:srgbClr val="000000"/>
                          </a:solidFill>
                          <a:effectLst/>
                          <a:latin typeface="+mj-lt"/>
                          <a:ea typeface="等线" panose="02010600030101010101" pitchFamily="2" charset="-122"/>
                        </a:rPr>
                        <a:t>57.89%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mj-lt"/>
                          <a:ea typeface="等线" panose="02010600030101010101" pitchFamily="2" charset="-122"/>
                        </a:rPr>
                        <a:t>70.97%</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5274833"/>
                  </a:ext>
                </a:extLst>
              </a:tr>
              <a:tr h="150957">
                <a:tc vMerge="1">
                  <a:txBody>
                    <a:bodyPr/>
                    <a:lstStyle/>
                    <a:p>
                      <a:pPr algn="ctr"/>
                      <a:endParaRPr lang="zh-CN" altLang="en-US" dirty="0"/>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err="1">
                          <a:effectLst/>
                        </a:rPr>
                        <a:t>micro_avg</a:t>
                      </a:r>
                      <a:endParaRPr 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dirty="0">
                          <a:solidFill>
                            <a:srgbClr val="000000"/>
                          </a:solidFill>
                          <a:effectLst/>
                          <a:latin typeface="+mj-lt"/>
                          <a:ea typeface="等线" panose="02010600030101010101" pitchFamily="2" charset="-122"/>
                        </a:rPr>
                        <a:t>88.37%</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dirty="0">
                          <a:solidFill>
                            <a:srgbClr val="000000"/>
                          </a:solidFill>
                          <a:effectLst/>
                          <a:latin typeface="+mj-lt"/>
                          <a:ea typeface="等线" panose="02010600030101010101" pitchFamily="2" charset="-122"/>
                        </a:rPr>
                        <a:t>74.49%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mj-lt"/>
                          <a:ea typeface="等线" panose="02010600030101010101" pitchFamily="2" charset="-122"/>
                        </a:rPr>
                        <a:t>80.84%</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4274088"/>
                  </a:ext>
                </a:extLst>
              </a:tr>
              <a:tr h="0">
                <a:tc vMerge="1">
                  <a:txBody>
                    <a:bodyPr/>
                    <a:lstStyle/>
                    <a:p>
                      <a:pPr algn="ctr"/>
                      <a:endParaRPr lang="zh-CN" altLang="en-US" dirty="0"/>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err="1">
                          <a:effectLst/>
                        </a:rPr>
                        <a:t>macro_avg</a:t>
                      </a:r>
                      <a:endParaRPr 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a:solidFill>
                            <a:srgbClr val="000000"/>
                          </a:solidFill>
                          <a:effectLst/>
                          <a:latin typeface="+mj-lt"/>
                          <a:ea typeface="等线" panose="02010600030101010101" pitchFamily="2" charset="-122"/>
                        </a:rPr>
                        <a:t>89.33%</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dirty="0">
                          <a:solidFill>
                            <a:srgbClr val="000000"/>
                          </a:solidFill>
                          <a:effectLst/>
                          <a:latin typeface="+mj-lt"/>
                          <a:ea typeface="等线" panose="02010600030101010101" pitchFamily="2" charset="-122"/>
                        </a:rPr>
                        <a:t>70.80%</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dirty="0">
                          <a:solidFill>
                            <a:srgbClr val="000000"/>
                          </a:solidFill>
                          <a:effectLst/>
                          <a:latin typeface="+mj-lt"/>
                          <a:ea typeface="等线" panose="02010600030101010101" pitchFamily="2" charset="-122"/>
                        </a:rPr>
                        <a:t>78.69%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9097575"/>
                  </a:ext>
                </a:extLst>
              </a:tr>
              <a:tr h="150957">
                <a:tc vMerge="1">
                  <a:txBody>
                    <a:bodyPr/>
                    <a:lstStyle/>
                    <a:p>
                      <a:pPr algn="ctr"/>
                      <a:endParaRPr lang="zh-CN" altLang="en-US" dirty="0"/>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rPr>
                        <a:t>weighted</a:t>
                      </a:r>
                      <a:endParaRPr 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dirty="0">
                          <a:solidFill>
                            <a:srgbClr val="000000"/>
                          </a:solidFill>
                          <a:effectLst/>
                          <a:latin typeface="+mj-lt"/>
                          <a:ea typeface="等线" panose="02010600030101010101" pitchFamily="2" charset="-122"/>
                        </a:rPr>
                        <a:t>88.41%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dirty="0">
                          <a:solidFill>
                            <a:srgbClr val="000000"/>
                          </a:solidFill>
                          <a:effectLst/>
                          <a:latin typeface="+mj-lt"/>
                          <a:ea typeface="等线" panose="02010600030101010101" pitchFamily="2" charset="-122"/>
                        </a:rPr>
                        <a:t>74.49%</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0" i="0" u="none" strike="noStrike" dirty="0">
                          <a:solidFill>
                            <a:srgbClr val="000000"/>
                          </a:solidFill>
                          <a:effectLst/>
                          <a:latin typeface="+mj-lt"/>
                          <a:ea typeface="等线" panose="02010600030101010101" pitchFamily="2" charset="-122"/>
                        </a:rPr>
                        <a:t>80.81%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6627018"/>
                  </a:ext>
                </a:extLst>
              </a:tr>
              <a:tr h="0">
                <a:tc rowSpan="7">
                  <a:txBody>
                    <a:bodyPr/>
                    <a:lstStyle/>
                    <a:p>
                      <a:pPr algn="ctr"/>
                      <a:r>
                        <a:rPr lang="en-US" altLang="zh-CN" sz="1800" dirty="0" err="1"/>
                        <a:t>BiLSTM</a:t>
                      </a:r>
                      <a:r>
                        <a:rPr lang="en-US" altLang="zh-CN" sz="1800" dirty="0"/>
                        <a:t>-CRF</a:t>
                      </a:r>
                      <a:endParaRPr lang="zh-CN" altLang="en-US" sz="1800" dirty="0"/>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rPr>
                        <a:t>LOC</a:t>
                      </a:r>
                      <a:endParaRPr 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mj-lt"/>
                        </a:rPr>
                        <a:t>96.10%</a:t>
                      </a:r>
                      <a:endParaRPr lang="en-US" sz="1800" b="0" i="0" u="none" strike="noStrike" dirty="0">
                        <a:solidFill>
                          <a:srgbClr val="000000"/>
                        </a:solidFill>
                        <a:effectLst/>
                        <a:latin typeface="+mj-lt"/>
                        <a:ea typeface="宋体" panose="02010600030101010101" pitchFamily="2" charset="-122"/>
                      </a:endParaRPr>
                    </a:p>
                  </a:txBody>
                  <a:tcPr marL="7620" marR="7620" marT="762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mj-lt"/>
                        </a:rPr>
                        <a:t>89.45%</a:t>
                      </a:r>
                      <a:endParaRPr lang="en-US" sz="1800" b="0" i="0" u="none" strike="noStrike" dirty="0">
                        <a:solidFill>
                          <a:srgbClr val="000000"/>
                        </a:solidFill>
                        <a:effectLst/>
                        <a:latin typeface="+mj-lt"/>
                        <a:ea typeface="宋体" panose="02010600030101010101" pitchFamily="2" charset="-122"/>
                      </a:endParaRPr>
                    </a:p>
                  </a:txBody>
                  <a:tcPr marL="7620" marR="7620" marT="762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mj-lt"/>
                        </a:rPr>
                        <a:t>92.65%</a:t>
                      </a:r>
                      <a:endParaRPr lang="en-US" sz="1800" b="0" i="0" u="none" strike="noStrike" dirty="0">
                        <a:solidFill>
                          <a:srgbClr val="000000"/>
                        </a:solidFill>
                        <a:effectLst/>
                        <a:latin typeface="+mj-lt"/>
                        <a:ea typeface="宋体" panose="02010600030101010101" pitchFamily="2" charset="-122"/>
                      </a:endParaRPr>
                    </a:p>
                  </a:txBody>
                  <a:tcPr marL="7620" marR="7620" marT="762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3586049"/>
                  </a:ext>
                </a:extLst>
              </a:tr>
              <a:tr h="0">
                <a:tc vMerge="1">
                  <a:txBody>
                    <a:bodyPr/>
                    <a:lstStyle/>
                    <a:p>
                      <a:pPr algn="ctr"/>
                      <a:endParaRPr lang="zh-CN" altLang="en-US" sz="18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rPr>
                        <a:t>T</a:t>
                      </a:r>
                      <a:endParaRPr 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mj-lt"/>
                        </a:rPr>
                        <a:t>87.06%</a:t>
                      </a:r>
                      <a:endParaRPr lang="en-US" sz="1800" b="0" i="0" u="none" strike="noStrike" dirty="0">
                        <a:solidFill>
                          <a:srgbClr val="000000"/>
                        </a:solidFill>
                        <a:effectLst/>
                        <a:latin typeface="+mj-lt"/>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mj-lt"/>
                        </a:rPr>
                        <a:t>74.15%</a:t>
                      </a:r>
                      <a:endParaRPr lang="en-US" sz="1800" b="0" i="0" u="none" strike="noStrike" dirty="0">
                        <a:solidFill>
                          <a:srgbClr val="000000"/>
                        </a:solidFill>
                        <a:effectLst/>
                        <a:latin typeface="+mj-lt"/>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mj-lt"/>
                        </a:rPr>
                        <a:t>80.09%</a:t>
                      </a:r>
                      <a:endParaRPr lang="en-US" sz="1800" b="0" i="0" u="none" strike="noStrike" dirty="0">
                        <a:solidFill>
                          <a:srgbClr val="000000"/>
                        </a:solidFill>
                        <a:effectLst/>
                        <a:latin typeface="+mj-lt"/>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428511"/>
                  </a:ext>
                </a:extLst>
              </a:tr>
              <a:tr h="0">
                <a:tc vMerge="1">
                  <a:txBody>
                    <a:bodyPr/>
                    <a:lstStyle/>
                    <a:p>
                      <a:endParaRPr lang="zh-CN" altLang="en-US" sz="18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rPr>
                        <a:t>PER</a:t>
                      </a:r>
                      <a:endParaRPr 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a:effectLst/>
                          <a:latin typeface="+mj-lt"/>
                        </a:rPr>
                        <a:t>82.86%</a:t>
                      </a:r>
                      <a:endParaRPr lang="en-US" sz="1800" b="0" i="0" u="none" strike="noStrike">
                        <a:solidFill>
                          <a:srgbClr val="000000"/>
                        </a:solidFill>
                        <a:effectLst/>
                        <a:latin typeface="+mj-lt"/>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mj-lt"/>
                        </a:rPr>
                        <a:t>74.12%</a:t>
                      </a:r>
                      <a:endParaRPr lang="en-US" sz="1800" b="0" i="0" u="none" strike="noStrike" dirty="0">
                        <a:solidFill>
                          <a:srgbClr val="000000"/>
                        </a:solidFill>
                        <a:effectLst/>
                        <a:latin typeface="+mj-lt"/>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mj-lt"/>
                        </a:rPr>
                        <a:t>78.25%</a:t>
                      </a:r>
                      <a:endParaRPr lang="en-US" sz="1800" b="0" i="0" u="none" strike="noStrike" dirty="0">
                        <a:solidFill>
                          <a:srgbClr val="000000"/>
                        </a:solidFill>
                        <a:effectLst/>
                        <a:latin typeface="+mj-lt"/>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3381811"/>
                  </a:ext>
                </a:extLst>
              </a:tr>
              <a:tr h="0">
                <a:tc vMerge="1">
                  <a:txBody>
                    <a:bodyPr/>
                    <a:lstStyle/>
                    <a:p>
                      <a:endParaRPr lang="zh-CN" altLang="en-US" sz="18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rPr>
                        <a:t>ORG</a:t>
                      </a:r>
                      <a:endParaRPr 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mj-lt"/>
                        </a:rPr>
                        <a:t>93.33%</a:t>
                      </a:r>
                      <a:endParaRPr lang="en-US" sz="1800" b="0" i="0" u="none" strike="noStrike" dirty="0">
                        <a:solidFill>
                          <a:srgbClr val="000000"/>
                        </a:solidFill>
                        <a:effectLst/>
                        <a:latin typeface="+mj-lt"/>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mj-lt"/>
                        </a:rPr>
                        <a:t>35.00%</a:t>
                      </a:r>
                      <a:endParaRPr lang="en-US" sz="1800" b="0" i="0" u="none" strike="noStrike" dirty="0">
                        <a:solidFill>
                          <a:srgbClr val="000000"/>
                        </a:solidFill>
                        <a:effectLst/>
                        <a:latin typeface="+mj-lt"/>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mj-lt"/>
                        </a:rPr>
                        <a:t>50.91%</a:t>
                      </a:r>
                      <a:endParaRPr lang="en-US" sz="1800" b="0" i="0" u="none" strike="noStrike" dirty="0">
                        <a:solidFill>
                          <a:srgbClr val="000000"/>
                        </a:solidFill>
                        <a:effectLst/>
                        <a:latin typeface="+mj-lt"/>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7579436"/>
                  </a:ext>
                </a:extLst>
              </a:tr>
              <a:tr h="0">
                <a:tc vMerge="1">
                  <a:txBody>
                    <a:bodyPr/>
                    <a:lstStyle/>
                    <a:p>
                      <a:pPr algn="ctr"/>
                      <a:endParaRPr lang="zh-CN" altLang="en-US" sz="1800" dirty="0"/>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err="1">
                          <a:effectLst/>
                        </a:rPr>
                        <a:t>micro_avg</a:t>
                      </a:r>
                      <a:endParaRPr 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mj-lt"/>
                        </a:rPr>
                        <a:t>88.56%</a:t>
                      </a:r>
                      <a:endParaRPr lang="en-US" sz="1800" b="0" i="0" u="none" strike="noStrike" dirty="0">
                        <a:solidFill>
                          <a:srgbClr val="000000"/>
                        </a:solidFill>
                        <a:effectLst/>
                        <a:latin typeface="+mj-lt"/>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a:effectLst/>
                          <a:latin typeface="+mj-lt"/>
                        </a:rPr>
                        <a:t>77.82%</a:t>
                      </a:r>
                      <a:endParaRPr lang="en-US" sz="1800" b="0" i="0" u="none" strike="noStrike">
                        <a:solidFill>
                          <a:srgbClr val="000000"/>
                        </a:solidFill>
                        <a:effectLst/>
                        <a:latin typeface="+mj-lt"/>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mj-lt"/>
                        </a:rPr>
                        <a:t>82.84%</a:t>
                      </a:r>
                      <a:endParaRPr lang="en-US" sz="1800" b="0" i="0" u="none" strike="noStrike" dirty="0">
                        <a:solidFill>
                          <a:srgbClr val="000000"/>
                        </a:solidFill>
                        <a:effectLst/>
                        <a:latin typeface="+mj-lt"/>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9042674"/>
                  </a:ext>
                </a:extLst>
              </a:tr>
              <a:tr h="0">
                <a:tc vMerge="1">
                  <a:txBody>
                    <a:bodyPr/>
                    <a:lstStyle/>
                    <a:p>
                      <a:pPr algn="ctr"/>
                      <a:endParaRPr lang="zh-CN" altLang="en-US" sz="1800" dirty="0"/>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err="1">
                          <a:effectLst/>
                        </a:rPr>
                        <a:t>macro_avg</a:t>
                      </a:r>
                      <a:endParaRPr 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a:effectLst/>
                          <a:latin typeface="+mj-lt"/>
                        </a:rPr>
                        <a:t>89.84%</a:t>
                      </a:r>
                      <a:endParaRPr lang="en-US" sz="1800" b="0" i="0" u="none" strike="noStrike">
                        <a:solidFill>
                          <a:srgbClr val="000000"/>
                        </a:solidFill>
                        <a:effectLst/>
                        <a:latin typeface="+mj-lt"/>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a:effectLst/>
                          <a:latin typeface="+mj-lt"/>
                        </a:rPr>
                        <a:t>68.18%</a:t>
                      </a:r>
                      <a:endParaRPr lang="en-US" sz="1800" b="0" i="0" u="none" strike="noStrike">
                        <a:solidFill>
                          <a:srgbClr val="000000"/>
                        </a:solidFill>
                        <a:effectLst/>
                        <a:latin typeface="+mj-lt"/>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mj-lt"/>
                        </a:rPr>
                        <a:t>75.47%</a:t>
                      </a:r>
                      <a:endParaRPr lang="en-US" sz="1800" b="0" i="0" u="none" strike="noStrike" dirty="0">
                        <a:solidFill>
                          <a:srgbClr val="000000"/>
                        </a:solidFill>
                        <a:effectLst/>
                        <a:latin typeface="+mj-lt"/>
                        <a:ea typeface="宋体" panose="02010600030101010101" pitchFamily="2" charset="-122"/>
                      </a:endParaRPr>
                    </a:p>
                  </a:txBody>
                  <a:tcPr marL="7620" marR="7620" marT="762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8295789"/>
                  </a:ext>
                </a:extLst>
              </a:tr>
              <a:tr h="0">
                <a:tc vMerge="1">
                  <a:txBody>
                    <a:bodyPr/>
                    <a:lstStyle/>
                    <a:p>
                      <a:pPr algn="ctr"/>
                      <a:endParaRPr lang="zh-CN" altLang="en-US" sz="1800" dirty="0"/>
                    </a:p>
                  </a:txBody>
                  <a:tcPr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rPr>
                        <a:t>weighted</a:t>
                      </a:r>
                      <a:endParaRPr 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a:effectLst/>
                          <a:latin typeface="+mj-lt"/>
                        </a:rPr>
                        <a:t>88.50%</a:t>
                      </a:r>
                      <a:endParaRPr lang="en-US" sz="1800" b="0" i="0" u="none" strike="noStrike">
                        <a:solidFill>
                          <a:srgbClr val="000000"/>
                        </a:solidFill>
                        <a:effectLst/>
                        <a:latin typeface="+mj-lt"/>
                        <a:ea typeface="宋体" panose="02010600030101010101" pitchFamily="2" charset="-122"/>
                      </a:endParaRP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a:effectLst/>
                          <a:latin typeface="+mj-lt"/>
                        </a:rPr>
                        <a:t>77.82%</a:t>
                      </a:r>
                      <a:endParaRPr lang="en-US" sz="1800" b="0" i="0" u="none" strike="noStrike">
                        <a:solidFill>
                          <a:srgbClr val="000000"/>
                        </a:solidFill>
                        <a:effectLst/>
                        <a:latin typeface="+mj-lt"/>
                        <a:ea typeface="宋体" panose="02010600030101010101" pitchFamily="2" charset="-122"/>
                      </a:endParaRP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mj-lt"/>
                        </a:rPr>
                        <a:t>82.59%</a:t>
                      </a:r>
                      <a:endParaRPr lang="en-US" sz="1800" b="0" i="0" u="none" strike="noStrike" dirty="0">
                        <a:solidFill>
                          <a:srgbClr val="000000"/>
                        </a:solidFill>
                        <a:effectLst/>
                        <a:latin typeface="+mj-lt"/>
                        <a:ea typeface="宋体" panose="02010600030101010101" pitchFamily="2" charset="-122"/>
                      </a:endParaRP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1181570"/>
                  </a:ext>
                </a:extLst>
              </a:tr>
            </a:tbl>
          </a:graphicData>
        </a:graphic>
      </p:graphicFrame>
      <p:sp>
        <p:nvSpPr>
          <p:cNvPr id="3" name="文本框 2">
            <a:extLst>
              <a:ext uri="{FF2B5EF4-FFF2-40B4-BE49-F238E27FC236}">
                <a16:creationId xmlns:a16="http://schemas.microsoft.com/office/drawing/2014/main" id="{7D8C485B-3533-4A4F-A67D-80429CE42094}"/>
              </a:ext>
            </a:extLst>
          </p:cNvPr>
          <p:cNvSpPr txBox="1"/>
          <p:nvPr/>
        </p:nvSpPr>
        <p:spPr>
          <a:xfrm>
            <a:off x="185734" y="1916832"/>
            <a:ext cx="4464494" cy="3782446"/>
          </a:xfrm>
          <a:prstGeom prst="rect">
            <a:avLst/>
          </a:prstGeom>
          <a:noFill/>
        </p:spPr>
        <p:txBody>
          <a:bodyPr wrap="square" rtlCol="0">
            <a:spAutoFit/>
          </a:bodyPr>
          <a:lstStyle/>
          <a:p>
            <a:pPr>
              <a:lnSpc>
                <a:spcPct val="150000"/>
              </a:lnSpc>
            </a:pPr>
            <a:r>
              <a:rPr lang="zh-CN" altLang="en-US" dirty="0"/>
              <a:t>       为了验证模型性能，我们另外实现了用于</a:t>
            </a:r>
            <a:r>
              <a:rPr lang="en-US" altLang="zh-CN" dirty="0"/>
              <a:t>NER</a:t>
            </a:r>
            <a:r>
              <a:rPr lang="zh-CN" altLang="en-US" dirty="0"/>
              <a:t>任务的经典模型</a:t>
            </a:r>
            <a:r>
              <a:rPr lang="en-US" altLang="zh-CN" dirty="0" err="1"/>
              <a:t>BiLSTM</a:t>
            </a:r>
            <a:r>
              <a:rPr lang="en-US" altLang="zh-CN" dirty="0"/>
              <a:t>-CRF</a:t>
            </a:r>
            <a:r>
              <a:rPr lang="zh-CN" altLang="en-US" dirty="0"/>
              <a:t>，两种方法在</a:t>
            </a:r>
            <a:r>
              <a:rPr lang="en-US" altLang="zh-CN" dirty="0"/>
              <a:t>2014</a:t>
            </a:r>
            <a:r>
              <a:rPr lang="zh-CN" altLang="en-US" dirty="0"/>
              <a:t>年</a:t>
            </a:r>
            <a:r>
              <a:rPr lang="en-US" altLang="zh-CN" dirty="0"/>
              <a:t>《</a:t>
            </a:r>
            <a:r>
              <a:rPr lang="zh-CN" altLang="en-US" dirty="0"/>
              <a:t>人民日报</a:t>
            </a:r>
            <a:r>
              <a:rPr lang="en-US" altLang="zh-CN" dirty="0"/>
              <a:t>》</a:t>
            </a:r>
            <a:r>
              <a:rPr lang="zh-CN" altLang="en-US" dirty="0"/>
              <a:t>语料数据集上进行对比实验，实验结果如右表所示。</a:t>
            </a:r>
            <a:endParaRPr lang="en-US" altLang="zh-CN" dirty="0"/>
          </a:p>
          <a:p>
            <a:pPr>
              <a:lnSpc>
                <a:spcPct val="150000"/>
              </a:lnSpc>
            </a:pPr>
            <a:endParaRPr lang="en-US" altLang="zh-CN" dirty="0"/>
          </a:p>
          <a:p>
            <a:pPr>
              <a:lnSpc>
                <a:spcPct val="150000"/>
              </a:lnSpc>
            </a:pPr>
            <a:r>
              <a:rPr lang="zh-CN" altLang="en-US" dirty="0"/>
              <a:t>       可以发现，在</a:t>
            </a:r>
            <a:r>
              <a:rPr lang="en-US" altLang="zh-CN" dirty="0"/>
              <a:t>《</a:t>
            </a:r>
            <a:r>
              <a:rPr lang="zh-CN" altLang="en-US" dirty="0"/>
              <a:t>人民日报</a:t>
            </a:r>
            <a:r>
              <a:rPr lang="en-US" altLang="zh-CN" dirty="0"/>
              <a:t>》 </a:t>
            </a:r>
            <a:r>
              <a:rPr lang="zh-CN" altLang="en-US" dirty="0"/>
              <a:t>语料数据集上，我们的模型性能与</a:t>
            </a:r>
            <a:r>
              <a:rPr lang="en-US" altLang="zh-CN" dirty="0"/>
              <a:t>BiLSTM-CRF</a:t>
            </a:r>
            <a:r>
              <a:rPr lang="zh-CN" altLang="en-US" dirty="0"/>
              <a:t>相比差距并不大，甚至在某些实体上（例如时间</a:t>
            </a:r>
            <a:r>
              <a:rPr lang="en-US" altLang="zh-CN" dirty="0"/>
              <a:t>T</a:t>
            </a:r>
            <a:r>
              <a:rPr lang="zh-CN" altLang="en-US" dirty="0"/>
              <a:t>）模型的效果明显强于</a:t>
            </a:r>
            <a:r>
              <a:rPr lang="en-US" altLang="zh-CN" dirty="0"/>
              <a:t>BiLSTM-CRF. </a:t>
            </a:r>
          </a:p>
        </p:txBody>
      </p:sp>
      <p:sp>
        <p:nvSpPr>
          <p:cNvPr id="20" name="文本框 19">
            <a:extLst>
              <a:ext uri="{FF2B5EF4-FFF2-40B4-BE49-F238E27FC236}">
                <a16:creationId xmlns:a16="http://schemas.microsoft.com/office/drawing/2014/main" id="{577664C9-08B6-4060-AD4D-789965DF2C5C}"/>
              </a:ext>
            </a:extLst>
          </p:cNvPr>
          <p:cNvSpPr txBox="1"/>
          <p:nvPr/>
        </p:nvSpPr>
        <p:spPr>
          <a:xfrm>
            <a:off x="-10472" y="157745"/>
            <a:ext cx="2209208" cy="400110"/>
          </a:xfrm>
          <a:prstGeom prst="rect">
            <a:avLst/>
          </a:prstGeom>
          <a:noFill/>
        </p:spPr>
        <p:txBody>
          <a:bodyPr wrap="square" rtlCol="0">
            <a:spAutoFit/>
          </a:bodyPr>
          <a:lstStyle/>
          <a:p>
            <a:pPr algn="ctr"/>
            <a:r>
              <a:rPr lang="zh-CN" altLang="en-US" sz="2000" b="1" dirty="0">
                <a:solidFill>
                  <a:schemeClr val="bg1"/>
                </a:solidFill>
                <a:cs typeface="+mn-ea"/>
                <a:sym typeface="+mn-lt"/>
              </a:rPr>
              <a:t>结果分析</a:t>
            </a:r>
          </a:p>
        </p:txBody>
      </p:sp>
      <p:grpSp>
        <p:nvGrpSpPr>
          <p:cNvPr id="5" name="组合 4">
            <a:extLst>
              <a:ext uri="{FF2B5EF4-FFF2-40B4-BE49-F238E27FC236}">
                <a16:creationId xmlns:a16="http://schemas.microsoft.com/office/drawing/2014/main" id="{34019E5A-5D9E-75CE-ACDC-5E11B69FC587}"/>
              </a:ext>
            </a:extLst>
          </p:cNvPr>
          <p:cNvGrpSpPr/>
          <p:nvPr/>
        </p:nvGrpSpPr>
        <p:grpSpPr>
          <a:xfrm>
            <a:off x="0" y="0"/>
            <a:ext cx="12192000" cy="704696"/>
            <a:chOff x="0" y="0"/>
            <a:chExt cx="12192000" cy="704696"/>
          </a:xfrm>
        </p:grpSpPr>
        <p:grpSp>
          <p:nvGrpSpPr>
            <p:cNvPr id="6" name="组合 5">
              <a:extLst>
                <a:ext uri="{FF2B5EF4-FFF2-40B4-BE49-F238E27FC236}">
                  <a16:creationId xmlns:a16="http://schemas.microsoft.com/office/drawing/2014/main" id="{12DCBC82-6386-5C08-F50F-32494B1749D0}"/>
                </a:ext>
              </a:extLst>
            </p:cNvPr>
            <p:cNvGrpSpPr/>
            <p:nvPr/>
          </p:nvGrpSpPr>
          <p:grpSpPr>
            <a:xfrm>
              <a:off x="0" y="0"/>
              <a:ext cx="12192000" cy="704696"/>
              <a:chOff x="0" y="1"/>
              <a:chExt cx="12192000" cy="704696"/>
            </a:xfrm>
          </p:grpSpPr>
          <p:sp>
            <p:nvSpPr>
              <p:cNvPr id="19" name="矩形 18">
                <a:extLst>
                  <a:ext uri="{FF2B5EF4-FFF2-40B4-BE49-F238E27FC236}">
                    <a16:creationId xmlns:a16="http://schemas.microsoft.com/office/drawing/2014/main" id="{99E447D5-83BB-615F-9945-96E0EAF57B4C}"/>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a:extLst>
                  <a:ext uri="{FF2B5EF4-FFF2-40B4-BE49-F238E27FC236}">
                    <a16:creationId xmlns:a16="http://schemas.microsoft.com/office/drawing/2014/main" id="{8BB3983B-5564-5E6A-7E57-750FAB492867}"/>
                  </a:ext>
                </a:extLst>
              </p:cNvPr>
              <p:cNvSpPr/>
              <p:nvPr/>
            </p:nvSpPr>
            <p:spPr>
              <a:xfrm>
                <a:off x="10848528" y="555471"/>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 name="组合 6">
              <a:extLst>
                <a:ext uri="{FF2B5EF4-FFF2-40B4-BE49-F238E27FC236}">
                  <a16:creationId xmlns:a16="http://schemas.microsoft.com/office/drawing/2014/main" id="{4E7E2E46-1C0D-50BF-51F3-D2BC2F48ED35}"/>
                </a:ext>
              </a:extLst>
            </p:cNvPr>
            <p:cNvGrpSpPr/>
            <p:nvPr/>
          </p:nvGrpSpPr>
          <p:grpSpPr>
            <a:xfrm>
              <a:off x="3952475" y="145375"/>
              <a:ext cx="7808340" cy="393872"/>
              <a:chOff x="3609575" y="312460"/>
              <a:chExt cx="7808340" cy="393872"/>
            </a:xfrm>
          </p:grpSpPr>
          <p:sp>
            <p:nvSpPr>
              <p:cNvPr id="9" name="文本框 8">
                <a:extLst>
                  <a:ext uri="{FF2B5EF4-FFF2-40B4-BE49-F238E27FC236}">
                    <a16:creationId xmlns:a16="http://schemas.microsoft.com/office/drawing/2014/main" id="{10EC07AC-D43F-7C84-328C-54460906E4AE}"/>
                  </a:ext>
                </a:extLst>
              </p:cNvPr>
              <p:cNvSpPr txBox="1"/>
              <p:nvPr/>
            </p:nvSpPr>
            <p:spPr>
              <a:xfrm>
                <a:off x="3609575" y="31246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研究背景</a:t>
                </a:r>
              </a:p>
            </p:txBody>
          </p:sp>
          <p:sp>
            <p:nvSpPr>
              <p:cNvPr id="10" name="文本框 9">
                <a:extLst>
                  <a:ext uri="{FF2B5EF4-FFF2-40B4-BE49-F238E27FC236}">
                    <a16:creationId xmlns:a16="http://schemas.microsoft.com/office/drawing/2014/main" id="{A6B3CFAF-F766-EBB1-5E3B-21F11C7AE2CE}"/>
                  </a:ext>
                </a:extLst>
              </p:cNvPr>
              <p:cNvSpPr txBox="1"/>
              <p:nvPr/>
            </p:nvSpPr>
            <p:spPr>
              <a:xfrm>
                <a:off x="5230095" y="315002"/>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原理简介</a:t>
                </a:r>
              </a:p>
            </p:txBody>
          </p:sp>
          <p:sp>
            <p:nvSpPr>
              <p:cNvPr id="11" name="文本框 10">
                <a:extLst>
                  <a:ext uri="{FF2B5EF4-FFF2-40B4-BE49-F238E27FC236}">
                    <a16:creationId xmlns:a16="http://schemas.microsoft.com/office/drawing/2014/main" id="{9DF8A981-C02C-62D1-365F-B55FB37EF449}"/>
                  </a:ext>
                </a:extLst>
              </p:cNvPr>
              <p:cNvSpPr txBox="1"/>
              <p:nvPr/>
            </p:nvSpPr>
            <p:spPr>
              <a:xfrm>
                <a:off x="6903808" y="33700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模型构建</a:t>
                </a:r>
              </a:p>
            </p:txBody>
          </p:sp>
          <p:sp>
            <p:nvSpPr>
              <p:cNvPr id="13" name="文本框 12">
                <a:extLst>
                  <a:ext uri="{FF2B5EF4-FFF2-40B4-BE49-F238E27FC236}">
                    <a16:creationId xmlns:a16="http://schemas.microsoft.com/office/drawing/2014/main" id="{ED8776F1-4C1B-5DFD-2D52-CFB543AC8093}"/>
                  </a:ext>
                </a:extLst>
              </p:cNvPr>
              <p:cNvSpPr txBox="1"/>
              <p:nvPr/>
            </p:nvSpPr>
            <p:spPr>
              <a:xfrm>
                <a:off x="8640475" y="327909"/>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实验结果</a:t>
                </a:r>
              </a:p>
            </p:txBody>
          </p:sp>
          <p:cxnSp>
            <p:nvCxnSpPr>
              <p:cNvPr id="14" name="直接连接符 13">
                <a:extLst>
                  <a:ext uri="{FF2B5EF4-FFF2-40B4-BE49-F238E27FC236}">
                    <a16:creationId xmlns:a16="http://schemas.microsoft.com/office/drawing/2014/main" id="{E794100A-1AD9-A22B-CEF2-4A246BCF14F5}"/>
                  </a:ext>
                </a:extLst>
              </p:cNvPr>
              <p:cNvCxnSpPr>
                <a:cxnSpLocks/>
              </p:cNvCxnSpPr>
              <p:nvPr/>
            </p:nvCxnSpPr>
            <p:spPr>
              <a:xfrm>
                <a:off x="4930702"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3D20D80-355E-C15B-F452-B3C61707A896}"/>
                  </a:ext>
                </a:extLst>
              </p:cNvPr>
              <p:cNvCxnSpPr>
                <a:cxnSpLocks/>
              </p:cNvCxnSpPr>
              <p:nvPr/>
            </p:nvCxnSpPr>
            <p:spPr>
              <a:xfrm>
                <a:off x="6658182"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E332DB6-D14B-C2E5-CAAD-1442907A4CFA}"/>
                  </a:ext>
                </a:extLst>
              </p:cNvPr>
              <p:cNvCxnSpPr>
                <a:cxnSpLocks/>
              </p:cNvCxnSpPr>
              <p:nvPr/>
            </p:nvCxnSpPr>
            <p:spPr>
              <a:xfrm>
                <a:off x="8368961"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DA19933-B055-38CE-9C6A-732441A41F9D}"/>
                  </a:ext>
                </a:extLst>
              </p:cNvPr>
              <p:cNvSpPr txBox="1"/>
              <p:nvPr/>
            </p:nvSpPr>
            <p:spPr>
              <a:xfrm>
                <a:off x="10309919" y="32862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工作总结</a:t>
                </a:r>
              </a:p>
            </p:txBody>
          </p:sp>
          <p:cxnSp>
            <p:nvCxnSpPr>
              <p:cNvPr id="18" name="直接连接符 17">
                <a:extLst>
                  <a:ext uri="{FF2B5EF4-FFF2-40B4-BE49-F238E27FC236}">
                    <a16:creationId xmlns:a16="http://schemas.microsoft.com/office/drawing/2014/main" id="{00FF91C7-65ED-7C9D-D72C-791BD4B1B433}"/>
                  </a:ext>
                </a:extLst>
              </p:cNvPr>
              <p:cNvCxnSpPr>
                <a:cxnSpLocks/>
              </p:cNvCxnSpPr>
              <p:nvPr/>
            </p:nvCxnSpPr>
            <p:spPr>
              <a:xfrm>
                <a:off x="9978684" y="375904"/>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8" name="Picture 2">
              <a:extLst>
                <a:ext uri="{FF2B5EF4-FFF2-40B4-BE49-F238E27FC236}">
                  <a16:creationId xmlns:a16="http://schemas.microsoft.com/office/drawing/2014/main" id="{BA652781-04DF-F975-A0D1-71EDD526FE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313" y="106452"/>
              <a:ext cx="452262" cy="452262"/>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文本框 21">
            <a:extLst>
              <a:ext uri="{FF2B5EF4-FFF2-40B4-BE49-F238E27FC236}">
                <a16:creationId xmlns:a16="http://schemas.microsoft.com/office/drawing/2014/main" id="{97234046-39A9-F9AD-6ED6-A4EFF2279F78}"/>
              </a:ext>
            </a:extLst>
          </p:cNvPr>
          <p:cNvSpPr txBox="1"/>
          <p:nvPr/>
        </p:nvSpPr>
        <p:spPr>
          <a:xfrm>
            <a:off x="335360" y="808619"/>
            <a:ext cx="2082621" cy="523220"/>
          </a:xfrm>
          <a:prstGeom prst="rect">
            <a:avLst/>
          </a:prstGeom>
          <a:noFill/>
        </p:spPr>
        <p:txBody>
          <a:bodyPr wrap="none" rtlCol="0">
            <a:spAutoFit/>
          </a:bodyPr>
          <a:lstStyle/>
          <a:p>
            <a:pPr marL="457200" indent="-457200">
              <a:buFont typeface="Wingdings" panose="05000000000000000000" pitchFamily="2" charset="2"/>
              <a:buChar char="Ø"/>
            </a:pPr>
            <a:r>
              <a:rPr lang="zh-CN" altLang="en-US" sz="2800" b="1" dirty="0">
                <a:ln w="0"/>
                <a:solidFill>
                  <a:schemeClr val="accent2">
                    <a:lumMod val="75000"/>
                  </a:schemeClr>
                </a:solidFill>
                <a:effectLst>
                  <a:outerShdw blurRad="38100" dist="25400" dir="5400000" algn="ctr" rotWithShape="0">
                    <a:srgbClr val="6E747A">
                      <a:alpha val="43000"/>
                    </a:srgbClr>
                  </a:outerShdw>
                </a:effectLst>
              </a:rPr>
              <a:t>模型对比</a:t>
            </a:r>
          </a:p>
        </p:txBody>
      </p:sp>
      <p:sp>
        <p:nvSpPr>
          <p:cNvPr id="23" name="文本框 22">
            <a:extLst>
              <a:ext uri="{FF2B5EF4-FFF2-40B4-BE49-F238E27FC236}">
                <a16:creationId xmlns:a16="http://schemas.microsoft.com/office/drawing/2014/main" id="{35BABF04-E15C-97B8-833E-E9475B09ABF8}"/>
              </a:ext>
            </a:extLst>
          </p:cNvPr>
          <p:cNvSpPr txBox="1"/>
          <p:nvPr/>
        </p:nvSpPr>
        <p:spPr>
          <a:xfrm>
            <a:off x="7320136" y="5949280"/>
            <a:ext cx="2808312"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Entity</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级别的模型性能对比</a:t>
            </a:r>
          </a:p>
        </p:txBody>
      </p:sp>
    </p:spTree>
    <p:extLst>
      <p:ext uri="{BB962C8B-B14F-4D97-AF65-F5344CB8AC3E}">
        <p14:creationId xmlns:p14="http://schemas.microsoft.com/office/powerpoint/2010/main" val="3882132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4">
            <a:extLst>
              <a:ext uri="{FF2B5EF4-FFF2-40B4-BE49-F238E27FC236}">
                <a16:creationId xmlns:a16="http://schemas.microsoft.com/office/drawing/2014/main" id="{26DC6A97-FE58-479A-B163-4CF3D10A8B98}"/>
              </a:ext>
            </a:extLst>
          </p:cNvPr>
          <p:cNvSpPr>
            <a:spLocks noChangeArrowheads="1"/>
          </p:cNvSpPr>
          <p:nvPr/>
        </p:nvSpPr>
        <p:spPr bwMode="auto">
          <a:xfrm>
            <a:off x="755644" y="7647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文本框 19">
            <a:extLst>
              <a:ext uri="{FF2B5EF4-FFF2-40B4-BE49-F238E27FC236}">
                <a16:creationId xmlns:a16="http://schemas.microsoft.com/office/drawing/2014/main" id="{AF547C8A-6D7B-4F4B-9CDA-05E8244E49B2}"/>
              </a:ext>
            </a:extLst>
          </p:cNvPr>
          <p:cNvSpPr txBox="1"/>
          <p:nvPr/>
        </p:nvSpPr>
        <p:spPr>
          <a:xfrm>
            <a:off x="-10472" y="157745"/>
            <a:ext cx="2209208" cy="400110"/>
          </a:xfrm>
          <a:prstGeom prst="rect">
            <a:avLst/>
          </a:prstGeom>
          <a:noFill/>
        </p:spPr>
        <p:txBody>
          <a:bodyPr wrap="square" rtlCol="0">
            <a:spAutoFit/>
          </a:bodyPr>
          <a:lstStyle/>
          <a:p>
            <a:pPr algn="ctr"/>
            <a:r>
              <a:rPr lang="zh-CN" altLang="en-US" sz="2000" b="1" dirty="0">
                <a:solidFill>
                  <a:schemeClr val="bg1"/>
                </a:solidFill>
                <a:cs typeface="+mn-ea"/>
                <a:sym typeface="+mn-lt"/>
              </a:rPr>
              <a:t>模型改进</a:t>
            </a:r>
          </a:p>
        </p:txBody>
      </p:sp>
      <p:pic>
        <p:nvPicPr>
          <p:cNvPr id="8" name="图片 7">
            <a:extLst>
              <a:ext uri="{FF2B5EF4-FFF2-40B4-BE49-F238E27FC236}">
                <a16:creationId xmlns:a16="http://schemas.microsoft.com/office/drawing/2014/main" id="{7BCB96B4-22C2-4B5E-B15B-301EF39B558A}"/>
              </a:ext>
            </a:extLst>
          </p:cNvPr>
          <p:cNvPicPr>
            <a:picLocks noChangeAspect="1"/>
          </p:cNvPicPr>
          <p:nvPr/>
        </p:nvPicPr>
        <p:blipFill rotWithShape="1">
          <a:blip r:embed="rId3">
            <a:extLst>
              <a:ext uri="{28A0092B-C50C-407E-A947-70E740481C1C}">
                <a14:useLocalDpi xmlns:a14="http://schemas.microsoft.com/office/drawing/2010/main" val="0"/>
              </a:ext>
            </a:extLst>
          </a:blip>
          <a:srcRect l="7560" t="5246" r="3233" b="5457"/>
          <a:stretch/>
        </p:blipFill>
        <p:spPr>
          <a:xfrm>
            <a:off x="1343472" y="2414936"/>
            <a:ext cx="3884730" cy="4246387"/>
          </a:xfrm>
          <a:prstGeom prst="rect">
            <a:avLst/>
          </a:prstGeom>
        </p:spPr>
      </p:pic>
      <p:sp>
        <p:nvSpPr>
          <p:cNvPr id="9" name="矩形 8">
            <a:extLst>
              <a:ext uri="{FF2B5EF4-FFF2-40B4-BE49-F238E27FC236}">
                <a16:creationId xmlns:a16="http://schemas.microsoft.com/office/drawing/2014/main" id="{1DFFBC3F-AF54-48C4-8FF0-12F46B80BF8B}"/>
              </a:ext>
            </a:extLst>
          </p:cNvPr>
          <p:cNvSpPr/>
          <p:nvPr/>
        </p:nvSpPr>
        <p:spPr>
          <a:xfrm>
            <a:off x="407368" y="1472707"/>
            <a:ext cx="5963947" cy="787075"/>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t>考虑引入其他预训练模型，如</a:t>
            </a:r>
            <a:r>
              <a:rPr lang="en-US" altLang="zh-CN" sz="1600" dirty="0"/>
              <a:t>BERT.</a:t>
            </a:r>
            <a:r>
              <a:rPr lang="zh-CN" altLang="en-US" sz="1600" dirty="0"/>
              <a:t> 采用</a:t>
            </a:r>
            <a:r>
              <a:rPr lang="en-US" altLang="zh-CN" sz="1600" dirty="0"/>
              <a:t>BERT</a:t>
            </a:r>
            <a:r>
              <a:rPr lang="zh-CN" altLang="en-US" sz="1600" dirty="0"/>
              <a:t>预训练模型训练文本，代替</a:t>
            </a:r>
            <a:r>
              <a:rPr lang="en-US" altLang="zh-CN" sz="1600" dirty="0"/>
              <a:t>Token Embedding</a:t>
            </a:r>
            <a:r>
              <a:rPr lang="zh-CN" altLang="en-US" sz="1600" dirty="0"/>
              <a:t>作为</a:t>
            </a:r>
            <a:r>
              <a:rPr lang="en-US" altLang="zh-CN" sz="1600" dirty="0"/>
              <a:t>Encoder</a:t>
            </a:r>
            <a:r>
              <a:rPr lang="zh-CN" altLang="en-US" sz="1600" dirty="0"/>
              <a:t>的嵌入向量。</a:t>
            </a:r>
          </a:p>
        </p:txBody>
      </p:sp>
      <p:sp>
        <p:nvSpPr>
          <p:cNvPr id="23" name="矩形 22">
            <a:extLst>
              <a:ext uri="{FF2B5EF4-FFF2-40B4-BE49-F238E27FC236}">
                <a16:creationId xmlns:a16="http://schemas.microsoft.com/office/drawing/2014/main" id="{A3DD1372-768C-44FE-9500-7506B814D0B0}"/>
              </a:ext>
            </a:extLst>
          </p:cNvPr>
          <p:cNvSpPr/>
          <p:nvPr/>
        </p:nvSpPr>
        <p:spPr>
          <a:xfrm>
            <a:off x="6586798" y="1190225"/>
            <a:ext cx="5040560" cy="787075"/>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t>多层</a:t>
            </a:r>
            <a:r>
              <a:rPr lang="en-US" altLang="zh-CN" sz="1600" dirty="0"/>
              <a:t>LSTM</a:t>
            </a:r>
            <a:r>
              <a:rPr lang="zh-CN" altLang="en-US" sz="1600" dirty="0"/>
              <a:t>：更好地拟合训练数据，更好地捕捉长距离的依赖关系和上下文信息。</a:t>
            </a:r>
            <a:endParaRPr lang="en-US" altLang="zh-CN" sz="1600" dirty="0"/>
          </a:p>
        </p:txBody>
      </p:sp>
      <p:sp>
        <p:nvSpPr>
          <p:cNvPr id="10" name="矩形 9">
            <a:extLst>
              <a:ext uri="{FF2B5EF4-FFF2-40B4-BE49-F238E27FC236}">
                <a16:creationId xmlns:a16="http://schemas.microsoft.com/office/drawing/2014/main" id="{BADC43F1-ACCD-4AE1-B633-A22081460AC0}"/>
              </a:ext>
            </a:extLst>
          </p:cNvPr>
          <p:cNvSpPr/>
          <p:nvPr/>
        </p:nvSpPr>
        <p:spPr>
          <a:xfrm>
            <a:off x="6456040" y="2636912"/>
            <a:ext cx="5370960" cy="584775"/>
          </a:xfrm>
          <a:prstGeom prst="rect">
            <a:avLst/>
          </a:prstGeom>
        </p:spPr>
        <p:txBody>
          <a:bodyPr wrap="square">
            <a:spAutoFit/>
          </a:bodyPr>
          <a:lstStyle/>
          <a:p>
            <a:pPr marL="285750" indent="-285750">
              <a:buFont typeface="Wingdings" panose="05000000000000000000" pitchFamily="2" charset="2"/>
              <a:buChar char="p"/>
            </a:pPr>
            <a:r>
              <a:rPr lang="zh-CN" altLang="en-US" sz="1600" dirty="0"/>
              <a:t>将</a:t>
            </a:r>
            <a:r>
              <a:rPr lang="en-US" altLang="zh-CN" sz="1600" dirty="0"/>
              <a:t>CRF</a:t>
            </a:r>
            <a:r>
              <a:rPr lang="zh-CN" altLang="en-US" sz="1600" dirty="0"/>
              <a:t>集成到模型</a:t>
            </a:r>
            <a:r>
              <a:rPr lang="en-US" altLang="zh-CN" sz="1600" dirty="0"/>
              <a:t>Decoder</a:t>
            </a:r>
            <a:r>
              <a:rPr lang="zh-CN" altLang="en-US" sz="1600" dirty="0"/>
              <a:t>端的输出，提高</a:t>
            </a:r>
            <a:r>
              <a:rPr lang="en-US" altLang="zh-CN" sz="1600" dirty="0"/>
              <a:t>Decoder</a:t>
            </a:r>
            <a:r>
              <a:rPr lang="zh-CN" altLang="en-US" sz="1600" dirty="0"/>
              <a:t>解码性能。</a:t>
            </a:r>
          </a:p>
        </p:txBody>
      </p:sp>
      <p:pic>
        <p:nvPicPr>
          <p:cNvPr id="11" name="图片 10">
            <a:extLst>
              <a:ext uri="{FF2B5EF4-FFF2-40B4-BE49-F238E27FC236}">
                <a16:creationId xmlns:a16="http://schemas.microsoft.com/office/drawing/2014/main" id="{19303732-0D29-4647-873F-481113F8AA86}"/>
              </a:ext>
            </a:extLst>
          </p:cNvPr>
          <p:cNvPicPr>
            <a:picLocks noChangeAspect="1"/>
          </p:cNvPicPr>
          <p:nvPr/>
        </p:nvPicPr>
        <p:blipFill>
          <a:blip r:embed="rId4"/>
          <a:stretch>
            <a:fillRect/>
          </a:stretch>
        </p:blipFill>
        <p:spPr>
          <a:xfrm>
            <a:off x="8040216" y="3259778"/>
            <a:ext cx="2403192" cy="3400032"/>
          </a:xfrm>
          <a:prstGeom prst="rect">
            <a:avLst/>
          </a:prstGeom>
        </p:spPr>
      </p:pic>
      <p:grpSp>
        <p:nvGrpSpPr>
          <p:cNvPr id="2" name="组合 1">
            <a:extLst>
              <a:ext uri="{FF2B5EF4-FFF2-40B4-BE49-F238E27FC236}">
                <a16:creationId xmlns:a16="http://schemas.microsoft.com/office/drawing/2014/main" id="{B1F0B650-0521-E5EC-1F90-BBC36F65BFF9}"/>
              </a:ext>
            </a:extLst>
          </p:cNvPr>
          <p:cNvGrpSpPr/>
          <p:nvPr/>
        </p:nvGrpSpPr>
        <p:grpSpPr>
          <a:xfrm>
            <a:off x="0" y="0"/>
            <a:ext cx="12192000" cy="704696"/>
            <a:chOff x="0" y="0"/>
            <a:chExt cx="12192000" cy="704696"/>
          </a:xfrm>
        </p:grpSpPr>
        <p:grpSp>
          <p:nvGrpSpPr>
            <p:cNvPr id="3" name="组合 2">
              <a:extLst>
                <a:ext uri="{FF2B5EF4-FFF2-40B4-BE49-F238E27FC236}">
                  <a16:creationId xmlns:a16="http://schemas.microsoft.com/office/drawing/2014/main" id="{67138188-969A-9C60-EC89-7E92A5D57F8E}"/>
                </a:ext>
              </a:extLst>
            </p:cNvPr>
            <p:cNvGrpSpPr/>
            <p:nvPr/>
          </p:nvGrpSpPr>
          <p:grpSpPr>
            <a:xfrm>
              <a:off x="0" y="0"/>
              <a:ext cx="12192000" cy="704696"/>
              <a:chOff x="0" y="1"/>
              <a:chExt cx="12192000" cy="704696"/>
            </a:xfrm>
          </p:grpSpPr>
          <p:sp>
            <p:nvSpPr>
              <p:cNvPr id="19" name="矩形 18">
                <a:extLst>
                  <a:ext uri="{FF2B5EF4-FFF2-40B4-BE49-F238E27FC236}">
                    <a16:creationId xmlns:a16="http://schemas.microsoft.com/office/drawing/2014/main" id="{A02E4110-6D87-629F-DAF9-72E71871420D}"/>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a:extLst>
                  <a:ext uri="{FF2B5EF4-FFF2-40B4-BE49-F238E27FC236}">
                    <a16:creationId xmlns:a16="http://schemas.microsoft.com/office/drawing/2014/main" id="{124D5FBE-2CBB-F756-31FB-8C4426552B4F}"/>
                  </a:ext>
                </a:extLst>
              </p:cNvPr>
              <p:cNvSpPr/>
              <p:nvPr/>
            </p:nvSpPr>
            <p:spPr>
              <a:xfrm>
                <a:off x="10848528" y="555471"/>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 name="组合 3">
              <a:extLst>
                <a:ext uri="{FF2B5EF4-FFF2-40B4-BE49-F238E27FC236}">
                  <a16:creationId xmlns:a16="http://schemas.microsoft.com/office/drawing/2014/main" id="{B1C3C1F8-3C85-8821-BA13-06DC671DBB74}"/>
                </a:ext>
              </a:extLst>
            </p:cNvPr>
            <p:cNvGrpSpPr/>
            <p:nvPr/>
          </p:nvGrpSpPr>
          <p:grpSpPr>
            <a:xfrm>
              <a:off x="3952475" y="145375"/>
              <a:ext cx="7808340" cy="393872"/>
              <a:chOff x="3609575" y="312460"/>
              <a:chExt cx="7808340" cy="393872"/>
            </a:xfrm>
          </p:grpSpPr>
          <p:sp>
            <p:nvSpPr>
              <p:cNvPr id="6" name="文本框 5">
                <a:extLst>
                  <a:ext uri="{FF2B5EF4-FFF2-40B4-BE49-F238E27FC236}">
                    <a16:creationId xmlns:a16="http://schemas.microsoft.com/office/drawing/2014/main" id="{FA08907C-9E60-5910-91DA-A1EDEDD842E4}"/>
                  </a:ext>
                </a:extLst>
              </p:cNvPr>
              <p:cNvSpPr txBox="1"/>
              <p:nvPr/>
            </p:nvSpPr>
            <p:spPr>
              <a:xfrm>
                <a:off x="3609575" y="31246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研究背景</a:t>
                </a:r>
              </a:p>
            </p:txBody>
          </p:sp>
          <p:sp>
            <p:nvSpPr>
              <p:cNvPr id="7" name="文本框 6">
                <a:extLst>
                  <a:ext uri="{FF2B5EF4-FFF2-40B4-BE49-F238E27FC236}">
                    <a16:creationId xmlns:a16="http://schemas.microsoft.com/office/drawing/2014/main" id="{55F2ACD2-6486-9FA4-FF8D-77A263BBEC55}"/>
                  </a:ext>
                </a:extLst>
              </p:cNvPr>
              <p:cNvSpPr txBox="1"/>
              <p:nvPr/>
            </p:nvSpPr>
            <p:spPr>
              <a:xfrm>
                <a:off x="5230095" y="315002"/>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原理简介</a:t>
                </a:r>
              </a:p>
            </p:txBody>
          </p:sp>
          <p:sp>
            <p:nvSpPr>
              <p:cNvPr id="12" name="文本框 11">
                <a:extLst>
                  <a:ext uri="{FF2B5EF4-FFF2-40B4-BE49-F238E27FC236}">
                    <a16:creationId xmlns:a16="http://schemas.microsoft.com/office/drawing/2014/main" id="{F67C6A3F-59CE-C52F-6FE5-EB85763AF9BA}"/>
                  </a:ext>
                </a:extLst>
              </p:cNvPr>
              <p:cNvSpPr txBox="1"/>
              <p:nvPr/>
            </p:nvSpPr>
            <p:spPr>
              <a:xfrm>
                <a:off x="6903808" y="33700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模型构建</a:t>
                </a:r>
              </a:p>
            </p:txBody>
          </p:sp>
          <p:sp>
            <p:nvSpPr>
              <p:cNvPr id="13" name="文本框 12">
                <a:extLst>
                  <a:ext uri="{FF2B5EF4-FFF2-40B4-BE49-F238E27FC236}">
                    <a16:creationId xmlns:a16="http://schemas.microsoft.com/office/drawing/2014/main" id="{B95A5175-AC9B-609B-4E10-73D74D400DE5}"/>
                  </a:ext>
                </a:extLst>
              </p:cNvPr>
              <p:cNvSpPr txBox="1"/>
              <p:nvPr/>
            </p:nvSpPr>
            <p:spPr>
              <a:xfrm>
                <a:off x="8640475" y="327909"/>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实验结果</a:t>
                </a:r>
              </a:p>
            </p:txBody>
          </p:sp>
          <p:cxnSp>
            <p:nvCxnSpPr>
              <p:cNvPr id="14" name="直接连接符 13">
                <a:extLst>
                  <a:ext uri="{FF2B5EF4-FFF2-40B4-BE49-F238E27FC236}">
                    <a16:creationId xmlns:a16="http://schemas.microsoft.com/office/drawing/2014/main" id="{8231DF3D-9D8E-3A3D-0835-98518FA7BE97}"/>
                  </a:ext>
                </a:extLst>
              </p:cNvPr>
              <p:cNvCxnSpPr>
                <a:cxnSpLocks/>
              </p:cNvCxnSpPr>
              <p:nvPr/>
            </p:nvCxnSpPr>
            <p:spPr>
              <a:xfrm>
                <a:off x="4930702"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D6B36-7BA4-277F-6BE9-24AA84E8406E}"/>
                  </a:ext>
                </a:extLst>
              </p:cNvPr>
              <p:cNvCxnSpPr>
                <a:cxnSpLocks/>
              </p:cNvCxnSpPr>
              <p:nvPr/>
            </p:nvCxnSpPr>
            <p:spPr>
              <a:xfrm>
                <a:off x="6658182"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4EF3D2B-1EFD-C473-2CF1-5AF600D699DE}"/>
                  </a:ext>
                </a:extLst>
              </p:cNvPr>
              <p:cNvCxnSpPr>
                <a:cxnSpLocks/>
              </p:cNvCxnSpPr>
              <p:nvPr/>
            </p:nvCxnSpPr>
            <p:spPr>
              <a:xfrm>
                <a:off x="8368961"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B6130832-1EF3-C890-7D41-DAF51DD58393}"/>
                  </a:ext>
                </a:extLst>
              </p:cNvPr>
              <p:cNvSpPr txBox="1"/>
              <p:nvPr/>
            </p:nvSpPr>
            <p:spPr>
              <a:xfrm>
                <a:off x="10309919" y="32862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工作总结</a:t>
                </a:r>
              </a:p>
            </p:txBody>
          </p:sp>
          <p:cxnSp>
            <p:nvCxnSpPr>
              <p:cNvPr id="18" name="直接连接符 17">
                <a:extLst>
                  <a:ext uri="{FF2B5EF4-FFF2-40B4-BE49-F238E27FC236}">
                    <a16:creationId xmlns:a16="http://schemas.microsoft.com/office/drawing/2014/main" id="{4B795C84-92FD-71F9-75AB-4BB64FCB556E}"/>
                  </a:ext>
                </a:extLst>
              </p:cNvPr>
              <p:cNvCxnSpPr>
                <a:cxnSpLocks/>
              </p:cNvCxnSpPr>
              <p:nvPr/>
            </p:nvCxnSpPr>
            <p:spPr>
              <a:xfrm>
                <a:off x="9978684" y="375904"/>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5" name="Picture 2">
              <a:extLst>
                <a:ext uri="{FF2B5EF4-FFF2-40B4-BE49-F238E27FC236}">
                  <a16:creationId xmlns:a16="http://schemas.microsoft.com/office/drawing/2014/main" id="{7161E734-5873-3153-C7C5-1ABAD08531B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313" y="106452"/>
              <a:ext cx="452262" cy="452262"/>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文本框 21">
            <a:extLst>
              <a:ext uri="{FF2B5EF4-FFF2-40B4-BE49-F238E27FC236}">
                <a16:creationId xmlns:a16="http://schemas.microsoft.com/office/drawing/2014/main" id="{9B5718DC-9C2D-9982-9632-8975A315ECE0}"/>
              </a:ext>
            </a:extLst>
          </p:cNvPr>
          <p:cNvSpPr txBox="1"/>
          <p:nvPr/>
        </p:nvSpPr>
        <p:spPr>
          <a:xfrm>
            <a:off x="340971" y="808619"/>
            <a:ext cx="2082621" cy="523220"/>
          </a:xfrm>
          <a:prstGeom prst="rect">
            <a:avLst/>
          </a:prstGeom>
          <a:noFill/>
        </p:spPr>
        <p:txBody>
          <a:bodyPr wrap="none" rtlCol="0">
            <a:spAutoFit/>
          </a:bodyPr>
          <a:lstStyle/>
          <a:p>
            <a:pPr marL="457200" indent="-457200">
              <a:buFont typeface="Wingdings" panose="05000000000000000000" pitchFamily="2" charset="2"/>
              <a:buChar char="Ø"/>
            </a:pPr>
            <a:r>
              <a:rPr lang="zh-CN" altLang="en-US" sz="2800" b="1" dirty="0">
                <a:ln w="0"/>
                <a:solidFill>
                  <a:schemeClr val="accent2">
                    <a:lumMod val="75000"/>
                  </a:schemeClr>
                </a:solidFill>
                <a:effectLst>
                  <a:outerShdw blurRad="38100" dist="25400" dir="5400000" algn="ctr" rotWithShape="0">
                    <a:srgbClr val="6E747A">
                      <a:alpha val="43000"/>
                    </a:srgbClr>
                  </a:outerShdw>
                </a:effectLst>
              </a:rPr>
              <a:t>改进之处</a:t>
            </a:r>
          </a:p>
        </p:txBody>
      </p:sp>
    </p:spTree>
    <p:extLst>
      <p:ext uri="{BB962C8B-B14F-4D97-AF65-F5344CB8AC3E}">
        <p14:creationId xmlns:p14="http://schemas.microsoft.com/office/powerpoint/2010/main" val="22012884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66930" y="1287445"/>
            <a:ext cx="9658140" cy="4283110"/>
            <a:chOff x="1358202" y="1384160"/>
            <a:chExt cx="9658140" cy="4283110"/>
          </a:xfrm>
        </p:grpSpPr>
        <p:sp>
          <p:nvSpPr>
            <p:cNvPr id="2" name="矩形 1"/>
            <p:cNvSpPr/>
            <p:nvPr/>
          </p:nvSpPr>
          <p:spPr>
            <a:xfrm>
              <a:off x="1358202" y="1577590"/>
              <a:ext cx="9475595" cy="408968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spc="300" dirty="0">
                <a:latin typeface="微软雅黑" panose="020B0503020204020204" pitchFamily="34" charset="-122"/>
                <a:ea typeface="微软雅黑" panose="020B0503020204020204" pitchFamily="34" charset="-122"/>
              </a:endParaRPr>
            </a:p>
          </p:txBody>
        </p:sp>
        <p:sp>
          <p:nvSpPr>
            <p:cNvPr id="6" name="任意多边形: 形状 5"/>
            <p:cNvSpPr/>
            <p:nvPr/>
          </p:nvSpPr>
          <p:spPr>
            <a:xfrm>
              <a:off x="1540747" y="1384160"/>
              <a:ext cx="9475595" cy="4089680"/>
            </a:xfrm>
            <a:custGeom>
              <a:avLst/>
              <a:gdLst>
                <a:gd name="connsiteX0" fmla="*/ 0 w 9475595"/>
                <a:gd name="connsiteY0" fmla="*/ 0 h 4089680"/>
                <a:gd name="connsiteX1" fmla="*/ 9475595 w 9475595"/>
                <a:gd name="connsiteY1" fmla="*/ 0 h 4089680"/>
                <a:gd name="connsiteX2" fmla="*/ 9475595 w 9475595"/>
                <a:gd name="connsiteY2" fmla="*/ 4089680 h 4089680"/>
                <a:gd name="connsiteX3" fmla="*/ 9293050 w 9475595"/>
                <a:gd name="connsiteY3" fmla="*/ 4089680 h 4089680"/>
                <a:gd name="connsiteX4" fmla="*/ 9293050 w 9475595"/>
                <a:gd name="connsiteY4" fmla="*/ 193430 h 4089680"/>
                <a:gd name="connsiteX5" fmla="*/ 0 w 9475595"/>
                <a:gd name="connsiteY5" fmla="*/ 193430 h 408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75595" h="4089680">
                  <a:moveTo>
                    <a:pt x="0" y="0"/>
                  </a:moveTo>
                  <a:lnTo>
                    <a:pt x="9475595" y="0"/>
                  </a:lnTo>
                  <a:lnTo>
                    <a:pt x="9475595" y="4089680"/>
                  </a:lnTo>
                  <a:lnTo>
                    <a:pt x="9293050" y="4089680"/>
                  </a:lnTo>
                  <a:lnTo>
                    <a:pt x="9293050" y="193430"/>
                  </a:lnTo>
                  <a:lnTo>
                    <a:pt x="0" y="193430"/>
                  </a:lnTo>
                  <a:close/>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spc="300" dirty="0">
                <a:latin typeface="微软雅黑" panose="020B0503020204020204" pitchFamily="34" charset="-122"/>
                <a:ea typeface="微软雅黑" panose="020B0503020204020204" pitchFamily="34" charset="-122"/>
              </a:endParaRPr>
            </a:p>
          </p:txBody>
        </p:sp>
      </p:gr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1763" y="5192827"/>
            <a:ext cx="1968475" cy="343815"/>
          </a:xfrm>
          <a:prstGeom prst="rect">
            <a:avLst/>
          </a:prstGeom>
        </p:spPr>
      </p:pic>
      <p:cxnSp>
        <p:nvCxnSpPr>
          <p:cNvPr id="11" name="直接连接符 10"/>
          <p:cNvCxnSpPr/>
          <p:nvPr/>
        </p:nvCxnSpPr>
        <p:spPr>
          <a:xfrm>
            <a:off x="1540747" y="5372995"/>
            <a:ext cx="3189749" cy="0"/>
          </a:xfrm>
          <a:prstGeom prst="line">
            <a:avLst/>
          </a:prstGeom>
          <a:ln>
            <a:solidFill>
              <a:schemeClr val="bg1">
                <a:lumMod val="50000"/>
                <a:alpha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319755" y="5372995"/>
            <a:ext cx="3189749" cy="0"/>
          </a:xfrm>
          <a:prstGeom prst="line">
            <a:avLst/>
          </a:prstGeom>
          <a:ln>
            <a:solidFill>
              <a:schemeClr val="bg1">
                <a:lumMod val="50000"/>
                <a:alpha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bookmark-tag_74392"/>
          <p:cNvSpPr>
            <a:spLocks noChangeAspect="1"/>
          </p:cNvSpPr>
          <p:nvPr/>
        </p:nvSpPr>
        <p:spPr bwMode="auto">
          <a:xfrm>
            <a:off x="10066885" y="1700449"/>
            <a:ext cx="247310" cy="398851"/>
          </a:xfrm>
          <a:custGeom>
            <a:avLst/>
            <a:gdLst>
              <a:gd name="T0" fmla="*/ 0 w 2652"/>
              <a:gd name="T1" fmla="*/ 0 h 4283"/>
              <a:gd name="T2" fmla="*/ 0 w 2652"/>
              <a:gd name="T3" fmla="*/ 4283 h 4283"/>
              <a:gd name="T4" fmla="*/ 1326 w 2652"/>
              <a:gd name="T5" fmla="*/ 3342 h 4283"/>
              <a:gd name="T6" fmla="*/ 2652 w 2652"/>
              <a:gd name="T7" fmla="*/ 4283 h 4283"/>
              <a:gd name="T8" fmla="*/ 2652 w 2652"/>
              <a:gd name="T9" fmla="*/ 0 h 4283"/>
              <a:gd name="T10" fmla="*/ 0 w 2652"/>
              <a:gd name="T11" fmla="*/ 0 h 4283"/>
            </a:gdLst>
            <a:ahLst/>
            <a:cxnLst>
              <a:cxn ang="0">
                <a:pos x="T0" y="T1"/>
              </a:cxn>
              <a:cxn ang="0">
                <a:pos x="T2" y="T3"/>
              </a:cxn>
              <a:cxn ang="0">
                <a:pos x="T4" y="T5"/>
              </a:cxn>
              <a:cxn ang="0">
                <a:pos x="T6" y="T7"/>
              </a:cxn>
              <a:cxn ang="0">
                <a:pos x="T8" y="T9"/>
              </a:cxn>
              <a:cxn ang="0">
                <a:pos x="T10" y="T11"/>
              </a:cxn>
            </a:cxnLst>
            <a:rect l="0" t="0" r="r" b="b"/>
            <a:pathLst>
              <a:path w="2652" h="4283">
                <a:moveTo>
                  <a:pt x="0" y="0"/>
                </a:moveTo>
                <a:lnTo>
                  <a:pt x="0" y="4283"/>
                </a:lnTo>
                <a:lnTo>
                  <a:pt x="1326" y="3342"/>
                </a:lnTo>
                <a:lnTo>
                  <a:pt x="2652" y="4283"/>
                </a:lnTo>
                <a:lnTo>
                  <a:pt x="2652" y="0"/>
                </a:lnTo>
                <a:lnTo>
                  <a:pt x="0" y="0"/>
                </a:lnTo>
                <a:close/>
              </a:path>
            </a:pathLst>
          </a:custGeom>
          <a:solidFill>
            <a:schemeClr val="accent1"/>
          </a:solidFill>
          <a:ln>
            <a:noFill/>
          </a:ln>
        </p:spPr>
        <p:txBody>
          <a:bodyPr/>
          <a:lstStyle/>
          <a:p>
            <a:endParaRPr lang="zh-CN" altLang="en-US"/>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4763" y="1765121"/>
            <a:ext cx="1450858" cy="334179"/>
          </a:xfrm>
          <a:prstGeom prst="rect">
            <a:avLst/>
          </a:prstGeom>
        </p:spPr>
      </p:pic>
      <p:sp>
        <p:nvSpPr>
          <p:cNvPr id="18" name="文本框 17"/>
          <p:cNvSpPr txBox="1"/>
          <p:nvPr/>
        </p:nvSpPr>
        <p:spPr>
          <a:xfrm>
            <a:off x="4421140" y="2967732"/>
            <a:ext cx="3547068" cy="768415"/>
          </a:xfrm>
          <a:prstGeom prst="rect">
            <a:avLst/>
          </a:prstGeom>
          <a:noFill/>
        </p:spPr>
        <p:txBody>
          <a:bodyPr wrap="square" rtlCol="0">
            <a:spAutoFit/>
          </a:bodyPr>
          <a:lstStyle/>
          <a:p>
            <a:pPr algn="ctr">
              <a:lnSpc>
                <a:spcPct val="120000"/>
              </a:lnSpc>
            </a:pPr>
            <a:r>
              <a:rPr lang="zh-CN" altLang="en-US" sz="4000" b="1" spc="600" dirty="0">
                <a:solidFill>
                  <a:schemeClr val="accent1"/>
                </a:solidFill>
                <a:latin typeface="微软雅黑" panose="020B0503020204020204" pitchFamily="34" charset="-122"/>
                <a:ea typeface="微软雅黑" panose="020B0503020204020204" pitchFamily="34" charset="-122"/>
              </a:rPr>
              <a:t>感谢聆听！</a:t>
            </a:r>
          </a:p>
        </p:txBody>
      </p:sp>
      <p:grpSp>
        <p:nvGrpSpPr>
          <p:cNvPr id="22" name="组合 21"/>
          <p:cNvGrpSpPr/>
          <p:nvPr/>
        </p:nvGrpSpPr>
        <p:grpSpPr>
          <a:xfrm rot="2700000">
            <a:off x="4103052" y="3299680"/>
            <a:ext cx="258639" cy="258639"/>
            <a:chOff x="9030652" y="549275"/>
            <a:chExt cx="233045" cy="233045"/>
          </a:xfrm>
        </p:grpSpPr>
        <p:cxnSp>
          <p:nvCxnSpPr>
            <p:cNvPr id="20" name="直接连接符 19"/>
            <p:cNvCxnSpPr/>
            <p:nvPr/>
          </p:nvCxnSpPr>
          <p:spPr>
            <a:xfrm>
              <a:off x="9147175" y="549275"/>
              <a:ext cx="0" cy="23304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a:off x="9147175" y="549275"/>
              <a:ext cx="0" cy="23304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rot="2700000">
            <a:off x="7649440" y="3299680"/>
            <a:ext cx="258639" cy="258639"/>
            <a:chOff x="9030652" y="549275"/>
            <a:chExt cx="233045" cy="233045"/>
          </a:xfrm>
        </p:grpSpPr>
        <p:cxnSp>
          <p:nvCxnSpPr>
            <p:cNvPr id="24" name="直接连接符 23"/>
            <p:cNvCxnSpPr/>
            <p:nvPr/>
          </p:nvCxnSpPr>
          <p:spPr>
            <a:xfrm>
              <a:off x="9147175" y="549275"/>
              <a:ext cx="0" cy="23304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5400000">
              <a:off x="9147175" y="549275"/>
              <a:ext cx="0" cy="23304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等腰三角形 45">
            <a:extLst>
              <a:ext uri="{FF2B5EF4-FFF2-40B4-BE49-F238E27FC236}">
                <a16:creationId xmlns:a16="http://schemas.microsoft.com/office/drawing/2014/main" id="{9902D212-FE93-4ED2-B69F-4DAD63B99C1C}"/>
              </a:ext>
            </a:extLst>
          </p:cNvPr>
          <p:cNvSpPr/>
          <p:nvPr/>
        </p:nvSpPr>
        <p:spPr>
          <a:xfrm>
            <a:off x="5601746" y="774444"/>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DEC1776E-0B35-4CF8-B5F0-01EFEACFF295}"/>
              </a:ext>
            </a:extLst>
          </p:cNvPr>
          <p:cNvSpPr/>
          <p:nvPr/>
        </p:nvSpPr>
        <p:spPr>
          <a:xfrm>
            <a:off x="8168847" y="3437289"/>
            <a:ext cx="4023153" cy="923330"/>
          </a:xfrm>
          <a:prstGeom prst="rect">
            <a:avLst/>
          </a:prstGeom>
        </p:spPr>
        <p:txBody>
          <a:bodyPr wrap="square">
            <a:spAutoFit/>
          </a:bodyPr>
          <a:lstStyle/>
          <a:p>
            <a:br>
              <a:rPr lang="zh-CN" altLang="en-US" dirty="0"/>
            </a:br>
            <a:br>
              <a:rPr lang="en-US" altLang="zh-CN" dirty="0"/>
            </a:br>
            <a:endParaRPr lang="zh-CN" altLang="en-US" dirty="0"/>
          </a:p>
        </p:txBody>
      </p:sp>
      <p:sp>
        <p:nvSpPr>
          <p:cNvPr id="2" name="矩形 1">
            <a:extLst>
              <a:ext uri="{FF2B5EF4-FFF2-40B4-BE49-F238E27FC236}">
                <a16:creationId xmlns:a16="http://schemas.microsoft.com/office/drawing/2014/main" id="{DAEBF581-3DBB-4FE2-AA4B-0FA1B952C81E}"/>
              </a:ext>
            </a:extLst>
          </p:cNvPr>
          <p:cNvSpPr/>
          <p:nvPr/>
        </p:nvSpPr>
        <p:spPr>
          <a:xfrm>
            <a:off x="453874" y="130564"/>
            <a:ext cx="1609099" cy="461665"/>
          </a:xfrm>
          <a:prstGeom prst="rect">
            <a:avLst/>
          </a:prstGeom>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研究背景</a:t>
            </a:r>
          </a:p>
        </p:txBody>
      </p:sp>
      <p:sp>
        <p:nvSpPr>
          <p:cNvPr id="4" name="文本框 3">
            <a:extLst>
              <a:ext uri="{FF2B5EF4-FFF2-40B4-BE49-F238E27FC236}">
                <a16:creationId xmlns:a16="http://schemas.microsoft.com/office/drawing/2014/main" id="{DA7F0238-4A1D-4189-8581-AD3D00CE6152}"/>
              </a:ext>
            </a:extLst>
          </p:cNvPr>
          <p:cNvSpPr txBox="1"/>
          <p:nvPr/>
        </p:nvSpPr>
        <p:spPr>
          <a:xfrm>
            <a:off x="1366524" y="2067536"/>
            <a:ext cx="9289032" cy="1289456"/>
          </a:xfrm>
          <a:prstGeom prst="rect">
            <a:avLst/>
          </a:prstGeom>
          <a:noFill/>
        </p:spPr>
        <p:txBody>
          <a:bodyPr wrap="square" rtlCol="0">
            <a:spAutoFit/>
          </a:bodyPr>
          <a:lstStyle/>
          <a:p>
            <a:pPr>
              <a:lnSpc>
                <a:spcPct val="150000"/>
              </a:lnSpc>
            </a:pPr>
            <a:r>
              <a:rPr lang="zh-CN" altLang="en-US" dirty="0"/>
              <a:t>       命名实体识别是自然语言处理的一项基础任务 ，它的重要作用是从一段非结构化文本中识别出属于特定类别的命名实体，例如人名、地名、组织机构名等，为机器翻译 、自动文摘 、主题发现 、主题跟踪等高级</a:t>
            </a:r>
            <a:r>
              <a:rPr lang="en-US" altLang="zh-CN" dirty="0"/>
              <a:t>NLP</a:t>
            </a:r>
            <a:r>
              <a:rPr lang="zh-CN" altLang="en-US" dirty="0"/>
              <a:t>任务提供实用的信息。</a:t>
            </a:r>
            <a:endParaRPr lang="en-US" altLang="zh-CN" dirty="0"/>
          </a:p>
        </p:txBody>
      </p:sp>
      <p:sp>
        <p:nvSpPr>
          <p:cNvPr id="6" name="矩形 5">
            <a:extLst>
              <a:ext uri="{FF2B5EF4-FFF2-40B4-BE49-F238E27FC236}">
                <a16:creationId xmlns:a16="http://schemas.microsoft.com/office/drawing/2014/main" id="{B1CA2076-3B47-4616-8684-BFC199F25777}"/>
              </a:ext>
            </a:extLst>
          </p:cNvPr>
          <p:cNvSpPr/>
          <p:nvPr/>
        </p:nvSpPr>
        <p:spPr>
          <a:xfrm>
            <a:off x="606096" y="3559538"/>
            <a:ext cx="2082621"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solidFill>
                  <a:schemeClr val="accent1"/>
                </a:solidFill>
              </a:rPr>
              <a:t>主要挑战</a:t>
            </a:r>
            <a:endParaRPr lang="en-US" altLang="zh-CN" sz="2800" b="1" dirty="0">
              <a:solidFill>
                <a:schemeClr val="accent1"/>
              </a:solidFill>
            </a:endParaRPr>
          </a:p>
        </p:txBody>
      </p:sp>
      <p:sp>
        <p:nvSpPr>
          <p:cNvPr id="7" name="矩形 6">
            <a:extLst>
              <a:ext uri="{FF2B5EF4-FFF2-40B4-BE49-F238E27FC236}">
                <a16:creationId xmlns:a16="http://schemas.microsoft.com/office/drawing/2014/main" id="{623E5AD4-4042-48B9-83E3-CEFFFCB4060F}"/>
              </a:ext>
            </a:extLst>
          </p:cNvPr>
          <p:cNvSpPr/>
          <p:nvPr/>
        </p:nvSpPr>
        <p:spPr>
          <a:xfrm>
            <a:off x="606096" y="1409657"/>
            <a:ext cx="2800767"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solidFill>
                  <a:schemeClr val="accent1"/>
                </a:solidFill>
              </a:rPr>
              <a:t>命名实体识别</a:t>
            </a:r>
            <a:endParaRPr lang="en-US" altLang="zh-CN" sz="2800" b="1" dirty="0">
              <a:solidFill>
                <a:schemeClr val="accent1"/>
              </a:solidFill>
            </a:endParaRPr>
          </a:p>
        </p:txBody>
      </p:sp>
      <p:sp>
        <p:nvSpPr>
          <p:cNvPr id="11" name="文本框 10">
            <a:extLst>
              <a:ext uri="{FF2B5EF4-FFF2-40B4-BE49-F238E27FC236}">
                <a16:creationId xmlns:a16="http://schemas.microsoft.com/office/drawing/2014/main" id="{A14A9FC3-9AF7-412C-A1A4-296709EBA97F}"/>
              </a:ext>
            </a:extLst>
          </p:cNvPr>
          <p:cNvSpPr txBox="1"/>
          <p:nvPr/>
        </p:nvSpPr>
        <p:spPr>
          <a:xfrm>
            <a:off x="1729863" y="4116860"/>
            <a:ext cx="8542601" cy="21204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accent1"/>
                </a:solidFill>
              </a:rPr>
              <a:t>实体数量无穷</a:t>
            </a:r>
            <a:r>
              <a:rPr lang="zh-CN" altLang="en-US" dirty="0"/>
              <a:t>：随着时间变化实体数量和意义发生演变，识别过程中会出现很多的未登录词，造成识别的错误</a:t>
            </a:r>
            <a:endParaRPr lang="en-US" altLang="zh-CN" dirty="0"/>
          </a:p>
          <a:p>
            <a:pPr marL="285750" indent="-285750">
              <a:lnSpc>
                <a:spcPct val="150000"/>
              </a:lnSpc>
              <a:buFont typeface="Arial" panose="020B0604020202020204" pitchFamily="34" charset="0"/>
              <a:buChar char="•"/>
            </a:pPr>
            <a:r>
              <a:rPr lang="zh-CN" altLang="en-US" dirty="0">
                <a:solidFill>
                  <a:schemeClr val="accent1"/>
                </a:solidFill>
              </a:rPr>
              <a:t>构词灵活</a:t>
            </a:r>
            <a:r>
              <a:rPr lang="zh-CN" altLang="en-US" dirty="0"/>
              <a:t>：没有明确的边界信息，各类实体之间存在嵌套和交叉的情况，给实体识别带来困难</a:t>
            </a:r>
            <a:endParaRPr lang="en-US" altLang="zh-CN" dirty="0"/>
          </a:p>
          <a:p>
            <a:pPr marL="285750" indent="-285750">
              <a:lnSpc>
                <a:spcPct val="150000"/>
              </a:lnSpc>
              <a:buFont typeface="Arial" panose="020B0604020202020204" pitchFamily="34" charset="0"/>
              <a:buChar char="•"/>
            </a:pPr>
            <a:r>
              <a:rPr lang="zh-CN" altLang="en-US" dirty="0">
                <a:solidFill>
                  <a:schemeClr val="accent1"/>
                </a:solidFill>
              </a:rPr>
              <a:t>上下文依赖性</a:t>
            </a:r>
            <a:r>
              <a:rPr lang="zh-CN" altLang="en-US" dirty="0"/>
              <a:t>：命名实体的意义可能会随着上下文而变化</a:t>
            </a:r>
          </a:p>
        </p:txBody>
      </p:sp>
      <p:grpSp>
        <p:nvGrpSpPr>
          <p:cNvPr id="3" name="组合 2">
            <a:extLst>
              <a:ext uri="{FF2B5EF4-FFF2-40B4-BE49-F238E27FC236}">
                <a16:creationId xmlns:a16="http://schemas.microsoft.com/office/drawing/2014/main" id="{AA2A6F08-584E-1A89-9F33-90271FE0116F}"/>
              </a:ext>
            </a:extLst>
          </p:cNvPr>
          <p:cNvGrpSpPr/>
          <p:nvPr/>
        </p:nvGrpSpPr>
        <p:grpSpPr>
          <a:xfrm>
            <a:off x="0" y="0"/>
            <a:ext cx="12192000" cy="704757"/>
            <a:chOff x="0" y="0"/>
            <a:chExt cx="12192000" cy="704757"/>
          </a:xfrm>
        </p:grpSpPr>
        <p:grpSp>
          <p:nvGrpSpPr>
            <p:cNvPr id="8" name="组合 7">
              <a:extLst>
                <a:ext uri="{FF2B5EF4-FFF2-40B4-BE49-F238E27FC236}">
                  <a16:creationId xmlns:a16="http://schemas.microsoft.com/office/drawing/2014/main" id="{3CA9CA33-3A5A-AFB8-4358-8738AF8DC456}"/>
                </a:ext>
              </a:extLst>
            </p:cNvPr>
            <p:cNvGrpSpPr/>
            <p:nvPr/>
          </p:nvGrpSpPr>
          <p:grpSpPr>
            <a:xfrm>
              <a:off x="0" y="0"/>
              <a:ext cx="12192000" cy="704757"/>
              <a:chOff x="0" y="1"/>
              <a:chExt cx="12192000" cy="704757"/>
            </a:xfrm>
          </p:grpSpPr>
          <p:sp>
            <p:nvSpPr>
              <p:cNvPr id="21" name="矩形 20">
                <a:extLst>
                  <a:ext uri="{FF2B5EF4-FFF2-40B4-BE49-F238E27FC236}">
                    <a16:creationId xmlns:a16="http://schemas.microsoft.com/office/drawing/2014/main" id="{26775EE8-D8A5-7936-DC4F-C02F9A1CD6F7}"/>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5B85FEC3-3F53-BFF8-9B4A-E42353802D4B}"/>
                  </a:ext>
                </a:extLst>
              </p:cNvPr>
              <p:cNvSpPr/>
              <p:nvPr/>
            </p:nvSpPr>
            <p:spPr>
              <a:xfrm>
                <a:off x="4097179" y="555532"/>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9" name="组合 8">
              <a:extLst>
                <a:ext uri="{FF2B5EF4-FFF2-40B4-BE49-F238E27FC236}">
                  <a16:creationId xmlns:a16="http://schemas.microsoft.com/office/drawing/2014/main" id="{8909653B-AE42-3198-0595-DDCB77064806}"/>
                </a:ext>
              </a:extLst>
            </p:cNvPr>
            <p:cNvGrpSpPr/>
            <p:nvPr/>
          </p:nvGrpSpPr>
          <p:grpSpPr>
            <a:xfrm>
              <a:off x="3952475" y="145375"/>
              <a:ext cx="7808340" cy="393872"/>
              <a:chOff x="3609575" y="312460"/>
              <a:chExt cx="7808340" cy="393872"/>
            </a:xfrm>
          </p:grpSpPr>
          <p:sp>
            <p:nvSpPr>
              <p:cNvPr id="12" name="文本框 11">
                <a:extLst>
                  <a:ext uri="{FF2B5EF4-FFF2-40B4-BE49-F238E27FC236}">
                    <a16:creationId xmlns:a16="http://schemas.microsoft.com/office/drawing/2014/main" id="{0D6D2CDE-CA94-9BAC-2136-32843646A938}"/>
                  </a:ext>
                </a:extLst>
              </p:cNvPr>
              <p:cNvSpPr txBox="1"/>
              <p:nvPr/>
            </p:nvSpPr>
            <p:spPr>
              <a:xfrm>
                <a:off x="3609575" y="31246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研究背景</a:t>
                </a:r>
              </a:p>
            </p:txBody>
          </p:sp>
          <p:sp>
            <p:nvSpPr>
              <p:cNvPr id="13" name="文本框 12">
                <a:extLst>
                  <a:ext uri="{FF2B5EF4-FFF2-40B4-BE49-F238E27FC236}">
                    <a16:creationId xmlns:a16="http://schemas.microsoft.com/office/drawing/2014/main" id="{8F9AA025-2EE6-722F-05AA-0D33C4A8C6E6}"/>
                  </a:ext>
                </a:extLst>
              </p:cNvPr>
              <p:cNvSpPr txBox="1"/>
              <p:nvPr/>
            </p:nvSpPr>
            <p:spPr>
              <a:xfrm>
                <a:off x="5230095" y="315002"/>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原理简介</a:t>
                </a:r>
              </a:p>
            </p:txBody>
          </p:sp>
          <p:sp>
            <p:nvSpPr>
              <p:cNvPr id="14" name="文本框 13">
                <a:extLst>
                  <a:ext uri="{FF2B5EF4-FFF2-40B4-BE49-F238E27FC236}">
                    <a16:creationId xmlns:a16="http://schemas.microsoft.com/office/drawing/2014/main" id="{84E5FB77-7B07-6430-8B4D-CD666485490E}"/>
                  </a:ext>
                </a:extLst>
              </p:cNvPr>
              <p:cNvSpPr txBox="1"/>
              <p:nvPr/>
            </p:nvSpPr>
            <p:spPr>
              <a:xfrm>
                <a:off x="6903808" y="33700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模型构建</a:t>
                </a:r>
              </a:p>
            </p:txBody>
          </p:sp>
          <p:sp>
            <p:nvSpPr>
              <p:cNvPr id="15" name="文本框 14">
                <a:extLst>
                  <a:ext uri="{FF2B5EF4-FFF2-40B4-BE49-F238E27FC236}">
                    <a16:creationId xmlns:a16="http://schemas.microsoft.com/office/drawing/2014/main" id="{293C8EF4-B4B6-C30D-5950-D896E90A932C}"/>
                  </a:ext>
                </a:extLst>
              </p:cNvPr>
              <p:cNvSpPr txBox="1"/>
              <p:nvPr/>
            </p:nvSpPr>
            <p:spPr>
              <a:xfrm>
                <a:off x="8640475" y="327909"/>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实验结果</a:t>
                </a:r>
              </a:p>
            </p:txBody>
          </p:sp>
          <p:cxnSp>
            <p:nvCxnSpPr>
              <p:cNvPr id="16" name="直接连接符 15">
                <a:extLst>
                  <a:ext uri="{FF2B5EF4-FFF2-40B4-BE49-F238E27FC236}">
                    <a16:creationId xmlns:a16="http://schemas.microsoft.com/office/drawing/2014/main" id="{1B383AE8-0E2E-52A8-17AF-9522A6FE8D73}"/>
                  </a:ext>
                </a:extLst>
              </p:cNvPr>
              <p:cNvCxnSpPr>
                <a:cxnSpLocks/>
              </p:cNvCxnSpPr>
              <p:nvPr/>
            </p:nvCxnSpPr>
            <p:spPr>
              <a:xfrm>
                <a:off x="4930702"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F90723D-CC4F-F50F-AEFF-0CDD96BDD068}"/>
                  </a:ext>
                </a:extLst>
              </p:cNvPr>
              <p:cNvCxnSpPr>
                <a:cxnSpLocks/>
              </p:cNvCxnSpPr>
              <p:nvPr/>
            </p:nvCxnSpPr>
            <p:spPr>
              <a:xfrm>
                <a:off x="6658182"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F5B0EFA-C1CB-97D7-47A4-6F9DB92D36AC}"/>
                  </a:ext>
                </a:extLst>
              </p:cNvPr>
              <p:cNvCxnSpPr>
                <a:cxnSpLocks/>
              </p:cNvCxnSpPr>
              <p:nvPr/>
            </p:nvCxnSpPr>
            <p:spPr>
              <a:xfrm>
                <a:off x="8368961"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D52CFEB5-414D-0928-01B8-099C712F353C}"/>
                  </a:ext>
                </a:extLst>
              </p:cNvPr>
              <p:cNvSpPr txBox="1"/>
              <p:nvPr/>
            </p:nvSpPr>
            <p:spPr>
              <a:xfrm>
                <a:off x="10309919" y="32862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工作总结</a:t>
                </a:r>
              </a:p>
            </p:txBody>
          </p:sp>
          <p:cxnSp>
            <p:nvCxnSpPr>
              <p:cNvPr id="20" name="直接连接符 19">
                <a:extLst>
                  <a:ext uri="{FF2B5EF4-FFF2-40B4-BE49-F238E27FC236}">
                    <a16:creationId xmlns:a16="http://schemas.microsoft.com/office/drawing/2014/main" id="{416F70A3-DBBF-1112-4C7A-1077E3BFD57A}"/>
                  </a:ext>
                </a:extLst>
              </p:cNvPr>
              <p:cNvCxnSpPr>
                <a:cxnSpLocks/>
              </p:cNvCxnSpPr>
              <p:nvPr/>
            </p:nvCxnSpPr>
            <p:spPr>
              <a:xfrm>
                <a:off x="9978684" y="375904"/>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0" name="Picture 2">
              <a:extLst>
                <a:ext uri="{FF2B5EF4-FFF2-40B4-BE49-F238E27FC236}">
                  <a16:creationId xmlns:a16="http://schemas.microsoft.com/office/drawing/2014/main" id="{4B557BBD-2E48-8C15-7EF7-32EFF9C34D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313" y="106452"/>
              <a:ext cx="452262" cy="4522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3328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4">
            <a:extLst>
              <a:ext uri="{FF2B5EF4-FFF2-40B4-BE49-F238E27FC236}">
                <a16:creationId xmlns:a16="http://schemas.microsoft.com/office/drawing/2014/main" id="{26DC6A97-FE58-479A-B163-4CF3D10A8B98}"/>
              </a:ext>
            </a:extLst>
          </p:cNvPr>
          <p:cNvSpPr>
            <a:spLocks noChangeArrowheads="1"/>
          </p:cNvSpPr>
          <p:nvPr/>
        </p:nvSpPr>
        <p:spPr bwMode="auto">
          <a:xfrm>
            <a:off x="498912" y="9291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等腰三角形 45">
            <a:extLst>
              <a:ext uri="{FF2B5EF4-FFF2-40B4-BE49-F238E27FC236}">
                <a16:creationId xmlns:a16="http://schemas.microsoft.com/office/drawing/2014/main" id="{9902D212-FE93-4ED2-B69F-4DAD63B99C1C}"/>
              </a:ext>
            </a:extLst>
          </p:cNvPr>
          <p:cNvSpPr/>
          <p:nvPr/>
        </p:nvSpPr>
        <p:spPr>
          <a:xfrm>
            <a:off x="5601746" y="774444"/>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DEC1776E-0B35-4CF8-B5F0-01EFEACFF295}"/>
              </a:ext>
            </a:extLst>
          </p:cNvPr>
          <p:cNvSpPr/>
          <p:nvPr/>
        </p:nvSpPr>
        <p:spPr>
          <a:xfrm>
            <a:off x="8168847" y="3437289"/>
            <a:ext cx="4023153" cy="923330"/>
          </a:xfrm>
          <a:prstGeom prst="rect">
            <a:avLst/>
          </a:prstGeom>
        </p:spPr>
        <p:txBody>
          <a:bodyPr wrap="square">
            <a:spAutoFit/>
          </a:bodyPr>
          <a:lstStyle/>
          <a:p>
            <a:br>
              <a:rPr lang="zh-CN" altLang="en-US" dirty="0"/>
            </a:br>
            <a:br>
              <a:rPr lang="en-US" altLang="zh-CN" dirty="0"/>
            </a:br>
            <a:endParaRPr lang="zh-CN" altLang="en-US" dirty="0"/>
          </a:p>
        </p:txBody>
      </p:sp>
      <p:sp>
        <p:nvSpPr>
          <p:cNvPr id="2" name="矩形 1">
            <a:extLst>
              <a:ext uri="{FF2B5EF4-FFF2-40B4-BE49-F238E27FC236}">
                <a16:creationId xmlns:a16="http://schemas.microsoft.com/office/drawing/2014/main" id="{DAEBF581-3DBB-4FE2-AA4B-0FA1B952C81E}"/>
              </a:ext>
            </a:extLst>
          </p:cNvPr>
          <p:cNvSpPr/>
          <p:nvPr/>
        </p:nvSpPr>
        <p:spPr>
          <a:xfrm>
            <a:off x="71552" y="145568"/>
            <a:ext cx="1609099" cy="461665"/>
          </a:xfrm>
          <a:prstGeom prst="rect">
            <a:avLst/>
          </a:prstGeom>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研究背景</a:t>
            </a:r>
          </a:p>
        </p:txBody>
      </p:sp>
      <p:sp>
        <p:nvSpPr>
          <p:cNvPr id="23" name="矩形 22">
            <a:extLst>
              <a:ext uri="{FF2B5EF4-FFF2-40B4-BE49-F238E27FC236}">
                <a16:creationId xmlns:a16="http://schemas.microsoft.com/office/drawing/2014/main" id="{6846F7A7-65D9-4289-AF2F-342897904A04}"/>
              </a:ext>
            </a:extLst>
          </p:cNvPr>
          <p:cNvSpPr/>
          <p:nvPr/>
        </p:nvSpPr>
        <p:spPr>
          <a:xfrm>
            <a:off x="295592" y="1052736"/>
            <a:ext cx="2082621"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solidFill>
                  <a:schemeClr val="accent1"/>
                </a:solidFill>
              </a:rPr>
              <a:t>方法综述</a:t>
            </a:r>
            <a:endParaRPr lang="en-US" altLang="zh-CN" sz="2800" b="1" dirty="0">
              <a:solidFill>
                <a:schemeClr val="accent1"/>
              </a:solidFill>
            </a:endParaRPr>
          </a:p>
        </p:txBody>
      </p:sp>
      <p:sp>
        <p:nvSpPr>
          <p:cNvPr id="4" name="文本框 3">
            <a:extLst>
              <a:ext uri="{FF2B5EF4-FFF2-40B4-BE49-F238E27FC236}">
                <a16:creationId xmlns:a16="http://schemas.microsoft.com/office/drawing/2014/main" id="{E0A18A5C-70AF-4A00-914E-35935AE97DC3}"/>
              </a:ext>
            </a:extLst>
          </p:cNvPr>
          <p:cNvSpPr txBox="1"/>
          <p:nvPr/>
        </p:nvSpPr>
        <p:spPr>
          <a:xfrm>
            <a:off x="484819" y="1664239"/>
            <a:ext cx="4340972" cy="1895071"/>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t>基于规则方法：专家和语言学者手工制定有效规则，识别出命名实体。仅适用于简单的识别系统，对于复杂的</a:t>
            </a:r>
            <a:r>
              <a:rPr lang="en-US" altLang="zh-CN" sz="1600" dirty="0"/>
              <a:t>NER</a:t>
            </a:r>
            <a:r>
              <a:rPr lang="zh-CN" altLang="en-US" sz="1600" dirty="0"/>
              <a:t>，要求规则之间不能产生冲突 ，因此制定规则会消耗大量的时间和精力 ，且领域迁移性欠佳。</a:t>
            </a:r>
            <a:endParaRPr lang="en-US" altLang="zh-CN" sz="1600" dirty="0"/>
          </a:p>
        </p:txBody>
      </p:sp>
      <p:pic>
        <p:nvPicPr>
          <p:cNvPr id="6" name="图片 5">
            <a:extLst>
              <a:ext uri="{FF2B5EF4-FFF2-40B4-BE49-F238E27FC236}">
                <a16:creationId xmlns:a16="http://schemas.microsoft.com/office/drawing/2014/main" id="{A8EA9F24-9220-4B91-984B-679BEE14EA0A}"/>
              </a:ext>
            </a:extLst>
          </p:cNvPr>
          <p:cNvPicPr>
            <a:picLocks noChangeAspect="1"/>
          </p:cNvPicPr>
          <p:nvPr/>
        </p:nvPicPr>
        <p:blipFill>
          <a:blip r:embed="rId3"/>
          <a:stretch>
            <a:fillRect/>
          </a:stretch>
        </p:blipFill>
        <p:spPr>
          <a:xfrm>
            <a:off x="4942875" y="1844824"/>
            <a:ext cx="6913765" cy="3671977"/>
          </a:xfrm>
          <a:prstGeom prst="rect">
            <a:avLst/>
          </a:prstGeom>
        </p:spPr>
      </p:pic>
      <p:sp>
        <p:nvSpPr>
          <p:cNvPr id="7" name="矩形 6">
            <a:extLst>
              <a:ext uri="{FF2B5EF4-FFF2-40B4-BE49-F238E27FC236}">
                <a16:creationId xmlns:a16="http://schemas.microsoft.com/office/drawing/2014/main" id="{488842C1-51FC-47D5-B597-2DDD4C49849B}"/>
              </a:ext>
            </a:extLst>
          </p:cNvPr>
          <p:cNvSpPr/>
          <p:nvPr/>
        </p:nvSpPr>
        <p:spPr>
          <a:xfrm>
            <a:off x="482640" y="5301208"/>
            <a:ext cx="4054762" cy="115640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t>基于深度学习方法</a:t>
            </a:r>
            <a:endParaRPr lang="en-US" altLang="zh-CN" sz="1600" dirty="0"/>
          </a:p>
          <a:p>
            <a:pPr marL="742950" lvl="1" indent="-285750">
              <a:lnSpc>
                <a:spcPct val="150000"/>
              </a:lnSpc>
              <a:buFont typeface="Arial" panose="020B0604020202020204" pitchFamily="34" charset="0"/>
              <a:buChar char="•"/>
            </a:pPr>
            <a:r>
              <a:rPr lang="en-US" altLang="zh-CN" sz="1600" dirty="0"/>
              <a:t>LSTM-CRF</a:t>
            </a:r>
          </a:p>
          <a:p>
            <a:pPr marL="742950" lvl="1" indent="-285750">
              <a:lnSpc>
                <a:spcPct val="150000"/>
              </a:lnSpc>
              <a:buFont typeface="Arial" panose="020B0604020202020204" pitchFamily="34" charset="0"/>
              <a:buChar char="•"/>
            </a:pPr>
            <a:r>
              <a:rPr lang="en-US" altLang="zh-CN" sz="1600" dirty="0"/>
              <a:t>BERT-CRF</a:t>
            </a:r>
            <a:r>
              <a:rPr lang="zh-CN" altLang="en-US" sz="1600" dirty="0"/>
              <a:t>，</a:t>
            </a:r>
            <a:r>
              <a:rPr lang="en-US" altLang="zh-CN" sz="1600" dirty="0"/>
              <a:t>BERT-LSTM-CRF</a:t>
            </a:r>
          </a:p>
        </p:txBody>
      </p:sp>
      <p:sp>
        <p:nvSpPr>
          <p:cNvPr id="3" name="矩形 2">
            <a:extLst>
              <a:ext uri="{FF2B5EF4-FFF2-40B4-BE49-F238E27FC236}">
                <a16:creationId xmlns:a16="http://schemas.microsoft.com/office/drawing/2014/main" id="{619B2654-04AF-4CFC-A0C7-3BC91D208A54}"/>
              </a:ext>
            </a:extLst>
          </p:cNvPr>
          <p:cNvSpPr/>
          <p:nvPr/>
        </p:nvSpPr>
        <p:spPr>
          <a:xfrm>
            <a:off x="482640" y="3645024"/>
            <a:ext cx="4194577" cy="1525739"/>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t>基于统计方法：基于统计的命名实体识别模型对数据进行概率化建模，具有良好的序列标注能力，但依赖于特征模板，灵活性较差。</a:t>
            </a:r>
            <a:endParaRPr lang="en-US" altLang="zh-CN" sz="1600" dirty="0"/>
          </a:p>
        </p:txBody>
      </p:sp>
      <p:grpSp>
        <p:nvGrpSpPr>
          <p:cNvPr id="8" name="组合 7">
            <a:extLst>
              <a:ext uri="{FF2B5EF4-FFF2-40B4-BE49-F238E27FC236}">
                <a16:creationId xmlns:a16="http://schemas.microsoft.com/office/drawing/2014/main" id="{7B0185B8-57C5-1A69-A066-024FB4FD78DD}"/>
              </a:ext>
            </a:extLst>
          </p:cNvPr>
          <p:cNvGrpSpPr/>
          <p:nvPr/>
        </p:nvGrpSpPr>
        <p:grpSpPr>
          <a:xfrm>
            <a:off x="0" y="0"/>
            <a:ext cx="12192000" cy="704757"/>
            <a:chOff x="0" y="0"/>
            <a:chExt cx="12192000" cy="704757"/>
          </a:xfrm>
        </p:grpSpPr>
        <p:grpSp>
          <p:nvGrpSpPr>
            <p:cNvPr id="9" name="组合 8">
              <a:extLst>
                <a:ext uri="{FF2B5EF4-FFF2-40B4-BE49-F238E27FC236}">
                  <a16:creationId xmlns:a16="http://schemas.microsoft.com/office/drawing/2014/main" id="{3D6C4545-07FB-1A4E-01F6-C0ACDAFE1582}"/>
                </a:ext>
              </a:extLst>
            </p:cNvPr>
            <p:cNvGrpSpPr/>
            <p:nvPr/>
          </p:nvGrpSpPr>
          <p:grpSpPr>
            <a:xfrm>
              <a:off x="0" y="0"/>
              <a:ext cx="12192000" cy="704757"/>
              <a:chOff x="0" y="1"/>
              <a:chExt cx="12192000" cy="704757"/>
            </a:xfrm>
          </p:grpSpPr>
          <p:sp>
            <p:nvSpPr>
              <p:cNvPr id="21" name="矩形 20">
                <a:extLst>
                  <a:ext uri="{FF2B5EF4-FFF2-40B4-BE49-F238E27FC236}">
                    <a16:creationId xmlns:a16="http://schemas.microsoft.com/office/drawing/2014/main" id="{8D28C3DE-FBFE-26AD-8BB3-C9C4091D35DE}"/>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F95072F5-B08E-7107-DC1C-FB43F6738F78}"/>
                  </a:ext>
                </a:extLst>
              </p:cNvPr>
              <p:cNvSpPr/>
              <p:nvPr/>
            </p:nvSpPr>
            <p:spPr>
              <a:xfrm>
                <a:off x="4097179" y="555532"/>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0" name="组合 9">
              <a:extLst>
                <a:ext uri="{FF2B5EF4-FFF2-40B4-BE49-F238E27FC236}">
                  <a16:creationId xmlns:a16="http://schemas.microsoft.com/office/drawing/2014/main" id="{52EEA1BE-3D72-BD00-CB15-045B3CE9A708}"/>
                </a:ext>
              </a:extLst>
            </p:cNvPr>
            <p:cNvGrpSpPr/>
            <p:nvPr/>
          </p:nvGrpSpPr>
          <p:grpSpPr>
            <a:xfrm>
              <a:off x="3952475" y="145375"/>
              <a:ext cx="7808340" cy="393872"/>
              <a:chOff x="3609575" y="312460"/>
              <a:chExt cx="7808340" cy="393872"/>
            </a:xfrm>
          </p:grpSpPr>
          <p:sp>
            <p:nvSpPr>
              <p:cNvPr id="12" name="文本框 11">
                <a:extLst>
                  <a:ext uri="{FF2B5EF4-FFF2-40B4-BE49-F238E27FC236}">
                    <a16:creationId xmlns:a16="http://schemas.microsoft.com/office/drawing/2014/main" id="{9A96D7F5-6989-8329-186C-74C6706D7877}"/>
                  </a:ext>
                </a:extLst>
              </p:cNvPr>
              <p:cNvSpPr txBox="1"/>
              <p:nvPr/>
            </p:nvSpPr>
            <p:spPr>
              <a:xfrm>
                <a:off x="3609575" y="31246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研究背景</a:t>
                </a:r>
              </a:p>
            </p:txBody>
          </p:sp>
          <p:sp>
            <p:nvSpPr>
              <p:cNvPr id="13" name="文本框 12">
                <a:extLst>
                  <a:ext uri="{FF2B5EF4-FFF2-40B4-BE49-F238E27FC236}">
                    <a16:creationId xmlns:a16="http://schemas.microsoft.com/office/drawing/2014/main" id="{299434E3-3CC3-E16F-2F74-3CEA7052450D}"/>
                  </a:ext>
                </a:extLst>
              </p:cNvPr>
              <p:cNvSpPr txBox="1"/>
              <p:nvPr/>
            </p:nvSpPr>
            <p:spPr>
              <a:xfrm>
                <a:off x="5230095" y="315002"/>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原理简介</a:t>
                </a:r>
              </a:p>
            </p:txBody>
          </p:sp>
          <p:sp>
            <p:nvSpPr>
              <p:cNvPr id="14" name="文本框 13">
                <a:extLst>
                  <a:ext uri="{FF2B5EF4-FFF2-40B4-BE49-F238E27FC236}">
                    <a16:creationId xmlns:a16="http://schemas.microsoft.com/office/drawing/2014/main" id="{E2ED08BC-8CBB-7D4B-FCDC-591C73946505}"/>
                  </a:ext>
                </a:extLst>
              </p:cNvPr>
              <p:cNvSpPr txBox="1"/>
              <p:nvPr/>
            </p:nvSpPr>
            <p:spPr>
              <a:xfrm>
                <a:off x="6903808" y="33700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模型构建</a:t>
                </a:r>
              </a:p>
            </p:txBody>
          </p:sp>
          <p:sp>
            <p:nvSpPr>
              <p:cNvPr id="15" name="文本框 14">
                <a:extLst>
                  <a:ext uri="{FF2B5EF4-FFF2-40B4-BE49-F238E27FC236}">
                    <a16:creationId xmlns:a16="http://schemas.microsoft.com/office/drawing/2014/main" id="{20C47883-2884-F59C-48CC-F6E17294D197}"/>
                  </a:ext>
                </a:extLst>
              </p:cNvPr>
              <p:cNvSpPr txBox="1"/>
              <p:nvPr/>
            </p:nvSpPr>
            <p:spPr>
              <a:xfrm>
                <a:off x="8640475" y="327909"/>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实验结果</a:t>
                </a:r>
              </a:p>
            </p:txBody>
          </p:sp>
          <p:cxnSp>
            <p:nvCxnSpPr>
              <p:cNvPr id="16" name="直接连接符 15">
                <a:extLst>
                  <a:ext uri="{FF2B5EF4-FFF2-40B4-BE49-F238E27FC236}">
                    <a16:creationId xmlns:a16="http://schemas.microsoft.com/office/drawing/2014/main" id="{DA4EC091-EA99-5971-75A4-CA7630EABB38}"/>
                  </a:ext>
                </a:extLst>
              </p:cNvPr>
              <p:cNvCxnSpPr>
                <a:cxnSpLocks/>
              </p:cNvCxnSpPr>
              <p:nvPr/>
            </p:nvCxnSpPr>
            <p:spPr>
              <a:xfrm>
                <a:off x="4930702"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454A12D-8DF4-F860-3E6D-1ACDE21EFECA}"/>
                  </a:ext>
                </a:extLst>
              </p:cNvPr>
              <p:cNvCxnSpPr>
                <a:cxnSpLocks/>
              </p:cNvCxnSpPr>
              <p:nvPr/>
            </p:nvCxnSpPr>
            <p:spPr>
              <a:xfrm>
                <a:off x="6658182"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02AD97F-2CE5-FD59-99AA-EF1689DE5023}"/>
                  </a:ext>
                </a:extLst>
              </p:cNvPr>
              <p:cNvCxnSpPr>
                <a:cxnSpLocks/>
              </p:cNvCxnSpPr>
              <p:nvPr/>
            </p:nvCxnSpPr>
            <p:spPr>
              <a:xfrm>
                <a:off x="8368961"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70505B1-2DAA-2F49-C6CB-067F64A1D2B6}"/>
                  </a:ext>
                </a:extLst>
              </p:cNvPr>
              <p:cNvSpPr txBox="1"/>
              <p:nvPr/>
            </p:nvSpPr>
            <p:spPr>
              <a:xfrm>
                <a:off x="10309919" y="32862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工作总结</a:t>
                </a:r>
              </a:p>
            </p:txBody>
          </p:sp>
          <p:cxnSp>
            <p:nvCxnSpPr>
              <p:cNvPr id="20" name="直接连接符 19">
                <a:extLst>
                  <a:ext uri="{FF2B5EF4-FFF2-40B4-BE49-F238E27FC236}">
                    <a16:creationId xmlns:a16="http://schemas.microsoft.com/office/drawing/2014/main" id="{6D5064AF-103D-15E9-6E1A-E1A77280CC01}"/>
                  </a:ext>
                </a:extLst>
              </p:cNvPr>
              <p:cNvCxnSpPr>
                <a:cxnSpLocks/>
              </p:cNvCxnSpPr>
              <p:nvPr/>
            </p:nvCxnSpPr>
            <p:spPr>
              <a:xfrm>
                <a:off x="9978684" y="375904"/>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1" name="Picture 2">
              <a:extLst>
                <a:ext uri="{FF2B5EF4-FFF2-40B4-BE49-F238E27FC236}">
                  <a16:creationId xmlns:a16="http://schemas.microsoft.com/office/drawing/2014/main" id="{8A0A5DAE-35C6-9C2F-2787-D8DFF61BA1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13" y="106452"/>
              <a:ext cx="452262" cy="452262"/>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文本框 23">
            <a:extLst>
              <a:ext uri="{FF2B5EF4-FFF2-40B4-BE49-F238E27FC236}">
                <a16:creationId xmlns:a16="http://schemas.microsoft.com/office/drawing/2014/main" id="{DCAA0740-FD92-E7E4-C259-39BBC2E07894}"/>
              </a:ext>
            </a:extLst>
          </p:cNvPr>
          <p:cNvSpPr txBox="1"/>
          <p:nvPr/>
        </p:nvSpPr>
        <p:spPr>
          <a:xfrm>
            <a:off x="6456040" y="5661248"/>
            <a:ext cx="446449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NER models on </a:t>
            </a:r>
            <a:r>
              <a:rPr lang="en-US" altLang="zh-CN" i="1" dirty="0">
                <a:latin typeface="Times New Roman" panose="02020603050405020304" pitchFamily="18" charset="0"/>
                <a:cs typeface="Times New Roman" panose="02020603050405020304" pitchFamily="18" charset="0"/>
              </a:rPr>
              <a:t>paperswithcode.com</a:t>
            </a:r>
            <a:endParaRPr lang="zh-CN" alt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6903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4">
            <a:extLst>
              <a:ext uri="{FF2B5EF4-FFF2-40B4-BE49-F238E27FC236}">
                <a16:creationId xmlns:a16="http://schemas.microsoft.com/office/drawing/2014/main" id="{26DC6A97-FE58-479A-B163-4CF3D10A8B98}"/>
              </a:ext>
            </a:extLst>
          </p:cNvPr>
          <p:cNvSpPr>
            <a:spLocks noChangeArrowheads="1"/>
          </p:cNvSpPr>
          <p:nvPr/>
        </p:nvSpPr>
        <p:spPr bwMode="auto">
          <a:xfrm>
            <a:off x="498912" y="9291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a:extLst>
              <a:ext uri="{FF2B5EF4-FFF2-40B4-BE49-F238E27FC236}">
                <a16:creationId xmlns:a16="http://schemas.microsoft.com/office/drawing/2014/main" id="{DAEBF581-3DBB-4FE2-AA4B-0FA1B952C81E}"/>
              </a:ext>
            </a:extLst>
          </p:cNvPr>
          <p:cNvSpPr/>
          <p:nvPr/>
        </p:nvSpPr>
        <p:spPr>
          <a:xfrm>
            <a:off x="71552" y="145568"/>
            <a:ext cx="1609099" cy="461665"/>
          </a:xfrm>
          <a:prstGeom prst="rect">
            <a:avLst/>
          </a:prstGeom>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研究背景</a:t>
            </a:r>
          </a:p>
        </p:txBody>
      </p:sp>
      <p:grpSp>
        <p:nvGrpSpPr>
          <p:cNvPr id="13" name="组合 12">
            <a:extLst>
              <a:ext uri="{FF2B5EF4-FFF2-40B4-BE49-F238E27FC236}">
                <a16:creationId xmlns:a16="http://schemas.microsoft.com/office/drawing/2014/main" id="{1B017E68-3C30-4CA7-BE19-80B367906046}"/>
              </a:ext>
            </a:extLst>
          </p:cNvPr>
          <p:cNvGrpSpPr/>
          <p:nvPr/>
        </p:nvGrpSpPr>
        <p:grpSpPr>
          <a:xfrm>
            <a:off x="159399" y="2569859"/>
            <a:ext cx="6841683" cy="4199887"/>
            <a:chOff x="71552" y="2238141"/>
            <a:chExt cx="7448769" cy="4199887"/>
          </a:xfrm>
        </p:grpSpPr>
        <p:pic>
          <p:nvPicPr>
            <p:cNvPr id="8" name="图片 7">
              <a:extLst>
                <a:ext uri="{FF2B5EF4-FFF2-40B4-BE49-F238E27FC236}">
                  <a16:creationId xmlns:a16="http://schemas.microsoft.com/office/drawing/2014/main" id="{EFBE1577-B357-4BC4-8B78-736781A3E8FF}"/>
                </a:ext>
              </a:extLst>
            </p:cNvPr>
            <p:cNvPicPr>
              <a:picLocks noChangeAspect="1"/>
            </p:cNvPicPr>
            <p:nvPr/>
          </p:nvPicPr>
          <p:blipFill>
            <a:blip r:embed="rId3"/>
            <a:stretch>
              <a:fillRect/>
            </a:stretch>
          </p:blipFill>
          <p:spPr>
            <a:xfrm>
              <a:off x="71552" y="2238141"/>
              <a:ext cx="6384488" cy="3953646"/>
            </a:xfrm>
            <a:prstGeom prst="rect">
              <a:avLst/>
            </a:prstGeom>
          </p:spPr>
        </p:pic>
        <p:sp>
          <p:nvSpPr>
            <p:cNvPr id="12" name="文本框 11">
              <a:extLst>
                <a:ext uri="{FF2B5EF4-FFF2-40B4-BE49-F238E27FC236}">
                  <a16:creationId xmlns:a16="http://schemas.microsoft.com/office/drawing/2014/main" id="{477C736D-1243-4FB3-A7A5-7696F87C44DD}"/>
                </a:ext>
              </a:extLst>
            </p:cNvPr>
            <p:cNvSpPr txBox="1"/>
            <p:nvPr/>
          </p:nvSpPr>
          <p:spPr>
            <a:xfrm>
              <a:off x="996960" y="6130251"/>
              <a:ext cx="6523361" cy="307777"/>
            </a:xfrm>
            <a:prstGeom prst="rect">
              <a:avLst/>
            </a:prstGeom>
            <a:noFill/>
          </p:spPr>
          <p:txBody>
            <a:bodyPr wrap="square" rtlCol="0">
              <a:spAutoFit/>
            </a:bodyPr>
            <a:lstStyle/>
            <a:p>
              <a:r>
                <a:rPr lang="en-US" altLang="zh-CN" sz="1400" b="1" i="1" dirty="0">
                  <a:latin typeface="Times New Roman" panose="02020603050405020304" pitchFamily="18" charset="0"/>
                  <a:cs typeface="Times New Roman" panose="02020603050405020304" pitchFamily="18" charset="0"/>
                </a:rPr>
                <a:t>A Unified Generative Framework for Various NER Subtasks</a:t>
              </a:r>
              <a:endParaRPr lang="zh-CN" altLang="en-US" sz="1400" b="1" i="1" dirty="0">
                <a:latin typeface="Times New Roman" panose="02020603050405020304" pitchFamily="18" charset="0"/>
                <a:cs typeface="Times New Roman" panose="02020603050405020304" pitchFamily="18" charset="0"/>
              </a:endParaRPr>
            </a:p>
          </p:txBody>
        </p:sp>
      </p:grpSp>
      <p:grpSp>
        <p:nvGrpSpPr>
          <p:cNvPr id="15" name="组合 14">
            <a:extLst>
              <a:ext uri="{FF2B5EF4-FFF2-40B4-BE49-F238E27FC236}">
                <a16:creationId xmlns:a16="http://schemas.microsoft.com/office/drawing/2014/main" id="{D2769D40-149F-4EB1-8262-B7B9AF56F601}"/>
              </a:ext>
            </a:extLst>
          </p:cNvPr>
          <p:cNvGrpSpPr/>
          <p:nvPr/>
        </p:nvGrpSpPr>
        <p:grpSpPr>
          <a:xfrm>
            <a:off x="6680991" y="2217563"/>
            <a:ext cx="5069701" cy="4543550"/>
            <a:chOff x="7293494" y="2664234"/>
            <a:chExt cx="5069701" cy="4543550"/>
          </a:xfrm>
        </p:grpSpPr>
        <p:pic>
          <p:nvPicPr>
            <p:cNvPr id="9" name="图片 8">
              <a:extLst>
                <a:ext uri="{FF2B5EF4-FFF2-40B4-BE49-F238E27FC236}">
                  <a16:creationId xmlns:a16="http://schemas.microsoft.com/office/drawing/2014/main" id="{D9F3250A-7FA1-4555-A952-EE3B1F0680B6}"/>
                </a:ext>
              </a:extLst>
            </p:cNvPr>
            <p:cNvPicPr>
              <a:picLocks noChangeAspect="1"/>
            </p:cNvPicPr>
            <p:nvPr/>
          </p:nvPicPr>
          <p:blipFill>
            <a:blip r:embed="rId4"/>
            <a:stretch>
              <a:fillRect/>
            </a:stretch>
          </p:blipFill>
          <p:spPr>
            <a:xfrm>
              <a:off x="7293494" y="2664234"/>
              <a:ext cx="4356369" cy="4263151"/>
            </a:xfrm>
            <a:prstGeom prst="rect">
              <a:avLst/>
            </a:prstGeom>
          </p:spPr>
        </p:pic>
        <p:sp>
          <p:nvSpPr>
            <p:cNvPr id="14" name="矩形 13">
              <a:extLst>
                <a:ext uri="{FF2B5EF4-FFF2-40B4-BE49-F238E27FC236}">
                  <a16:creationId xmlns:a16="http://schemas.microsoft.com/office/drawing/2014/main" id="{E0CA50DE-75F8-4198-A372-388397E8BA81}"/>
                </a:ext>
              </a:extLst>
            </p:cNvPr>
            <p:cNvSpPr/>
            <p:nvPr/>
          </p:nvSpPr>
          <p:spPr>
            <a:xfrm>
              <a:off x="8006826" y="6900007"/>
              <a:ext cx="4356369" cy="307777"/>
            </a:xfrm>
            <a:prstGeom prst="rect">
              <a:avLst/>
            </a:prstGeom>
          </p:spPr>
          <p:txBody>
            <a:bodyPr wrap="square">
              <a:spAutoFit/>
            </a:bodyPr>
            <a:lstStyle/>
            <a:p>
              <a:r>
                <a:rPr lang="en-US" altLang="zh-CN" sz="1400" b="1" i="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b="1" i="1" dirty="0">
                  <a:latin typeface="Times New Roman" panose="02020603050405020304" pitchFamily="18" charset="0"/>
                  <a:ea typeface="楷体" panose="02010609060101010101" pitchFamily="49" charset="-122"/>
                  <a:cs typeface="Times New Roman" panose="02020603050405020304" pitchFamily="18" charset="0"/>
                </a:rPr>
                <a:t>基于Seq2Seq模型的命名实体识别方法</a:t>
              </a:r>
              <a:r>
                <a:rPr lang="en-US" altLang="zh-CN" sz="1400" b="1" i="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400" b="1" i="1"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16" name="文本框 15">
            <a:extLst>
              <a:ext uri="{FF2B5EF4-FFF2-40B4-BE49-F238E27FC236}">
                <a16:creationId xmlns:a16="http://schemas.microsoft.com/office/drawing/2014/main" id="{5E0C9A68-9835-4CFB-9372-FF9A23CF5380}"/>
              </a:ext>
            </a:extLst>
          </p:cNvPr>
          <p:cNvSpPr txBox="1"/>
          <p:nvPr/>
        </p:nvSpPr>
        <p:spPr>
          <a:xfrm>
            <a:off x="685867" y="1000555"/>
            <a:ext cx="10520950" cy="1346522"/>
          </a:xfrm>
          <a:prstGeom prst="rect">
            <a:avLst/>
          </a:prstGeom>
          <a:noFill/>
        </p:spPr>
        <p:txBody>
          <a:bodyPr wrap="square" rtlCol="0">
            <a:spAutoFit/>
          </a:bodyPr>
          <a:lstStyle/>
          <a:p>
            <a:pPr>
              <a:lnSpc>
                <a:spcPct val="150000"/>
              </a:lnSpc>
            </a:pPr>
            <a:r>
              <a:rPr lang="zh-CN" altLang="en-US" sz="1400" dirty="0"/>
              <a:t>       在上述提及的基于深度学习的方法中，大多使用了</a:t>
            </a:r>
            <a:r>
              <a:rPr lang="en-US" altLang="zh-CN" sz="1400" dirty="0"/>
              <a:t>CRF</a:t>
            </a:r>
            <a:r>
              <a:rPr lang="zh-CN" altLang="en-US" sz="1400" dirty="0"/>
              <a:t>作为模型的最终“解码器”，采用了</a:t>
            </a:r>
            <a:r>
              <a:rPr lang="en-US" altLang="zh-CN" sz="1400" dirty="0"/>
              <a:t>Sequence Labeling</a:t>
            </a:r>
            <a:r>
              <a:rPr lang="zh-CN" altLang="en-US" sz="1400" dirty="0"/>
              <a:t>的</a:t>
            </a:r>
            <a:r>
              <a:rPr lang="en-US" altLang="zh-CN" sz="1400" dirty="0"/>
              <a:t>NLP</a:t>
            </a:r>
            <a:r>
              <a:rPr lang="zh-CN" altLang="en-US" sz="1400" dirty="0"/>
              <a:t>范式。而文献</a:t>
            </a:r>
            <a:r>
              <a:rPr lang="en-US" altLang="zh-CN" sz="1400" i="1" dirty="0"/>
              <a:t>A Unified Generative Framework for Various NER Subtasks</a:t>
            </a:r>
            <a:r>
              <a:rPr lang="zh-CN" altLang="en-US" sz="1400" dirty="0"/>
              <a:t>和</a:t>
            </a:r>
            <a:r>
              <a:rPr lang="en-US" altLang="zh-CN" sz="1400" dirty="0"/>
              <a:t>《</a:t>
            </a:r>
            <a:r>
              <a:rPr lang="zh-CN" altLang="en-US" sz="1400" i="1" dirty="0"/>
              <a:t>基于</a:t>
            </a:r>
            <a:r>
              <a:rPr lang="en-US" altLang="zh-CN" sz="1400" i="1" dirty="0"/>
              <a:t>Seq2Seq</a:t>
            </a:r>
            <a:r>
              <a:rPr lang="zh-CN" altLang="en-US" sz="1400" i="1" dirty="0"/>
              <a:t>模型的命名实体识别方法</a:t>
            </a:r>
            <a:r>
              <a:rPr lang="en-US" altLang="zh-CN" sz="1400" dirty="0"/>
              <a:t>》</a:t>
            </a:r>
            <a:r>
              <a:rPr lang="zh-CN" altLang="en-US" sz="1400" dirty="0"/>
              <a:t>等则关注了序列到序列学习在</a:t>
            </a:r>
            <a:r>
              <a:rPr lang="en-US" altLang="zh-CN" sz="1400" dirty="0"/>
              <a:t>NER</a:t>
            </a:r>
            <a:r>
              <a:rPr lang="zh-CN" altLang="en-US" sz="1400" dirty="0"/>
              <a:t>任务中的应用，它们采用了</a:t>
            </a:r>
            <a:r>
              <a:rPr lang="en-US" altLang="zh-CN" sz="1400" dirty="0"/>
              <a:t>Encoder-Decoder</a:t>
            </a:r>
            <a:r>
              <a:rPr lang="zh-CN" altLang="en-US" sz="1400" dirty="0"/>
              <a:t>的结构对句子的</a:t>
            </a:r>
            <a:r>
              <a:rPr lang="en-US" altLang="zh-CN" sz="1400" dirty="0"/>
              <a:t>BIO</a:t>
            </a:r>
            <a:r>
              <a:rPr lang="zh-CN" altLang="en-US" sz="1400" dirty="0"/>
              <a:t>标注进行解码，也获得了较为理想的效果。</a:t>
            </a:r>
            <a:endParaRPr lang="en-US" altLang="zh-CN" sz="1400" dirty="0"/>
          </a:p>
          <a:p>
            <a:pPr>
              <a:lnSpc>
                <a:spcPct val="150000"/>
              </a:lnSpc>
            </a:pPr>
            <a:r>
              <a:rPr lang="en-US" altLang="zh-CN" sz="1400" dirty="0"/>
              <a:t>       </a:t>
            </a:r>
            <a:r>
              <a:rPr lang="zh-CN" altLang="en-US" sz="1400" dirty="0"/>
              <a:t>我们小组受此启发，决定尝试建立一个</a:t>
            </a:r>
            <a:r>
              <a:rPr lang="en-US" altLang="zh-CN" sz="1400" dirty="0"/>
              <a:t>Seq2Seq-Attention</a:t>
            </a:r>
            <a:r>
              <a:rPr lang="zh-CN" altLang="en-US" sz="1400" dirty="0"/>
              <a:t>模型来完成</a:t>
            </a:r>
            <a:r>
              <a:rPr lang="en-US" altLang="zh-CN" sz="1400" dirty="0"/>
              <a:t>flat NER</a:t>
            </a:r>
            <a:r>
              <a:rPr lang="zh-CN" altLang="en-US" sz="1400" dirty="0"/>
              <a:t>任务。</a:t>
            </a:r>
            <a:endParaRPr lang="en-US" altLang="zh-CN" sz="1400" dirty="0"/>
          </a:p>
        </p:txBody>
      </p:sp>
      <p:grpSp>
        <p:nvGrpSpPr>
          <p:cNvPr id="3" name="组合 2">
            <a:extLst>
              <a:ext uri="{FF2B5EF4-FFF2-40B4-BE49-F238E27FC236}">
                <a16:creationId xmlns:a16="http://schemas.microsoft.com/office/drawing/2014/main" id="{9932273E-04D2-376B-1D68-ACCC8EEA9E3A}"/>
              </a:ext>
            </a:extLst>
          </p:cNvPr>
          <p:cNvGrpSpPr/>
          <p:nvPr/>
        </p:nvGrpSpPr>
        <p:grpSpPr>
          <a:xfrm>
            <a:off x="0" y="0"/>
            <a:ext cx="12192000" cy="704757"/>
            <a:chOff x="0" y="0"/>
            <a:chExt cx="12192000" cy="704757"/>
          </a:xfrm>
        </p:grpSpPr>
        <p:grpSp>
          <p:nvGrpSpPr>
            <p:cNvPr id="4" name="组合 3">
              <a:extLst>
                <a:ext uri="{FF2B5EF4-FFF2-40B4-BE49-F238E27FC236}">
                  <a16:creationId xmlns:a16="http://schemas.microsoft.com/office/drawing/2014/main" id="{410CE424-704F-BFCE-5FFD-40CAAF3565E4}"/>
                </a:ext>
              </a:extLst>
            </p:cNvPr>
            <p:cNvGrpSpPr/>
            <p:nvPr/>
          </p:nvGrpSpPr>
          <p:grpSpPr>
            <a:xfrm>
              <a:off x="0" y="0"/>
              <a:ext cx="12192000" cy="704757"/>
              <a:chOff x="0" y="1"/>
              <a:chExt cx="12192000" cy="704757"/>
            </a:xfrm>
          </p:grpSpPr>
          <p:sp>
            <p:nvSpPr>
              <p:cNvPr id="24" name="矩形 23">
                <a:extLst>
                  <a:ext uri="{FF2B5EF4-FFF2-40B4-BE49-F238E27FC236}">
                    <a16:creationId xmlns:a16="http://schemas.microsoft.com/office/drawing/2014/main" id="{DAA4580A-C9FA-3EC3-D4F6-5D0F3F49BE8C}"/>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a:extLst>
                  <a:ext uri="{FF2B5EF4-FFF2-40B4-BE49-F238E27FC236}">
                    <a16:creationId xmlns:a16="http://schemas.microsoft.com/office/drawing/2014/main" id="{859C2098-8DEA-DF49-6E15-ABE9D453A3AC}"/>
                  </a:ext>
                </a:extLst>
              </p:cNvPr>
              <p:cNvSpPr/>
              <p:nvPr/>
            </p:nvSpPr>
            <p:spPr>
              <a:xfrm>
                <a:off x="4097179" y="555532"/>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 name="组合 4">
              <a:extLst>
                <a:ext uri="{FF2B5EF4-FFF2-40B4-BE49-F238E27FC236}">
                  <a16:creationId xmlns:a16="http://schemas.microsoft.com/office/drawing/2014/main" id="{987A3AEE-7A37-7298-9632-5983F93F0207}"/>
                </a:ext>
              </a:extLst>
            </p:cNvPr>
            <p:cNvGrpSpPr/>
            <p:nvPr/>
          </p:nvGrpSpPr>
          <p:grpSpPr>
            <a:xfrm>
              <a:off x="3952475" y="145375"/>
              <a:ext cx="7808340" cy="393872"/>
              <a:chOff x="3609575" y="312460"/>
              <a:chExt cx="7808340" cy="393872"/>
            </a:xfrm>
          </p:grpSpPr>
          <p:sp>
            <p:nvSpPr>
              <p:cNvPr id="7" name="文本框 6">
                <a:extLst>
                  <a:ext uri="{FF2B5EF4-FFF2-40B4-BE49-F238E27FC236}">
                    <a16:creationId xmlns:a16="http://schemas.microsoft.com/office/drawing/2014/main" id="{1BFE57BB-C8C8-122F-B139-89A00BA53BF4}"/>
                  </a:ext>
                </a:extLst>
              </p:cNvPr>
              <p:cNvSpPr txBox="1"/>
              <p:nvPr/>
            </p:nvSpPr>
            <p:spPr>
              <a:xfrm>
                <a:off x="3609575" y="31246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研究背景</a:t>
                </a:r>
              </a:p>
            </p:txBody>
          </p:sp>
          <p:sp>
            <p:nvSpPr>
              <p:cNvPr id="10" name="文本框 9">
                <a:extLst>
                  <a:ext uri="{FF2B5EF4-FFF2-40B4-BE49-F238E27FC236}">
                    <a16:creationId xmlns:a16="http://schemas.microsoft.com/office/drawing/2014/main" id="{96A99DE2-F9CD-7BB2-2A27-4CF4051183C6}"/>
                  </a:ext>
                </a:extLst>
              </p:cNvPr>
              <p:cNvSpPr txBox="1"/>
              <p:nvPr/>
            </p:nvSpPr>
            <p:spPr>
              <a:xfrm>
                <a:off x="5230095" y="315002"/>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原理简介</a:t>
                </a:r>
              </a:p>
            </p:txBody>
          </p:sp>
          <p:sp>
            <p:nvSpPr>
              <p:cNvPr id="11" name="文本框 10">
                <a:extLst>
                  <a:ext uri="{FF2B5EF4-FFF2-40B4-BE49-F238E27FC236}">
                    <a16:creationId xmlns:a16="http://schemas.microsoft.com/office/drawing/2014/main" id="{7B45DC54-3716-EEE2-1B28-64A117A271B9}"/>
                  </a:ext>
                </a:extLst>
              </p:cNvPr>
              <p:cNvSpPr txBox="1"/>
              <p:nvPr/>
            </p:nvSpPr>
            <p:spPr>
              <a:xfrm>
                <a:off x="6903808" y="33700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模型构建</a:t>
                </a:r>
              </a:p>
            </p:txBody>
          </p:sp>
          <p:sp>
            <p:nvSpPr>
              <p:cNvPr id="18" name="文本框 17">
                <a:extLst>
                  <a:ext uri="{FF2B5EF4-FFF2-40B4-BE49-F238E27FC236}">
                    <a16:creationId xmlns:a16="http://schemas.microsoft.com/office/drawing/2014/main" id="{22AF3AA8-716F-C9B0-9BB3-08970955D06E}"/>
                  </a:ext>
                </a:extLst>
              </p:cNvPr>
              <p:cNvSpPr txBox="1"/>
              <p:nvPr/>
            </p:nvSpPr>
            <p:spPr>
              <a:xfrm>
                <a:off x="8640475" y="327909"/>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实验结果</a:t>
                </a:r>
              </a:p>
            </p:txBody>
          </p:sp>
          <p:cxnSp>
            <p:nvCxnSpPr>
              <p:cNvPr id="19" name="直接连接符 18">
                <a:extLst>
                  <a:ext uri="{FF2B5EF4-FFF2-40B4-BE49-F238E27FC236}">
                    <a16:creationId xmlns:a16="http://schemas.microsoft.com/office/drawing/2014/main" id="{B6597EE0-3A0C-1CD1-CBF2-D999A9022D73}"/>
                  </a:ext>
                </a:extLst>
              </p:cNvPr>
              <p:cNvCxnSpPr>
                <a:cxnSpLocks/>
              </p:cNvCxnSpPr>
              <p:nvPr/>
            </p:nvCxnSpPr>
            <p:spPr>
              <a:xfrm>
                <a:off x="4930702"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AF8B0D3-31E8-4959-899C-FD0A1A0F2F08}"/>
                  </a:ext>
                </a:extLst>
              </p:cNvPr>
              <p:cNvCxnSpPr>
                <a:cxnSpLocks/>
              </p:cNvCxnSpPr>
              <p:nvPr/>
            </p:nvCxnSpPr>
            <p:spPr>
              <a:xfrm>
                <a:off x="6658182"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E4A7595-BBF1-A320-36F0-8ABBD8DD970B}"/>
                  </a:ext>
                </a:extLst>
              </p:cNvPr>
              <p:cNvCxnSpPr>
                <a:cxnSpLocks/>
              </p:cNvCxnSpPr>
              <p:nvPr/>
            </p:nvCxnSpPr>
            <p:spPr>
              <a:xfrm>
                <a:off x="8368961"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ADBC93F8-9666-B9B3-63FA-179C022886DF}"/>
                  </a:ext>
                </a:extLst>
              </p:cNvPr>
              <p:cNvSpPr txBox="1"/>
              <p:nvPr/>
            </p:nvSpPr>
            <p:spPr>
              <a:xfrm>
                <a:off x="10309919" y="328620"/>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工作总结</a:t>
                </a:r>
              </a:p>
            </p:txBody>
          </p:sp>
          <p:cxnSp>
            <p:nvCxnSpPr>
              <p:cNvPr id="23" name="直接连接符 22">
                <a:extLst>
                  <a:ext uri="{FF2B5EF4-FFF2-40B4-BE49-F238E27FC236}">
                    <a16:creationId xmlns:a16="http://schemas.microsoft.com/office/drawing/2014/main" id="{F2D646CD-1000-A7AF-2DE8-87F14C97EB60}"/>
                  </a:ext>
                </a:extLst>
              </p:cNvPr>
              <p:cNvCxnSpPr>
                <a:cxnSpLocks/>
              </p:cNvCxnSpPr>
              <p:nvPr/>
            </p:nvCxnSpPr>
            <p:spPr>
              <a:xfrm>
                <a:off x="9978684" y="375904"/>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6" name="Picture 2">
              <a:extLst>
                <a:ext uri="{FF2B5EF4-FFF2-40B4-BE49-F238E27FC236}">
                  <a16:creationId xmlns:a16="http://schemas.microsoft.com/office/drawing/2014/main" id="{65272EA1-157B-76FC-D365-3724844CAC7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313" y="106452"/>
              <a:ext cx="452262" cy="4522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959876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2389043"/>
            <a:ext cx="12215105" cy="2079914"/>
          </a:xfrm>
          <a:prstGeom prst="rect">
            <a:avLst/>
          </a:prstGeom>
          <a:solidFill>
            <a:srgbClr val="0E419C"/>
          </a:solidFill>
          <a:ln>
            <a:noFill/>
          </a:ln>
          <a:effectLst>
            <a:outerShdw blurRad="1016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grpSp>
        <p:nvGrpSpPr>
          <p:cNvPr id="2" name="组合 1"/>
          <p:cNvGrpSpPr/>
          <p:nvPr/>
        </p:nvGrpSpPr>
        <p:grpSpPr>
          <a:xfrm>
            <a:off x="4618672" y="3083379"/>
            <a:ext cx="2954655" cy="1138774"/>
            <a:chOff x="980119" y="2267746"/>
            <a:chExt cx="2954655" cy="1138774"/>
          </a:xfrm>
        </p:grpSpPr>
        <p:sp>
          <p:nvSpPr>
            <p:cNvPr id="7" name="文本框 6"/>
            <p:cNvSpPr txBox="1"/>
            <p:nvPr/>
          </p:nvSpPr>
          <p:spPr>
            <a:xfrm>
              <a:off x="980119" y="2267746"/>
              <a:ext cx="2954655" cy="830997"/>
            </a:xfrm>
            <a:prstGeom prst="rect">
              <a:avLst/>
            </a:prstGeom>
            <a:noFill/>
          </p:spPr>
          <p:txBody>
            <a:bodyPr wrap="none" rtlCol="0">
              <a:spAutoFit/>
            </a:bodyPr>
            <a:lstStyle/>
            <a:p>
              <a:r>
                <a:rPr lang="zh-CN" altLang="en-US" sz="4800" spc="600" dirty="0">
                  <a:solidFill>
                    <a:schemeClr val="bg1"/>
                  </a:solidFill>
                  <a:latin typeface="思源黑体 CN Heavy" panose="020B0A00000000000000" pitchFamily="34" charset="-122"/>
                  <a:ea typeface="思源黑体 CN Heavy" panose="020B0A00000000000000" pitchFamily="34" charset="-122"/>
                  <a:cs typeface="+mn-ea"/>
                  <a:sym typeface="+mn-lt"/>
                </a:rPr>
                <a:t>原理简介</a:t>
              </a:r>
            </a:p>
          </p:txBody>
        </p:sp>
        <p:sp>
          <p:nvSpPr>
            <p:cNvPr id="8" name="文本框 7"/>
            <p:cNvSpPr txBox="1"/>
            <p:nvPr/>
          </p:nvSpPr>
          <p:spPr>
            <a:xfrm>
              <a:off x="1675020" y="3098743"/>
              <a:ext cx="1564852" cy="307777"/>
            </a:xfrm>
            <a:prstGeom prst="rect">
              <a:avLst/>
            </a:prstGeom>
            <a:noFill/>
          </p:spPr>
          <p:txBody>
            <a:bodyPr wrap="none" rtlCol="0">
              <a:spAutoFit/>
            </a:bodyPr>
            <a:lstStyle/>
            <a:p>
              <a:r>
                <a:rPr lang="en-US" altLang="zh-CN" sz="1400" spc="600" dirty="0">
                  <a:solidFill>
                    <a:schemeClr val="bg1"/>
                  </a:solidFill>
                  <a:cs typeface="+mn-ea"/>
                  <a:sym typeface="+mn-lt"/>
                </a:rPr>
                <a:t>Principle</a:t>
              </a:r>
            </a:p>
          </p:txBody>
        </p:sp>
      </p:grpSp>
      <p:grpSp>
        <p:nvGrpSpPr>
          <p:cNvPr id="3" name="组合 2"/>
          <p:cNvGrpSpPr/>
          <p:nvPr/>
        </p:nvGrpSpPr>
        <p:grpSpPr>
          <a:xfrm flipV="1">
            <a:off x="5211363" y="1431670"/>
            <a:ext cx="1530746" cy="1501386"/>
            <a:chOff x="6095999" y="760163"/>
            <a:chExt cx="1530746" cy="1501386"/>
          </a:xfrm>
          <a:effectLst>
            <a:outerShdw blurRad="50800" dist="38100" dir="18900000" algn="bl" rotWithShape="0">
              <a:prstClr val="black">
                <a:alpha val="30000"/>
              </a:prstClr>
            </a:outerShdw>
          </a:effectLst>
        </p:grpSpPr>
        <p:sp>
          <p:nvSpPr>
            <p:cNvPr id="9" name="椭圆 8"/>
            <p:cNvSpPr/>
            <p:nvPr/>
          </p:nvSpPr>
          <p:spPr>
            <a:xfrm>
              <a:off x="6095999" y="760163"/>
              <a:ext cx="1530746" cy="1495808"/>
            </a:xfrm>
            <a:prstGeom prst="ellipse">
              <a:avLst/>
            </a:prstGeom>
            <a:gradFill flip="none" rotWithShape="1">
              <a:gsLst>
                <a:gs pos="6000">
                  <a:srgbClr val="0E419C"/>
                </a:gs>
                <a:gs pos="100000">
                  <a:schemeClr val="accent1">
                    <a:lumMod val="8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srgbClr val="FFFFFF"/>
                </a:solidFill>
                <a:effectLst/>
                <a:uLnTx/>
                <a:uFillTx/>
                <a:cs typeface="+mn-ea"/>
                <a:sym typeface="+mn-lt"/>
              </a:endParaRPr>
            </a:p>
          </p:txBody>
        </p:sp>
        <p:sp>
          <p:nvSpPr>
            <p:cNvPr id="11" name="椭圆 10"/>
            <p:cNvSpPr/>
            <p:nvPr/>
          </p:nvSpPr>
          <p:spPr>
            <a:xfrm>
              <a:off x="6176912" y="923874"/>
              <a:ext cx="1368920" cy="13376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srgbClr val="0E419C"/>
                </a:solidFill>
                <a:effectLst/>
                <a:uLnTx/>
                <a:uFillTx/>
                <a:cs typeface="+mn-ea"/>
                <a:sym typeface="+mn-lt"/>
              </a:endParaRPr>
            </a:p>
          </p:txBody>
        </p:sp>
      </p:grpSp>
      <p:sp>
        <p:nvSpPr>
          <p:cNvPr id="5" name="文本框 4"/>
          <p:cNvSpPr txBox="1"/>
          <p:nvPr/>
        </p:nvSpPr>
        <p:spPr>
          <a:xfrm>
            <a:off x="5640785" y="1548353"/>
            <a:ext cx="655949" cy="1107996"/>
          </a:xfrm>
          <a:prstGeom prst="rect">
            <a:avLst/>
          </a:prstGeom>
          <a:noFill/>
        </p:spPr>
        <p:txBody>
          <a:bodyPr wrap="none" rtlCol="0">
            <a:spAutoFit/>
          </a:bodyPr>
          <a:lstStyle/>
          <a:p>
            <a:r>
              <a:rPr lang="en-US" altLang="zh-CN" sz="6600" b="1" dirty="0">
                <a:solidFill>
                  <a:srgbClr val="0E419C"/>
                </a:solidFill>
                <a:effectLst>
                  <a:outerShdw blurRad="38100" dist="38100" dir="2700000" algn="tl">
                    <a:srgbClr val="000000">
                      <a:alpha val="43137"/>
                    </a:srgbClr>
                  </a:outerShdw>
                </a:effectLst>
                <a:cs typeface="+mn-ea"/>
                <a:sym typeface="+mn-lt"/>
              </a:rPr>
              <a:t>2</a:t>
            </a:r>
            <a:endParaRPr lang="zh-CN" altLang="en-US" sz="6600" b="1" dirty="0">
              <a:solidFill>
                <a:srgbClr val="0E419C"/>
              </a:soli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2100008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56CC4895-6D9B-431F-926C-FD07CB6FBFE9}"/>
              </a:ext>
            </a:extLst>
          </p:cNvPr>
          <p:cNvSpPr txBox="1"/>
          <p:nvPr/>
        </p:nvSpPr>
        <p:spPr>
          <a:xfrm>
            <a:off x="2677644" y="1556792"/>
            <a:ext cx="656730" cy="207045"/>
          </a:xfrm>
          <a:prstGeom prst="rect">
            <a:avLst/>
          </a:prstGeom>
          <a:noFill/>
        </p:spPr>
        <p:txBody>
          <a:bodyPr wrap="square">
            <a:spAutoFit/>
          </a:bodyPr>
          <a:lstStyle/>
          <a:p>
            <a:pPr algn="ctr"/>
            <a:endParaRPr lang="en-US" altLang="zh-CN" sz="1800" b="1" dirty="0">
              <a:solidFill>
                <a:schemeClr val="tx1"/>
              </a:solidFill>
              <a:latin typeface="Times New Roman" panose="02020603050405020304" pitchFamily="18" charset="0"/>
              <a:cs typeface="Times New Roman" panose="02020603050405020304" pitchFamily="18" charset="0"/>
            </a:endParaRPr>
          </a:p>
        </p:txBody>
      </p:sp>
      <p:sp>
        <p:nvSpPr>
          <p:cNvPr id="41" name="iṡ1íḋe">
            <a:extLst>
              <a:ext uri="{FF2B5EF4-FFF2-40B4-BE49-F238E27FC236}">
                <a16:creationId xmlns:a16="http://schemas.microsoft.com/office/drawing/2014/main" id="{B46C00E4-DC8B-D128-6224-2B5B2D51DC35}"/>
              </a:ext>
            </a:extLst>
          </p:cNvPr>
          <p:cNvSpPr/>
          <p:nvPr/>
        </p:nvSpPr>
        <p:spPr>
          <a:xfrm>
            <a:off x="0" y="5661248"/>
            <a:ext cx="12215105" cy="1189404"/>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sp>
        <p:nvSpPr>
          <p:cNvPr id="123" name="Rectangle 4">
            <a:extLst>
              <a:ext uri="{FF2B5EF4-FFF2-40B4-BE49-F238E27FC236}">
                <a16:creationId xmlns:a16="http://schemas.microsoft.com/office/drawing/2014/main" id="{26DC6A97-FE58-479A-B163-4CF3D10A8B98}"/>
              </a:ext>
            </a:extLst>
          </p:cNvPr>
          <p:cNvSpPr>
            <a:spLocks noChangeArrowheads="1"/>
          </p:cNvSpPr>
          <p:nvPr/>
        </p:nvSpPr>
        <p:spPr bwMode="auto">
          <a:xfrm>
            <a:off x="498912" y="9291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矩形 42">
            <a:extLst>
              <a:ext uri="{FF2B5EF4-FFF2-40B4-BE49-F238E27FC236}">
                <a16:creationId xmlns:a16="http://schemas.microsoft.com/office/drawing/2014/main" id="{B8BF2E88-FA1B-47C5-8B98-3A92D3D084D4}"/>
              </a:ext>
            </a:extLst>
          </p:cNvPr>
          <p:cNvSpPr/>
          <p:nvPr/>
        </p:nvSpPr>
        <p:spPr>
          <a:xfrm>
            <a:off x="341617"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A497DF20-6372-4193-8212-2ED5C4E3AB5B}"/>
              </a:ext>
            </a:extLst>
          </p:cNvPr>
          <p:cNvSpPr/>
          <p:nvPr/>
        </p:nvSpPr>
        <p:spPr>
          <a:xfrm>
            <a:off x="496764" y="956863"/>
            <a:ext cx="2572858" cy="409842"/>
          </a:xfrm>
          <a:prstGeom prst="roundRect">
            <a:avLst/>
          </a:prstGeom>
          <a:solidFill>
            <a:srgbClr val="F1F1F1"/>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Times New Roman" panose="02020603050405020304" pitchFamily="18" charset="0"/>
                <a:cs typeface="Times New Roman" panose="02020603050405020304" pitchFamily="18" charset="0"/>
              </a:rPr>
              <a:t>Backbone—Seq2Seq</a:t>
            </a:r>
          </a:p>
        </p:txBody>
      </p:sp>
      <p:pic>
        <p:nvPicPr>
          <p:cNvPr id="16" name="图片 15" descr="图示&#10;&#10;描述已自动生成">
            <a:extLst>
              <a:ext uri="{FF2B5EF4-FFF2-40B4-BE49-F238E27FC236}">
                <a16:creationId xmlns:a16="http://schemas.microsoft.com/office/drawing/2014/main" id="{0CE43129-F256-5BC1-4781-176E6CDB0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848" y="1700808"/>
            <a:ext cx="7413997" cy="2231215"/>
          </a:xfrm>
          <a:prstGeom prst="rect">
            <a:avLst/>
          </a:prstGeom>
        </p:spPr>
      </p:pic>
      <p:sp>
        <p:nvSpPr>
          <p:cNvPr id="17" name="文本框 16">
            <a:extLst>
              <a:ext uri="{FF2B5EF4-FFF2-40B4-BE49-F238E27FC236}">
                <a16:creationId xmlns:a16="http://schemas.microsoft.com/office/drawing/2014/main" id="{D07CB1C6-A3A1-9EBF-7185-69532765E6D9}"/>
              </a:ext>
            </a:extLst>
          </p:cNvPr>
          <p:cNvSpPr txBox="1"/>
          <p:nvPr/>
        </p:nvSpPr>
        <p:spPr>
          <a:xfrm>
            <a:off x="171499" y="1763837"/>
            <a:ext cx="4510629" cy="378289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i="0" dirty="0">
                <a:solidFill>
                  <a:schemeClr val="tx1">
                    <a:lumMod val="65000"/>
                    <a:lumOff val="35000"/>
                  </a:schemeClr>
                </a:solidFill>
                <a:effectLst/>
                <a:latin typeface="+mn-ea"/>
              </a:rPr>
              <a:t>seq2seq </a:t>
            </a:r>
            <a:r>
              <a:rPr lang="zh-CN" altLang="en-US" i="0" dirty="0">
                <a:solidFill>
                  <a:schemeClr val="tx1">
                    <a:lumMod val="65000"/>
                    <a:lumOff val="35000"/>
                  </a:schemeClr>
                </a:solidFill>
                <a:effectLst/>
                <a:latin typeface="+mn-ea"/>
              </a:rPr>
              <a:t>是</a:t>
            </a:r>
            <a:r>
              <a:rPr lang="zh-CN" altLang="en-US" b="0" i="0" dirty="0">
                <a:solidFill>
                  <a:schemeClr val="tx1">
                    <a:lumMod val="65000"/>
                    <a:lumOff val="35000"/>
                  </a:schemeClr>
                </a:solidFill>
                <a:effectLst/>
                <a:latin typeface="+mn-ea"/>
              </a:rPr>
              <a:t>一个</a:t>
            </a:r>
            <a:r>
              <a:rPr lang="en-US" altLang="zh-CN" b="0" i="0" dirty="0">
                <a:solidFill>
                  <a:schemeClr val="tx1">
                    <a:lumMod val="65000"/>
                    <a:lumOff val="35000"/>
                  </a:schemeClr>
                </a:solidFill>
                <a:effectLst/>
                <a:latin typeface="+mn-ea"/>
              </a:rPr>
              <a:t>Encoder–Decoder </a:t>
            </a:r>
            <a:r>
              <a:rPr lang="zh-CN" altLang="en-US" b="0" i="0" dirty="0">
                <a:solidFill>
                  <a:schemeClr val="tx1">
                    <a:lumMod val="65000"/>
                    <a:lumOff val="35000"/>
                  </a:schemeClr>
                </a:solidFill>
                <a:effectLst/>
                <a:latin typeface="+mn-ea"/>
              </a:rPr>
              <a:t>结构的网络，它的输入</a:t>
            </a:r>
            <a:r>
              <a:rPr lang="zh-CN" altLang="en-US" i="0" dirty="0">
                <a:solidFill>
                  <a:schemeClr val="tx1">
                    <a:lumMod val="65000"/>
                    <a:lumOff val="35000"/>
                  </a:schemeClr>
                </a:solidFill>
                <a:effectLst/>
                <a:latin typeface="+mn-ea"/>
              </a:rPr>
              <a:t>是</a:t>
            </a:r>
            <a:r>
              <a:rPr lang="zh-CN" altLang="en-US" b="0" i="0" dirty="0">
                <a:solidFill>
                  <a:schemeClr val="tx1">
                    <a:lumMod val="65000"/>
                    <a:lumOff val="35000"/>
                  </a:schemeClr>
                </a:solidFill>
                <a:effectLst/>
                <a:latin typeface="+mn-ea"/>
              </a:rPr>
              <a:t>一个序列，输出也是一个序列， </a:t>
            </a:r>
            <a:r>
              <a:rPr lang="en-US" altLang="zh-CN" b="0" i="0" dirty="0">
                <a:solidFill>
                  <a:schemeClr val="tx1">
                    <a:lumMod val="65000"/>
                    <a:lumOff val="35000"/>
                  </a:schemeClr>
                </a:solidFill>
                <a:effectLst/>
                <a:latin typeface="+mn-ea"/>
              </a:rPr>
              <a:t>Encoder </a:t>
            </a:r>
            <a:r>
              <a:rPr lang="zh-CN" altLang="en-US" b="0" i="0" dirty="0">
                <a:solidFill>
                  <a:schemeClr val="tx1">
                    <a:lumMod val="65000"/>
                    <a:lumOff val="35000"/>
                  </a:schemeClr>
                </a:solidFill>
                <a:effectLst/>
                <a:latin typeface="+mn-ea"/>
              </a:rPr>
              <a:t>中将一个可变长度的信号序列变为固定长度的向量表达，</a:t>
            </a:r>
            <a:r>
              <a:rPr lang="en-US" altLang="zh-CN" b="0" i="0" dirty="0">
                <a:solidFill>
                  <a:schemeClr val="tx1">
                    <a:lumMod val="65000"/>
                    <a:lumOff val="35000"/>
                  </a:schemeClr>
                </a:solidFill>
                <a:effectLst/>
                <a:latin typeface="+mn-ea"/>
              </a:rPr>
              <a:t>Decoder </a:t>
            </a:r>
            <a:r>
              <a:rPr lang="zh-CN" altLang="en-US" b="0" i="0" dirty="0">
                <a:solidFill>
                  <a:schemeClr val="tx1">
                    <a:lumMod val="65000"/>
                    <a:lumOff val="35000"/>
                  </a:schemeClr>
                </a:solidFill>
                <a:effectLst/>
                <a:latin typeface="+mn-ea"/>
              </a:rPr>
              <a:t>将这个固定长度的向量变成可变长度的目标的信号序列。</a:t>
            </a:r>
            <a:endParaRPr lang="en-US" altLang="zh-CN" b="0" i="0" dirty="0">
              <a:solidFill>
                <a:schemeClr val="tx1">
                  <a:lumMod val="65000"/>
                  <a:lumOff val="35000"/>
                </a:schemeClr>
              </a:solidFill>
              <a:effectLst/>
              <a:latin typeface="+mn-ea"/>
            </a:endParaRPr>
          </a:p>
          <a:p>
            <a:pPr marL="285750" indent="-285750">
              <a:lnSpc>
                <a:spcPct val="150000"/>
              </a:lnSpc>
              <a:buFont typeface="Arial" panose="020B0604020202020204" pitchFamily="34" charset="0"/>
              <a:buChar char="•"/>
            </a:pPr>
            <a:endParaRPr lang="en-US" altLang="zh-CN" b="0" i="0" dirty="0">
              <a:solidFill>
                <a:schemeClr val="tx1">
                  <a:lumMod val="65000"/>
                  <a:lumOff val="35000"/>
                </a:schemeClr>
              </a:solidFill>
              <a:effectLst/>
              <a:latin typeface="+mn-ea"/>
            </a:endParaRPr>
          </a:p>
          <a:p>
            <a:pPr marL="285750" indent="-285750">
              <a:lnSpc>
                <a:spcPct val="150000"/>
              </a:lnSpc>
              <a:buFont typeface="Wingdings" panose="05000000000000000000" pitchFamily="2" charset="2"/>
              <a:buChar char="Ø"/>
            </a:pPr>
            <a:r>
              <a:rPr lang="zh-CN" altLang="en-US" dirty="0">
                <a:solidFill>
                  <a:schemeClr val="tx1">
                    <a:lumMod val="65000"/>
                    <a:lumOff val="35000"/>
                  </a:schemeClr>
                </a:solidFill>
                <a:latin typeface="+mn-ea"/>
              </a:rPr>
              <a:t>这种结构最重要的地方在于</a:t>
            </a:r>
            <a:r>
              <a:rPr lang="zh-CN" altLang="en-US" b="1" dirty="0">
                <a:solidFill>
                  <a:schemeClr val="tx1">
                    <a:lumMod val="65000"/>
                    <a:lumOff val="35000"/>
                  </a:schemeClr>
                </a:solidFill>
                <a:latin typeface="+mn-ea"/>
              </a:rPr>
              <a:t>输入序列和输出序列的长度是可变的。</a:t>
            </a:r>
            <a:endParaRPr lang="en-US" altLang="zh-CN" b="1" dirty="0">
              <a:solidFill>
                <a:schemeClr val="tx1">
                  <a:lumMod val="65000"/>
                  <a:lumOff val="35000"/>
                </a:schemeClr>
              </a:solidFill>
              <a:latin typeface="+mn-ea"/>
            </a:endParaRPr>
          </a:p>
        </p:txBody>
      </p:sp>
      <p:sp>
        <p:nvSpPr>
          <p:cNvPr id="3" name="文本框 2">
            <a:extLst>
              <a:ext uri="{FF2B5EF4-FFF2-40B4-BE49-F238E27FC236}">
                <a16:creationId xmlns:a16="http://schemas.microsoft.com/office/drawing/2014/main" id="{7753248D-6557-F7F0-1DD5-09086619577C}"/>
              </a:ext>
            </a:extLst>
          </p:cNvPr>
          <p:cNvSpPr txBox="1"/>
          <p:nvPr/>
        </p:nvSpPr>
        <p:spPr>
          <a:xfrm>
            <a:off x="7608168" y="4071294"/>
            <a:ext cx="2088232" cy="369332"/>
          </a:xfrm>
          <a:prstGeom prst="rect">
            <a:avLst/>
          </a:prstGeom>
          <a:noFill/>
        </p:spPr>
        <p:txBody>
          <a:bodyPr wrap="square" rtlCol="0">
            <a:spAutoFit/>
          </a:bodyPr>
          <a:lstStyle/>
          <a:p>
            <a:r>
              <a:rPr lang="en-US" altLang="zh-CN" b="1" dirty="0">
                <a:solidFill>
                  <a:schemeClr val="tx1">
                    <a:lumMod val="65000"/>
                    <a:lumOff val="35000"/>
                  </a:schemeClr>
                </a:solidFill>
                <a:latin typeface="+mn-ea"/>
              </a:rPr>
              <a:t>Seq2Seq</a:t>
            </a:r>
            <a:r>
              <a:rPr lang="zh-CN" altLang="en-US" b="1" dirty="0">
                <a:solidFill>
                  <a:schemeClr val="tx1">
                    <a:lumMod val="65000"/>
                    <a:lumOff val="35000"/>
                  </a:schemeClr>
                </a:solidFill>
                <a:latin typeface="+mn-ea"/>
              </a:rPr>
              <a:t>架构图</a:t>
            </a:r>
            <a:endParaRPr lang="zh-CN" altLang="en-US" dirty="0">
              <a:solidFill>
                <a:schemeClr val="tx1">
                  <a:lumMod val="65000"/>
                  <a:lumOff val="35000"/>
                </a:schemeClr>
              </a:solidFill>
              <a:latin typeface="+mn-ea"/>
            </a:endParaRPr>
          </a:p>
        </p:txBody>
      </p:sp>
      <p:grpSp>
        <p:nvGrpSpPr>
          <p:cNvPr id="20" name="组合 19">
            <a:extLst>
              <a:ext uri="{FF2B5EF4-FFF2-40B4-BE49-F238E27FC236}">
                <a16:creationId xmlns:a16="http://schemas.microsoft.com/office/drawing/2014/main" id="{9CFF0232-D286-C844-6806-FD20B85B9817}"/>
              </a:ext>
            </a:extLst>
          </p:cNvPr>
          <p:cNvGrpSpPr/>
          <p:nvPr/>
        </p:nvGrpSpPr>
        <p:grpSpPr>
          <a:xfrm>
            <a:off x="-23806" y="7348"/>
            <a:ext cx="12192000" cy="685348"/>
            <a:chOff x="-23806" y="7348"/>
            <a:chExt cx="12192000" cy="685348"/>
          </a:xfrm>
        </p:grpSpPr>
        <p:grpSp>
          <p:nvGrpSpPr>
            <p:cNvPr id="7" name="组合 6">
              <a:extLst>
                <a:ext uri="{FF2B5EF4-FFF2-40B4-BE49-F238E27FC236}">
                  <a16:creationId xmlns:a16="http://schemas.microsoft.com/office/drawing/2014/main" id="{DD72CE5B-6DC1-B295-D159-ADEEEE4F370F}"/>
                </a:ext>
              </a:extLst>
            </p:cNvPr>
            <p:cNvGrpSpPr/>
            <p:nvPr/>
          </p:nvGrpSpPr>
          <p:grpSpPr>
            <a:xfrm>
              <a:off x="-23806" y="7348"/>
              <a:ext cx="12192000" cy="685348"/>
              <a:chOff x="-23806" y="7348"/>
              <a:chExt cx="12192000" cy="685348"/>
            </a:xfrm>
          </p:grpSpPr>
          <p:grpSp>
            <p:nvGrpSpPr>
              <p:cNvPr id="96" name="组合 95">
                <a:extLst>
                  <a:ext uri="{FF2B5EF4-FFF2-40B4-BE49-F238E27FC236}">
                    <a16:creationId xmlns:a16="http://schemas.microsoft.com/office/drawing/2014/main" id="{D893B774-3D8F-49D2-8462-D83A9126DAF7}"/>
                  </a:ext>
                </a:extLst>
              </p:cNvPr>
              <p:cNvGrpSpPr/>
              <p:nvPr/>
            </p:nvGrpSpPr>
            <p:grpSpPr>
              <a:xfrm>
                <a:off x="-23806" y="7348"/>
                <a:ext cx="12192000" cy="650874"/>
                <a:chOff x="-23806" y="7348"/>
                <a:chExt cx="12192000" cy="650874"/>
              </a:xfrm>
            </p:grpSpPr>
            <p:sp>
              <p:nvSpPr>
                <p:cNvPr id="97" name="矩形 96">
                  <a:extLst>
                    <a:ext uri="{FF2B5EF4-FFF2-40B4-BE49-F238E27FC236}">
                      <a16:creationId xmlns:a16="http://schemas.microsoft.com/office/drawing/2014/main" id="{9374F173-CA18-42AA-8266-E41DF0DC513F}"/>
                    </a:ext>
                  </a:extLst>
                </p:cNvPr>
                <p:cNvSpPr/>
                <p:nvPr/>
              </p:nvSpPr>
              <p:spPr>
                <a:xfrm>
                  <a:off x="-23806" y="7348"/>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组合 97">
                  <a:extLst>
                    <a:ext uri="{FF2B5EF4-FFF2-40B4-BE49-F238E27FC236}">
                      <a16:creationId xmlns:a16="http://schemas.microsoft.com/office/drawing/2014/main" id="{3F8DBB82-6C14-420E-92B6-FA11693887EA}"/>
                    </a:ext>
                  </a:extLst>
                </p:cNvPr>
                <p:cNvGrpSpPr/>
                <p:nvPr/>
              </p:nvGrpSpPr>
              <p:grpSpPr>
                <a:xfrm>
                  <a:off x="7087719" y="182812"/>
                  <a:ext cx="4665529" cy="389911"/>
                  <a:chOff x="6744819" y="322512"/>
                  <a:chExt cx="4665529" cy="389911"/>
                </a:xfrm>
              </p:grpSpPr>
              <p:sp>
                <p:nvSpPr>
                  <p:cNvPr id="100" name="文本框 99">
                    <a:extLst>
                      <a:ext uri="{FF2B5EF4-FFF2-40B4-BE49-F238E27FC236}">
                        <a16:creationId xmlns:a16="http://schemas.microsoft.com/office/drawing/2014/main" id="{E502A491-5100-4268-9403-20B997E3739E}"/>
                      </a:ext>
                    </a:extLst>
                  </p:cNvPr>
                  <p:cNvSpPr txBox="1"/>
                  <p:nvPr/>
                </p:nvSpPr>
                <p:spPr>
                  <a:xfrm>
                    <a:off x="6744819" y="322512"/>
                    <a:ext cx="1315296" cy="369332"/>
                  </a:xfrm>
                  <a:prstGeom prst="rect">
                    <a:avLst/>
                  </a:prstGeom>
                  <a:noFill/>
                </p:spPr>
                <p:txBody>
                  <a:bodyPr wrap="squar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backbone</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101" name="文本框 100">
                    <a:extLst>
                      <a:ext uri="{FF2B5EF4-FFF2-40B4-BE49-F238E27FC236}">
                        <a16:creationId xmlns:a16="http://schemas.microsoft.com/office/drawing/2014/main" id="{F39AFADC-2AAB-4309-A272-4FCC3755A1F5}"/>
                      </a:ext>
                    </a:extLst>
                  </p:cNvPr>
                  <p:cNvSpPr txBox="1"/>
                  <p:nvPr/>
                </p:nvSpPr>
                <p:spPr>
                  <a:xfrm>
                    <a:off x="8060116" y="343091"/>
                    <a:ext cx="2049279"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LSTM &amp; BiLSTM</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102" name="文本框 101">
                    <a:extLst>
                      <a:ext uri="{FF2B5EF4-FFF2-40B4-BE49-F238E27FC236}">
                        <a16:creationId xmlns:a16="http://schemas.microsoft.com/office/drawing/2014/main" id="{267A0B85-5B76-4262-B4D7-53E5E241E0BE}"/>
                      </a:ext>
                    </a:extLst>
                  </p:cNvPr>
                  <p:cNvSpPr txBox="1"/>
                  <p:nvPr/>
                </p:nvSpPr>
                <p:spPr>
                  <a:xfrm>
                    <a:off x="10055810" y="329391"/>
                    <a:ext cx="1354538"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 Attention</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105" name="直接连接符 104">
                    <a:extLst>
                      <a:ext uri="{FF2B5EF4-FFF2-40B4-BE49-F238E27FC236}">
                        <a16:creationId xmlns:a16="http://schemas.microsoft.com/office/drawing/2014/main" id="{687B721B-7B3B-4A4D-BC8F-89052C2B8FEE}"/>
                      </a:ext>
                    </a:extLst>
                  </p:cNvPr>
                  <p:cNvCxnSpPr>
                    <a:cxnSpLocks/>
                  </p:cNvCxnSpPr>
                  <p:nvPr/>
                </p:nvCxnSpPr>
                <p:spPr>
                  <a:xfrm>
                    <a:off x="8060116" y="363204"/>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8CCB4653-D2E2-4FC6-9CAC-D637A30D24FB}"/>
                      </a:ext>
                    </a:extLst>
                  </p:cNvPr>
                  <p:cNvCxnSpPr>
                    <a:cxnSpLocks/>
                  </p:cNvCxnSpPr>
                  <p:nvPr/>
                </p:nvCxnSpPr>
                <p:spPr>
                  <a:xfrm>
                    <a:off x="10073580" y="351957"/>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46" name="等腰三角形 45">
                <a:extLst>
                  <a:ext uri="{FF2B5EF4-FFF2-40B4-BE49-F238E27FC236}">
                    <a16:creationId xmlns:a16="http://schemas.microsoft.com/office/drawing/2014/main" id="{9902D212-FE93-4ED2-B69F-4DAD63B99C1C}"/>
                  </a:ext>
                </a:extLst>
              </p:cNvPr>
              <p:cNvSpPr/>
              <p:nvPr/>
            </p:nvSpPr>
            <p:spPr>
              <a:xfrm>
                <a:off x="7320136" y="543470"/>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文本框 3">
              <a:extLst>
                <a:ext uri="{FF2B5EF4-FFF2-40B4-BE49-F238E27FC236}">
                  <a16:creationId xmlns:a16="http://schemas.microsoft.com/office/drawing/2014/main" id="{BE59D681-73CA-C299-DC8A-745285EF619C}"/>
                </a:ext>
              </a:extLst>
            </p:cNvPr>
            <p:cNvSpPr txBox="1"/>
            <p:nvPr/>
          </p:nvSpPr>
          <p:spPr>
            <a:xfrm>
              <a:off x="749807" y="144630"/>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原理简介</a:t>
              </a:r>
            </a:p>
          </p:txBody>
        </p:sp>
        <p:pic>
          <p:nvPicPr>
            <p:cNvPr id="6" name="图片 5">
              <a:extLst>
                <a:ext uri="{FF2B5EF4-FFF2-40B4-BE49-F238E27FC236}">
                  <a16:creationId xmlns:a16="http://schemas.microsoft.com/office/drawing/2014/main" id="{B0F61312-FBF0-BA0B-A8AD-CE7107E5ACBD}"/>
                </a:ext>
              </a:extLst>
            </p:cNvPr>
            <p:cNvPicPr>
              <a:picLocks noChangeAspect="1"/>
            </p:cNvPicPr>
            <p:nvPr/>
          </p:nvPicPr>
          <p:blipFill>
            <a:blip r:embed="rId4"/>
            <a:stretch>
              <a:fillRect/>
            </a:stretch>
          </p:blipFill>
          <p:spPr>
            <a:xfrm>
              <a:off x="148038" y="112688"/>
              <a:ext cx="457200" cy="457200"/>
            </a:xfrm>
            <a:prstGeom prst="rect">
              <a:avLst/>
            </a:prstGeom>
          </p:spPr>
        </p:pic>
      </p:grpSp>
    </p:spTree>
    <p:extLst>
      <p:ext uri="{BB962C8B-B14F-4D97-AF65-F5344CB8AC3E}">
        <p14:creationId xmlns:p14="http://schemas.microsoft.com/office/powerpoint/2010/main" val="40279295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56CC4895-6D9B-431F-926C-FD07CB6FBFE9}"/>
              </a:ext>
            </a:extLst>
          </p:cNvPr>
          <p:cNvSpPr txBox="1"/>
          <p:nvPr/>
        </p:nvSpPr>
        <p:spPr>
          <a:xfrm>
            <a:off x="2677644" y="1556792"/>
            <a:ext cx="656730" cy="207045"/>
          </a:xfrm>
          <a:prstGeom prst="rect">
            <a:avLst/>
          </a:prstGeom>
          <a:noFill/>
        </p:spPr>
        <p:txBody>
          <a:bodyPr wrap="square">
            <a:spAutoFit/>
          </a:bodyPr>
          <a:lstStyle/>
          <a:p>
            <a:pPr algn="ctr"/>
            <a:endParaRPr lang="en-US" altLang="zh-CN" sz="1800" b="1" dirty="0">
              <a:solidFill>
                <a:schemeClr val="tx1"/>
              </a:solidFill>
              <a:latin typeface="Times New Roman" panose="02020603050405020304" pitchFamily="18" charset="0"/>
              <a:cs typeface="Times New Roman" panose="02020603050405020304" pitchFamily="18" charset="0"/>
            </a:endParaRPr>
          </a:p>
        </p:txBody>
      </p:sp>
      <p:sp>
        <p:nvSpPr>
          <p:cNvPr id="41" name="iṡ1íḋe">
            <a:extLst>
              <a:ext uri="{FF2B5EF4-FFF2-40B4-BE49-F238E27FC236}">
                <a16:creationId xmlns:a16="http://schemas.microsoft.com/office/drawing/2014/main" id="{B46C00E4-DC8B-D128-6224-2B5B2D51DC35}"/>
              </a:ext>
            </a:extLst>
          </p:cNvPr>
          <p:cNvSpPr/>
          <p:nvPr/>
        </p:nvSpPr>
        <p:spPr>
          <a:xfrm>
            <a:off x="0" y="5661248"/>
            <a:ext cx="12215105" cy="1189404"/>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sp>
        <p:nvSpPr>
          <p:cNvPr id="123" name="Rectangle 4">
            <a:extLst>
              <a:ext uri="{FF2B5EF4-FFF2-40B4-BE49-F238E27FC236}">
                <a16:creationId xmlns:a16="http://schemas.microsoft.com/office/drawing/2014/main" id="{26DC6A97-FE58-479A-B163-4CF3D10A8B98}"/>
              </a:ext>
            </a:extLst>
          </p:cNvPr>
          <p:cNvSpPr>
            <a:spLocks noChangeArrowheads="1"/>
          </p:cNvSpPr>
          <p:nvPr/>
        </p:nvSpPr>
        <p:spPr bwMode="auto">
          <a:xfrm>
            <a:off x="498912" y="9291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矩形 42">
            <a:extLst>
              <a:ext uri="{FF2B5EF4-FFF2-40B4-BE49-F238E27FC236}">
                <a16:creationId xmlns:a16="http://schemas.microsoft.com/office/drawing/2014/main" id="{B8BF2E88-FA1B-47C5-8B98-3A92D3D084D4}"/>
              </a:ext>
            </a:extLst>
          </p:cNvPr>
          <p:cNvSpPr/>
          <p:nvPr/>
        </p:nvSpPr>
        <p:spPr>
          <a:xfrm>
            <a:off x="341617"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9902D212-FE93-4ED2-B69F-4DAD63B99C1C}"/>
              </a:ext>
            </a:extLst>
          </p:cNvPr>
          <p:cNvSpPr/>
          <p:nvPr/>
        </p:nvSpPr>
        <p:spPr>
          <a:xfrm>
            <a:off x="8960038" y="518689"/>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BE59D681-73CA-C299-DC8A-745285EF619C}"/>
              </a:ext>
            </a:extLst>
          </p:cNvPr>
          <p:cNvSpPr txBox="1"/>
          <p:nvPr/>
        </p:nvSpPr>
        <p:spPr>
          <a:xfrm>
            <a:off x="-23806" y="185648"/>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原理简介</a:t>
            </a:r>
          </a:p>
        </p:txBody>
      </p:sp>
      <p:sp>
        <p:nvSpPr>
          <p:cNvPr id="5" name="矩形: 圆角 4">
            <a:extLst>
              <a:ext uri="{FF2B5EF4-FFF2-40B4-BE49-F238E27FC236}">
                <a16:creationId xmlns:a16="http://schemas.microsoft.com/office/drawing/2014/main" id="{A497DF20-6372-4193-8212-2ED5C4E3AB5B}"/>
              </a:ext>
            </a:extLst>
          </p:cNvPr>
          <p:cNvSpPr/>
          <p:nvPr/>
        </p:nvSpPr>
        <p:spPr>
          <a:xfrm>
            <a:off x="496764" y="956863"/>
            <a:ext cx="2572858" cy="409842"/>
          </a:xfrm>
          <a:prstGeom prst="roundRect">
            <a:avLst/>
          </a:prstGeom>
          <a:solidFill>
            <a:srgbClr val="F1F1F1"/>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Times New Roman" panose="02020603050405020304" pitchFamily="18" charset="0"/>
                <a:cs typeface="Times New Roman" panose="02020603050405020304" pitchFamily="18" charset="0"/>
              </a:rPr>
              <a:t>LSTM &amp; BiLSTM</a:t>
            </a:r>
          </a:p>
        </p:txBody>
      </p:sp>
      <p:sp>
        <p:nvSpPr>
          <p:cNvPr id="17" name="文本框 16">
            <a:extLst>
              <a:ext uri="{FF2B5EF4-FFF2-40B4-BE49-F238E27FC236}">
                <a16:creationId xmlns:a16="http://schemas.microsoft.com/office/drawing/2014/main" id="{D07CB1C6-A3A1-9EBF-7185-69532765E6D9}"/>
              </a:ext>
            </a:extLst>
          </p:cNvPr>
          <p:cNvSpPr txBox="1"/>
          <p:nvPr/>
        </p:nvSpPr>
        <p:spPr>
          <a:xfrm>
            <a:off x="83124" y="1984772"/>
            <a:ext cx="5284482" cy="336739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i="0" dirty="0">
                <a:solidFill>
                  <a:schemeClr val="tx1">
                    <a:lumMod val="65000"/>
                    <a:lumOff val="35000"/>
                  </a:schemeClr>
                </a:solidFill>
                <a:effectLst/>
                <a:latin typeface="+mn-ea"/>
              </a:rPr>
              <a:t>隐变量模型存在着</a:t>
            </a:r>
            <a:r>
              <a:rPr lang="zh-CN" altLang="en-US" b="1" i="0" dirty="0">
                <a:solidFill>
                  <a:schemeClr val="tx1">
                    <a:lumMod val="65000"/>
                    <a:lumOff val="35000"/>
                  </a:schemeClr>
                </a:solidFill>
                <a:effectLst/>
                <a:latin typeface="+mn-ea"/>
              </a:rPr>
              <a:t>长期信息保存和短期输入缺失</a:t>
            </a:r>
            <a:r>
              <a:rPr lang="zh-CN" altLang="en-US" i="0" dirty="0">
                <a:solidFill>
                  <a:schemeClr val="tx1">
                    <a:lumMod val="65000"/>
                    <a:lumOff val="35000"/>
                  </a:schemeClr>
                </a:solidFill>
                <a:effectLst/>
                <a:latin typeface="+mn-ea"/>
              </a:rPr>
              <a:t>的问题。解决这一问题的最早方法之一是长短期存储器（</a:t>
            </a:r>
            <a:r>
              <a:rPr lang="en-US" altLang="zh-CN" i="0" dirty="0">
                <a:solidFill>
                  <a:schemeClr val="tx1">
                    <a:lumMod val="65000"/>
                    <a:lumOff val="35000"/>
                  </a:schemeClr>
                </a:solidFill>
                <a:effectLst/>
                <a:latin typeface="+mn-ea"/>
              </a:rPr>
              <a:t>long short-term memory</a:t>
            </a:r>
            <a:r>
              <a:rPr lang="zh-CN" altLang="en-US" i="0" dirty="0">
                <a:solidFill>
                  <a:schemeClr val="tx1">
                    <a:lumMod val="65000"/>
                    <a:lumOff val="35000"/>
                  </a:schemeClr>
                </a:solidFill>
                <a:effectLst/>
                <a:latin typeface="+mn-ea"/>
              </a:rPr>
              <a:t>，</a:t>
            </a:r>
            <a:r>
              <a:rPr lang="en-US" altLang="zh-CN" i="0" dirty="0">
                <a:solidFill>
                  <a:schemeClr val="tx1">
                    <a:lumMod val="65000"/>
                    <a:lumOff val="35000"/>
                  </a:schemeClr>
                </a:solidFill>
                <a:effectLst/>
                <a:latin typeface="+mn-ea"/>
              </a:rPr>
              <a:t>LSTM</a:t>
            </a:r>
            <a:r>
              <a:rPr lang="zh-CN" altLang="en-US" i="0" dirty="0">
                <a:solidFill>
                  <a:schemeClr val="tx1">
                    <a:lumMod val="65000"/>
                    <a:lumOff val="35000"/>
                  </a:schemeClr>
                </a:solidFill>
                <a:effectLst/>
                <a:latin typeface="+mn-ea"/>
              </a:rPr>
              <a:t>）</a:t>
            </a:r>
            <a:r>
              <a:rPr lang="zh-CN" altLang="en-US" dirty="0">
                <a:solidFill>
                  <a:schemeClr val="tx1">
                    <a:lumMod val="65000"/>
                    <a:lumOff val="35000"/>
                  </a:schemeClr>
                </a:solidFill>
                <a:latin typeface="+mn-ea"/>
              </a:rPr>
              <a:t>。</a:t>
            </a:r>
            <a:endParaRPr lang="en-US" altLang="zh-CN" dirty="0">
              <a:solidFill>
                <a:schemeClr val="tx1">
                  <a:lumMod val="65000"/>
                  <a:lumOff val="35000"/>
                </a:schemeClr>
              </a:solidFill>
              <a:latin typeface="+mn-ea"/>
            </a:endParaRPr>
          </a:p>
          <a:p>
            <a:pPr marL="285750" indent="-285750">
              <a:lnSpc>
                <a:spcPct val="150000"/>
              </a:lnSpc>
              <a:buFont typeface="Arial" panose="020B0604020202020204" pitchFamily="34" charset="0"/>
              <a:buChar char="•"/>
            </a:pPr>
            <a:endParaRPr lang="en-US" altLang="zh-CN" dirty="0">
              <a:solidFill>
                <a:schemeClr val="tx1">
                  <a:lumMod val="65000"/>
                  <a:lumOff val="35000"/>
                </a:schemeClr>
              </a:solidFill>
              <a:latin typeface="+mn-ea"/>
            </a:endParaRPr>
          </a:p>
          <a:p>
            <a:pPr marL="285750" indent="-285750">
              <a:lnSpc>
                <a:spcPct val="150000"/>
              </a:lnSpc>
              <a:buFont typeface="Wingdings" panose="05000000000000000000" pitchFamily="2" charset="2"/>
              <a:buChar char="Ø"/>
            </a:pPr>
            <a:r>
              <a:rPr lang="zh-CN" altLang="en-US" dirty="0">
                <a:solidFill>
                  <a:schemeClr val="tx1">
                    <a:lumMod val="65000"/>
                    <a:lumOff val="35000"/>
                  </a:schemeClr>
                </a:solidFill>
                <a:latin typeface="+mn-ea"/>
              </a:rPr>
              <a:t>包含：</a:t>
            </a:r>
            <a:endParaRPr lang="en-US" altLang="zh-CN" dirty="0">
              <a:solidFill>
                <a:schemeClr val="tx1">
                  <a:lumMod val="65000"/>
                  <a:lumOff val="35000"/>
                </a:schemeClr>
              </a:solidFill>
              <a:latin typeface="+mn-ea"/>
            </a:endParaRPr>
          </a:p>
          <a:p>
            <a:pPr marL="742950" lvl="1" indent="-285750">
              <a:lnSpc>
                <a:spcPct val="150000"/>
              </a:lnSpc>
              <a:buFont typeface="Arial" panose="020B0604020202020204" pitchFamily="34" charset="0"/>
              <a:buChar char="•"/>
            </a:pPr>
            <a:r>
              <a:rPr lang="zh-CN" altLang="en-US" dirty="0">
                <a:solidFill>
                  <a:schemeClr val="tx1">
                    <a:lumMod val="65000"/>
                    <a:lumOff val="35000"/>
                  </a:schemeClr>
                </a:solidFill>
                <a:latin typeface="+mn-ea"/>
              </a:rPr>
              <a:t>忘记门：将值朝</a:t>
            </a:r>
            <a:r>
              <a:rPr lang="en-US" altLang="zh-CN" dirty="0">
                <a:solidFill>
                  <a:schemeClr val="tx1">
                    <a:lumMod val="65000"/>
                    <a:lumOff val="35000"/>
                  </a:schemeClr>
                </a:solidFill>
                <a:latin typeface="+mn-ea"/>
              </a:rPr>
              <a:t>0</a:t>
            </a:r>
            <a:r>
              <a:rPr lang="zh-CN" altLang="en-US" dirty="0">
                <a:solidFill>
                  <a:schemeClr val="tx1">
                    <a:lumMod val="65000"/>
                    <a:lumOff val="35000"/>
                  </a:schemeClr>
                </a:solidFill>
                <a:latin typeface="+mn-ea"/>
              </a:rPr>
              <a:t>减少，重置单元的内容</a:t>
            </a:r>
            <a:endParaRPr lang="en-US" altLang="zh-CN" dirty="0">
              <a:solidFill>
                <a:schemeClr val="tx1">
                  <a:lumMod val="65000"/>
                  <a:lumOff val="35000"/>
                </a:schemeClr>
              </a:solidFill>
              <a:latin typeface="+mn-ea"/>
            </a:endParaRPr>
          </a:p>
          <a:p>
            <a:pPr marL="742950" lvl="1" indent="-285750">
              <a:lnSpc>
                <a:spcPct val="150000"/>
              </a:lnSpc>
              <a:buFont typeface="Arial" panose="020B0604020202020204" pitchFamily="34" charset="0"/>
              <a:buChar char="•"/>
            </a:pPr>
            <a:r>
              <a:rPr lang="zh-CN" altLang="en-US" dirty="0">
                <a:solidFill>
                  <a:schemeClr val="tx1">
                    <a:lumMod val="65000"/>
                    <a:lumOff val="35000"/>
                  </a:schemeClr>
                </a:solidFill>
                <a:latin typeface="+mn-ea"/>
              </a:rPr>
              <a:t>输入门：决定何时将数据读入单元</a:t>
            </a:r>
            <a:endParaRPr lang="en-US" altLang="zh-CN" dirty="0">
              <a:solidFill>
                <a:schemeClr val="tx1">
                  <a:lumMod val="65000"/>
                  <a:lumOff val="35000"/>
                </a:schemeClr>
              </a:solidFill>
              <a:latin typeface="+mn-ea"/>
            </a:endParaRPr>
          </a:p>
          <a:p>
            <a:pPr marL="742950" lvl="1" indent="-285750">
              <a:lnSpc>
                <a:spcPct val="150000"/>
              </a:lnSpc>
              <a:buFont typeface="Arial" panose="020B0604020202020204" pitchFamily="34" charset="0"/>
              <a:buChar char="•"/>
            </a:pPr>
            <a:r>
              <a:rPr lang="zh-CN" altLang="en-US" dirty="0">
                <a:solidFill>
                  <a:schemeClr val="tx1">
                    <a:lumMod val="65000"/>
                    <a:lumOff val="35000"/>
                  </a:schemeClr>
                </a:solidFill>
                <a:latin typeface="+mn-ea"/>
              </a:rPr>
              <a:t>输出门：用来从单元中输出条目</a:t>
            </a:r>
          </a:p>
        </p:txBody>
      </p:sp>
      <p:pic>
        <p:nvPicPr>
          <p:cNvPr id="9" name="图片 8" descr="图示&#10;&#10;描述已自动生成">
            <a:extLst>
              <a:ext uri="{FF2B5EF4-FFF2-40B4-BE49-F238E27FC236}">
                <a16:creationId xmlns:a16="http://schemas.microsoft.com/office/drawing/2014/main" id="{1AD1CFDF-4C5B-2C3F-19CC-053A452F1D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7512" y="901492"/>
            <a:ext cx="5375920" cy="2011774"/>
          </a:xfrm>
          <a:prstGeom prst="rect">
            <a:avLst/>
          </a:prstGeom>
        </p:spPr>
      </p:pic>
      <p:pic>
        <p:nvPicPr>
          <p:cNvPr id="11" name="图片 10" descr="图示&#10;&#10;描述已自动生成">
            <a:extLst>
              <a:ext uri="{FF2B5EF4-FFF2-40B4-BE49-F238E27FC236}">
                <a16:creationId xmlns:a16="http://schemas.microsoft.com/office/drawing/2014/main" id="{7ECB734D-2128-C8F2-9583-762AAF7CE2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7512" y="2957579"/>
            <a:ext cx="5392109" cy="2025965"/>
          </a:xfrm>
          <a:prstGeom prst="rect">
            <a:avLst/>
          </a:prstGeom>
        </p:spPr>
      </p:pic>
      <p:sp>
        <p:nvSpPr>
          <p:cNvPr id="12" name="文本框 11">
            <a:extLst>
              <a:ext uri="{FF2B5EF4-FFF2-40B4-BE49-F238E27FC236}">
                <a16:creationId xmlns:a16="http://schemas.microsoft.com/office/drawing/2014/main" id="{F90B6C73-A5C0-8B3A-B61C-F7F3E8A325CF}"/>
              </a:ext>
            </a:extLst>
          </p:cNvPr>
          <p:cNvSpPr txBox="1"/>
          <p:nvPr/>
        </p:nvSpPr>
        <p:spPr>
          <a:xfrm>
            <a:off x="7608168" y="5137730"/>
            <a:ext cx="2088232" cy="369332"/>
          </a:xfrm>
          <a:prstGeom prst="rect">
            <a:avLst/>
          </a:prstGeom>
          <a:noFill/>
        </p:spPr>
        <p:txBody>
          <a:bodyPr wrap="square" rtlCol="0">
            <a:spAutoFit/>
          </a:bodyPr>
          <a:lstStyle/>
          <a:p>
            <a:r>
              <a:rPr lang="en-US" altLang="zh-CN" b="1" dirty="0">
                <a:solidFill>
                  <a:schemeClr val="tx1">
                    <a:lumMod val="65000"/>
                    <a:lumOff val="35000"/>
                  </a:schemeClr>
                </a:solidFill>
                <a:latin typeface="+mn-ea"/>
              </a:rPr>
              <a:t>RNN</a:t>
            </a:r>
            <a:r>
              <a:rPr lang="zh-CN" altLang="en-US" b="1" dirty="0">
                <a:solidFill>
                  <a:schemeClr val="tx1">
                    <a:lumMod val="65000"/>
                    <a:lumOff val="35000"/>
                  </a:schemeClr>
                </a:solidFill>
                <a:latin typeface="+mn-ea"/>
              </a:rPr>
              <a:t>和</a:t>
            </a:r>
            <a:r>
              <a:rPr lang="en-US" altLang="zh-CN" b="1" dirty="0">
                <a:solidFill>
                  <a:schemeClr val="tx1">
                    <a:lumMod val="65000"/>
                    <a:lumOff val="35000"/>
                  </a:schemeClr>
                </a:solidFill>
                <a:latin typeface="+mn-ea"/>
              </a:rPr>
              <a:t>LSTM</a:t>
            </a:r>
            <a:r>
              <a:rPr lang="zh-CN" altLang="en-US" b="1" dirty="0">
                <a:solidFill>
                  <a:schemeClr val="tx1">
                    <a:lumMod val="65000"/>
                    <a:lumOff val="35000"/>
                  </a:schemeClr>
                </a:solidFill>
                <a:latin typeface="+mn-ea"/>
              </a:rPr>
              <a:t>对比</a:t>
            </a:r>
            <a:endParaRPr lang="zh-CN" altLang="en-US" dirty="0">
              <a:solidFill>
                <a:schemeClr val="tx1">
                  <a:lumMod val="65000"/>
                  <a:lumOff val="35000"/>
                </a:schemeClr>
              </a:solidFill>
              <a:latin typeface="+mn-ea"/>
            </a:endParaRPr>
          </a:p>
        </p:txBody>
      </p:sp>
      <p:grpSp>
        <p:nvGrpSpPr>
          <p:cNvPr id="18" name="组合 17">
            <a:extLst>
              <a:ext uri="{FF2B5EF4-FFF2-40B4-BE49-F238E27FC236}">
                <a16:creationId xmlns:a16="http://schemas.microsoft.com/office/drawing/2014/main" id="{4B365FF5-705B-3B61-542B-1792250261CA}"/>
              </a:ext>
            </a:extLst>
          </p:cNvPr>
          <p:cNvGrpSpPr/>
          <p:nvPr/>
        </p:nvGrpSpPr>
        <p:grpSpPr>
          <a:xfrm>
            <a:off x="-23806" y="7348"/>
            <a:ext cx="12192000" cy="685300"/>
            <a:chOff x="-23806" y="7348"/>
            <a:chExt cx="12192000" cy="685300"/>
          </a:xfrm>
        </p:grpSpPr>
        <p:grpSp>
          <p:nvGrpSpPr>
            <p:cNvPr id="19" name="组合 18">
              <a:extLst>
                <a:ext uri="{FF2B5EF4-FFF2-40B4-BE49-F238E27FC236}">
                  <a16:creationId xmlns:a16="http://schemas.microsoft.com/office/drawing/2014/main" id="{7D09FECC-4DC3-3E9B-0F11-75BDA3DAB545}"/>
                </a:ext>
              </a:extLst>
            </p:cNvPr>
            <p:cNvGrpSpPr/>
            <p:nvPr/>
          </p:nvGrpSpPr>
          <p:grpSpPr>
            <a:xfrm>
              <a:off x="-23806" y="7348"/>
              <a:ext cx="12192000" cy="685300"/>
              <a:chOff x="-23806" y="7348"/>
              <a:chExt cx="12192000" cy="685300"/>
            </a:xfrm>
          </p:grpSpPr>
          <p:grpSp>
            <p:nvGrpSpPr>
              <p:cNvPr id="22" name="组合 21">
                <a:extLst>
                  <a:ext uri="{FF2B5EF4-FFF2-40B4-BE49-F238E27FC236}">
                    <a16:creationId xmlns:a16="http://schemas.microsoft.com/office/drawing/2014/main" id="{B147367B-D112-BFEE-6039-390941D8B5BC}"/>
                  </a:ext>
                </a:extLst>
              </p:cNvPr>
              <p:cNvGrpSpPr/>
              <p:nvPr/>
            </p:nvGrpSpPr>
            <p:grpSpPr>
              <a:xfrm>
                <a:off x="-23806" y="7348"/>
                <a:ext cx="12192000" cy="650874"/>
                <a:chOff x="-23806" y="7348"/>
                <a:chExt cx="12192000" cy="650874"/>
              </a:xfrm>
            </p:grpSpPr>
            <p:sp>
              <p:nvSpPr>
                <p:cNvPr id="24" name="矩形 23">
                  <a:extLst>
                    <a:ext uri="{FF2B5EF4-FFF2-40B4-BE49-F238E27FC236}">
                      <a16:creationId xmlns:a16="http://schemas.microsoft.com/office/drawing/2014/main" id="{2495EB36-67F5-0EE0-3D0D-3677D991D807}"/>
                    </a:ext>
                  </a:extLst>
                </p:cNvPr>
                <p:cNvSpPr/>
                <p:nvPr/>
              </p:nvSpPr>
              <p:spPr>
                <a:xfrm>
                  <a:off x="-23806" y="7348"/>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47363305-792D-3632-81F4-3670DFC3F9DD}"/>
                    </a:ext>
                  </a:extLst>
                </p:cNvPr>
                <p:cNvGrpSpPr/>
                <p:nvPr/>
              </p:nvGrpSpPr>
              <p:grpSpPr>
                <a:xfrm>
                  <a:off x="7087719" y="182812"/>
                  <a:ext cx="4665529" cy="389911"/>
                  <a:chOff x="6744819" y="322512"/>
                  <a:chExt cx="4665529" cy="389911"/>
                </a:xfrm>
              </p:grpSpPr>
              <p:sp>
                <p:nvSpPr>
                  <p:cNvPr id="26" name="文本框 25">
                    <a:extLst>
                      <a:ext uri="{FF2B5EF4-FFF2-40B4-BE49-F238E27FC236}">
                        <a16:creationId xmlns:a16="http://schemas.microsoft.com/office/drawing/2014/main" id="{8C870EC1-B99F-463B-96F7-C5A4A2ACA3FC}"/>
                      </a:ext>
                    </a:extLst>
                  </p:cNvPr>
                  <p:cNvSpPr txBox="1"/>
                  <p:nvPr/>
                </p:nvSpPr>
                <p:spPr>
                  <a:xfrm>
                    <a:off x="6744819" y="322512"/>
                    <a:ext cx="1315296" cy="369332"/>
                  </a:xfrm>
                  <a:prstGeom prst="rect">
                    <a:avLst/>
                  </a:prstGeom>
                  <a:noFill/>
                </p:spPr>
                <p:txBody>
                  <a:bodyPr wrap="squar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backbone</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27" name="文本框 26">
                    <a:extLst>
                      <a:ext uri="{FF2B5EF4-FFF2-40B4-BE49-F238E27FC236}">
                        <a16:creationId xmlns:a16="http://schemas.microsoft.com/office/drawing/2014/main" id="{CB44032D-34FA-BBE3-C3B3-56342AB533FA}"/>
                      </a:ext>
                    </a:extLst>
                  </p:cNvPr>
                  <p:cNvSpPr txBox="1"/>
                  <p:nvPr/>
                </p:nvSpPr>
                <p:spPr>
                  <a:xfrm>
                    <a:off x="8060116" y="343091"/>
                    <a:ext cx="2049279"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LSTM &amp; BiLSTM</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28" name="文本框 27">
                    <a:extLst>
                      <a:ext uri="{FF2B5EF4-FFF2-40B4-BE49-F238E27FC236}">
                        <a16:creationId xmlns:a16="http://schemas.microsoft.com/office/drawing/2014/main" id="{4EED99FB-E221-3632-1E19-5122EBFDE426}"/>
                      </a:ext>
                    </a:extLst>
                  </p:cNvPr>
                  <p:cNvSpPr txBox="1"/>
                  <p:nvPr/>
                </p:nvSpPr>
                <p:spPr>
                  <a:xfrm>
                    <a:off x="10055810" y="329391"/>
                    <a:ext cx="1354538" cy="369332"/>
                  </a:xfrm>
                  <a:prstGeom prst="rect">
                    <a:avLst/>
                  </a:prstGeom>
                  <a:noFill/>
                </p:spPr>
                <p:txBody>
                  <a:bodyPr wrap="none" rtlCol="0">
                    <a:spAutoFit/>
                  </a:bodyPr>
                  <a:lstStyle/>
                  <a:p>
                    <a:r>
                      <a:rPr lang="en-US" altLang="zh-CN" b="1" dirty="0">
                        <a:solidFill>
                          <a:schemeClr val="bg1"/>
                        </a:solidFill>
                        <a:latin typeface="思源黑体 CN Regular" panose="020B0500000000000000" pitchFamily="34" charset="-122"/>
                        <a:ea typeface="思源黑体 CN Regular" panose="020B0500000000000000" pitchFamily="34" charset="-122"/>
                      </a:rPr>
                      <a:t> Attention</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29" name="直接连接符 28">
                    <a:extLst>
                      <a:ext uri="{FF2B5EF4-FFF2-40B4-BE49-F238E27FC236}">
                        <a16:creationId xmlns:a16="http://schemas.microsoft.com/office/drawing/2014/main" id="{52B52DCA-BC6D-1B0E-FA54-DCF4357B33BA}"/>
                      </a:ext>
                    </a:extLst>
                  </p:cNvPr>
                  <p:cNvCxnSpPr>
                    <a:cxnSpLocks/>
                  </p:cNvCxnSpPr>
                  <p:nvPr/>
                </p:nvCxnSpPr>
                <p:spPr>
                  <a:xfrm>
                    <a:off x="8060116" y="363204"/>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CF7240A-9496-49A1-7BAC-510DA5CFCFA3}"/>
                      </a:ext>
                    </a:extLst>
                  </p:cNvPr>
                  <p:cNvCxnSpPr>
                    <a:cxnSpLocks/>
                  </p:cNvCxnSpPr>
                  <p:nvPr/>
                </p:nvCxnSpPr>
                <p:spPr>
                  <a:xfrm>
                    <a:off x="10073580" y="351957"/>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3" name="等腰三角形 22">
                <a:extLst>
                  <a:ext uri="{FF2B5EF4-FFF2-40B4-BE49-F238E27FC236}">
                    <a16:creationId xmlns:a16="http://schemas.microsoft.com/office/drawing/2014/main" id="{21F0CC5C-0F36-0B71-228B-4AFB88D63CBD}"/>
                  </a:ext>
                </a:extLst>
              </p:cNvPr>
              <p:cNvSpPr/>
              <p:nvPr/>
            </p:nvSpPr>
            <p:spPr>
              <a:xfrm>
                <a:off x="9057722" y="543422"/>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文本框 19">
              <a:extLst>
                <a:ext uri="{FF2B5EF4-FFF2-40B4-BE49-F238E27FC236}">
                  <a16:creationId xmlns:a16="http://schemas.microsoft.com/office/drawing/2014/main" id="{2C1C0115-AD1E-07A6-053F-A0ACF5868644}"/>
                </a:ext>
              </a:extLst>
            </p:cNvPr>
            <p:cNvSpPr txBox="1"/>
            <p:nvPr/>
          </p:nvSpPr>
          <p:spPr>
            <a:xfrm>
              <a:off x="749807" y="144630"/>
              <a:ext cx="1601777" cy="369332"/>
            </a:xfrm>
            <a:prstGeom prst="rect">
              <a:avLst/>
            </a:prstGeom>
            <a:noFill/>
          </p:spPr>
          <p:txBody>
            <a:bodyPr wrap="square">
              <a:spAutoFit/>
            </a:bodyPr>
            <a:lstStyle/>
            <a:p>
              <a:pPr algn="ctr"/>
              <a:r>
                <a:rPr lang="zh-CN" altLang="en-US" sz="1800" b="1" spc="600" dirty="0">
                  <a:solidFill>
                    <a:schemeClr val="bg1"/>
                  </a:solidFill>
                  <a:cs typeface="+mn-ea"/>
                  <a:sym typeface="+mn-lt"/>
                </a:rPr>
                <a:t>原理简介</a:t>
              </a:r>
            </a:p>
          </p:txBody>
        </p:sp>
        <p:pic>
          <p:nvPicPr>
            <p:cNvPr id="21" name="图片 20">
              <a:extLst>
                <a:ext uri="{FF2B5EF4-FFF2-40B4-BE49-F238E27FC236}">
                  <a16:creationId xmlns:a16="http://schemas.microsoft.com/office/drawing/2014/main" id="{16313B52-CCFC-6482-A2B1-52C924593DD2}"/>
                </a:ext>
              </a:extLst>
            </p:cNvPr>
            <p:cNvPicPr>
              <a:picLocks noChangeAspect="1"/>
            </p:cNvPicPr>
            <p:nvPr/>
          </p:nvPicPr>
          <p:blipFill>
            <a:blip r:embed="rId5"/>
            <a:stretch>
              <a:fillRect/>
            </a:stretch>
          </p:blipFill>
          <p:spPr>
            <a:xfrm>
              <a:off x="148038" y="112688"/>
              <a:ext cx="457200" cy="457200"/>
            </a:xfrm>
            <a:prstGeom prst="rect">
              <a:avLst/>
            </a:prstGeom>
          </p:spPr>
        </p:pic>
      </p:grpSp>
    </p:spTree>
    <p:extLst>
      <p:ext uri="{BB962C8B-B14F-4D97-AF65-F5344CB8AC3E}">
        <p14:creationId xmlns:p14="http://schemas.microsoft.com/office/powerpoint/2010/main" val="21093509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DA2MGQ2YzdmNTU2MGM0ODg2OGJiZjFkMDk1MzQxMGE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sii2hdl">
      <a:majorFont>
        <a:latin typeface="Arial"/>
        <a:ea typeface="思源黑体 CN Regular"/>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3023</TotalTime>
  <Words>4503</Words>
  <Application>Microsoft Office PowerPoint</Application>
  <PresentationFormat>宽屏</PresentationFormat>
  <Paragraphs>800</Paragraphs>
  <Slides>38</Slides>
  <Notes>38</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38</vt:i4>
      </vt:variant>
    </vt:vector>
  </HeadingPairs>
  <TitlesOfParts>
    <vt:vector size="55" baseType="lpstr">
      <vt:lpstr>-apple-system</vt:lpstr>
      <vt:lpstr>Palatino</vt:lpstr>
      <vt:lpstr>等线</vt:lpstr>
      <vt:lpstr>楷体</vt:lpstr>
      <vt:lpstr>思源黑体 CN Heavy</vt:lpstr>
      <vt:lpstr>思源黑体 CN Regular</vt:lpstr>
      <vt:lpstr>宋体</vt:lpstr>
      <vt:lpstr>微软雅黑</vt:lpstr>
      <vt:lpstr>arial</vt:lpstr>
      <vt:lpstr>arial</vt:lpstr>
      <vt:lpstr>Cambria Math</vt:lpstr>
      <vt:lpstr>Consolas</vt:lpstr>
      <vt:lpstr>Roboto</vt:lpstr>
      <vt:lpstr>Times New Roman</vt:lpstr>
      <vt:lpstr>Tisa Offc Serif Pro</vt:lpstr>
      <vt:lpstr>Wingdings</vt:lpstr>
      <vt:lpstr>Office 主题​​</vt:lpstr>
      <vt:lpstr>Seq2Seq Model For NER Task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木卫林学术</dc:title>
  <dc:subject>木卫林</dc:subject>
  <dc:creator>滕 婷</dc:creator>
  <dc:description>木卫林学术</dc:description>
  <cp:lastModifiedBy>Bening Shum</cp:lastModifiedBy>
  <cp:revision>593</cp:revision>
  <dcterms:created xsi:type="dcterms:W3CDTF">2022-05-21T02:01:00Z</dcterms:created>
  <dcterms:modified xsi:type="dcterms:W3CDTF">2025-05-10T13:06:19Z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41A0BBD9BBEA44F68C62694CEC13992C</vt:lpwstr>
  </property>
  <property fmtid="{D5CDD505-2E9C-101B-9397-08002B2CF9AE}" pid="3" name="KSOProductBuildVer">
    <vt:lpwstr>2052-11.1.0.11744</vt:lpwstr>
  </property>
</Properties>
</file>